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2"/>
  </p:notesMasterIdLst>
  <p:handoutMasterIdLst>
    <p:handoutMasterId r:id="rId33"/>
  </p:handoutMasterIdLst>
  <p:sldIdLst>
    <p:sldId id="408"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82295" autoAdjust="0"/>
  </p:normalViewPr>
  <p:slideViewPr>
    <p:cSldViewPr>
      <p:cViewPr varScale="1">
        <p:scale>
          <a:sx n="88" d="100"/>
          <a:sy n="88" d="100"/>
        </p:scale>
        <p:origin x="1325" y="62"/>
      </p:cViewPr>
      <p:guideLst>
        <p:guide orient="horz" pos="1008"/>
        <p:guide pos="288"/>
      </p:guideLst>
    </p:cSldViewPr>
  </p:slideViewPr>
  <p:outlineViewPr>
    <p:cViewPr>
      <p:scale>
        <a:sx n="33" d="100"/>
        <a:sy n="33" d="100"/>
      </p:scale>
      <p:origin x="0" y="-60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4920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link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743200"/>
            <a:ext cx="8229600" cy="105795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3962400"/>
            <a:ext cx="8229600" cy="119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74873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58" r:id="rId7"/>
    <p:sldLayoutId id="2147483660" r:id="rId8"/>
    <p:sldLayoutId id="2147483678" r:id="rId9"/>
    <p:sldLayoutId id="2147483661" r:id="rId10"/>
    <p:sldLayoutId id="2147483662" r:id="rId11"/>
    <p:sldLayoutId id="2147483676" r:id="rId12"/>
    <p:sldLayoutId id="2147483651" r:id="rId13"/>
    <p:sldLayoutId id="2147483654" r:id="rId14"/>
    <p:sldLayoutId id="2147483655" r:id="rId15"/>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6.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0.bin"/><Relationship Id="rId18" Type="http://schemas.openxmlformats.org/officeDocument/2006/relationships/image" Target="../media/image26.wmf"/><Relationship Id="rId3" Type="http://schemas.openxmlformats.org/officeDocument/2006/relationships/oleObject" Target="../embeddings/oleObject5.bin"/><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23.wmf"/><Relationship Id="rId17" Type="http://schemas.openxmlformats.org/officeDocument/2006/relationships/oleObject" Target="../embeddings/oleObject12.bin"/><Relationship Id="rId2" Type="http://schemas.openxmlformats.org/officeDocument/2006/relationships/slideLayout" Target="../slideLayouts/slideLayout9.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hyperlink" Target="https://mediaplayer.pearsoncmg.com/assets/_video.true/secs-yf-vts-ex9-3" TargetMode="External"/><Relationship Id="rId10" Type="http://schemas.openxmlformats.org/officeDocument/2006/relationships/image" Target="../media/image22.wmf"/><Relationship Id="rId19" Type="http://schemas.openxmlformats.org/officeDocument/2006/relationships/oleObject" Target="../embeddings/oleObject13.bin"/><Relationship Id="rId4" Type="http://schemas.openxmlformats.org/officeDocument/2006/relationships/image" Target="../media/image19.wmf"/><Relationship Id="rId9" Type="http://schemas.openxmlformats.org/officeDocument/2006/relationships/oleObject" Target="../embeddings/oleObject8.bin"/><Relationship Id="rId14" Type="http://schemas.openxmlformats.org/officeDocument/2006/relationships/image" Target="../media/image24.wmf"/><Relationship Id="rId22"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0.jpeg"/><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33.jpg"/><Relationship Id="rId2" Type="http://schemas.openxmlformats.org/officeDocument/2006/relationships/slideLayout" Target="../slideLayouts/slideLayout8.xml"/><Relationship Id="rId1" Type="http://schemas.openxmlformats.org/officeDocument/2006/relationships/vmlDrawing" Target="../drawings/vmlDrawing7.vml"/><Relationship Id="rId6" Type="http://schemas.openxmlformats.org/officeDocument/2006/relationships/image" Target="../media/image32.wmf"/><Relationship Id="rId5" Type="http://schemas.openxmlformats.org/officeDocument/2006/relationships/oleObject" Target="../embeddings/oleObject17.bin"/><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18.bin"/><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9.xml"/><Relationship Id="rId5" Type="http://schemas.openxmlformats.org/officeDocument/2006/relationships/hyperlink" Target="https://mediaplayer.pearsoncmg.com/assets/_video.true/secs-vtd18_racingsoup" TargetMode="Externa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8.xml"/><Relationship Id="rId1" Type="http://schemas.openxmlformats.org/officeDocument/2006/relationships/vmlDrawing" Target="../drawings/vmlDrawing9.vml"/><Relationship Id="rId5" Type="http://schemas.openxmlformats.org/officeDocument/2006/relationships/image" Target="../media/image52.jpg"/><Relationship Id="rId4" Type="http://schemas.openxmlformats.org/officeDocument/2006/relationships/image" Target="../media/image51.w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8.jp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5" Type="http://schemas.openxmlformats.org/officeDocument/2006/relationships/image" Target="../media/image10.jpg"/><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mediaplayer.pearsoncmg.com/assets/_video.true/secs-yf-vts-ex9-1" TargetMode="External"/><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9</a:t>
            </a:r>
            <a:endParaRPr lang="en-IN" sz="4000" b="1" dirty="0">
              <a:latin typeface="+mj-lt"/>
            </a:endParaRPr>
          </a:p>
        </p:txBody>
      </p:sp>
      <p:sp>
        <p:nvSpPr>
          <p:cNvPr id="5" name="Text Placeholder 4"/>
          <p:cNvSpPr>
            <a:spLocks noGrp="1"/>
          </p:cNvSpPr>
          <p:nvPr>
            <p:ph type="body" sz="quarter" idx="15"/>
          </p:nvPr>
        </p:nvSpPr>
        <p:spPr>
          <a:xfrm>
            <a:off x="4724400" y="3322637"/>
            <a:ext cx="4114800" cy="2392363"/>
          </a:xfrm>
        </p:spPr>
        <p:txBody>
          <a:bodyPr/>
          <a:lstStyle/>
          <a:p>
            <a:pPr algn="ctr"/>
            <a:r>
              <a:rPr lang="en-US" sz="3600" dirty="0"/>
              <a:t>Rotation of Rigid Bodies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81596"/>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94186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Angular Velocity Is a Vector </a:t>
            </a:r>
            <a:r>
              <a:rPr lang="en-US" altLang="en-US" sz="2000" b="0" dirty="0"/>
              <a:t>(1 of 2)</a:t>
            </a:r>
            <a:endParaRPr lang="en-US" sz="2000" b="0" dirty="0"/>
          </a:p>
        </p:txBody>
      </p:sp>
      <p:sp>
        <p:nvSpPr>
          <p:cNvPr id="6" name="Content Placeholder 5"/>
          <p:cNvSpPr>
            <a:spLocks noGrp="1"/>
          </p:cNvSpPr>
          <p:nvPr>
            <p:ph idx="1"/>
          </p:nvPr>
        </p:nvSpPr>
        <p:spPr>
          <a:xfrm>
            <a:off x="457199" y="1600200"/>
            <a:ext cx="4524237" cy="1676399"/>
          </a:xfrm>
        </p:spPr>
        <p:txBody>
          <a:bodyPr/>
          <a:lstStyle/>
          <a:p>
            <a:pPr marL="256032" indent="-256032">
              <a:buSzPct val="100000"/>
            </a:pPr>
            <a:r>
              <a:rPr lang="en-US" altLang="en-US" sz="2600" dirty="0"/>
              <a:t>Angular velocity is defined as a vector whose direction is given by the right-hand rule.</a:t>
            </a:r>
          </a:p>
        </p:txBody>
      </p:sp>
      <p:pic>
        <p:nvPicPr>
          <p:cNvPr id="2" name="Picture 1" descr="Part a is as follows. Two cogs rotate in opposite directions. The left cog rotates counterclockwise and vector omega points up from the cog. The right cog rotates clockwise and vector omega points down from the cog. If you curl the fingers of your right hand in the direction of rotation, your right thumb points in the direction of vector omega."/>
          <p:cNvPicPr>
            <a:picLocks noChangeAspect="1"/>
          </p:cNvPicPr>
          <p:nvPr/>
        </p:nvPicPr>
        <p:blipFill>
          <a:blip r:embed="rId2"/>
          <a:stretch>
            <a:fillRect/>
          </a:stretch>
        </p:blipFill>
        <p:spPr>
          <a:xfrm>
            <a:off x="5181600" y="1676400"/>
            <a:ext cx="3791800" cy="4320849"/>
          </a:xfrm>
          <a:prstGeom prst="rect">
            <a:avLst/>
          </a:prstGeom>
        </p:spPr>
      </p:pic>
    </p:spTree>
    <p:extLst>
      <p:ext uri="{BB962C8B-B14F-4D97-AF65-F5344CB8AC3E}">
        <p14:creationId xmlns:p14="http://schemas.microsoft.com/office/powerpoint/2010/main" val="322950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Velocity Is a Vector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457200"/>
          </a:xfrm>
        </p:spPr>
        <p:txBody>
          <a:bodyPr/>
          <a:lstStyle/>
          <a:p>
            <a:pPr marL="256032" indent="-256032">
              <a:buSzPct val="100000"/>
            </a:pPr>
            <a:r>
              <a:rPr lang="en-CA" sz="2600" dirty="0"/>
              <a:t>The sign of </a:t>
            </a:r>
            <a:r>
              <a:rPr lang="en-CA" sz="2600" i="1" dirty="0"/>
              <a:t>ω</a:t>
            </a:r>
            <a:r>
              <a:rPr lang="en-CA" sz="2600" i="1" baseline="-25000" dirty="0"/>
              <a:t>z</a:t>
            </a:r>
            <a:r>
              <a:rPr lang="en-CA" sz="2600" dirty="0"/>
              <a:t> for rotation along the </a:t>
            </a:r>
            <a:r>
              <a:rPr lang="en-CA" sz="2600" i="1" dirty="0"/>
              <a:t>z</a:t>
            </a:r>
            <a:r>
              <a:rPr lang="en-CA" sz="2600" dirty="0"/>
              <a:t>-axis</a:t>
            </a:r>
            <a:endParaRPr lang="en-US" altLang="en-US" sz="2600" dirty="0"/>
          </a:p>
        </p:txBody>
      </p:sp>
      <p:pic>
        <p:nvPicPr>
          <p:cNvPr id="5" name="Picture 4" descr="Part b is as follows. Two cogs rotate in opposite directions. The left cog rotates counterclockwise and vector omega points up in the positive z direction, omega sub z is greater than 0. The right cog rotates clockwise and vector omega points down in the negative z direction, omega sub z is less than 0."/>
          <p:cNvPicPr>
            <a:picLocks noChangeAspect="1"/>
          </p:cNvPicPr>
          <p:nvPr/>
        </p:nvPicPr>
        <p:blipFill>
          <a:blip r:embed="rId2"/>
          <a:stretch>
            <a:fillRect/>
          </a:stretch>
        </p:blipFill>
        <p:spPr>
          <a:xfrm>
            <a:off x="2097573" y="2209800"/>
            <a:ext cx="5400063" cy="4066996"/>
          </a:xfrm>
          <a:prstGeom prst="rect">
            <a:avLst/>
          </a:prstGeom>
        </p:spPr>
      </p:pic>
    </p:spTree>
    <p:extLst>
      <p:ext uri="{BB962C8B-B14F-4D97-AF65-F5344CB8AC3E}">
        <p14:creationId xmlns:p14="http://schemas.microsoft.com/office/powerpoint/2010/main" val="51100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Rotational Motion in Bacteria</a:t>
            </a:r>
            <a:endParaRPr lang="en-US" sz="3600" dirty="0"/>
          </a:p>
        </p:txBody>
      </p:sp>
      <p:sp>
        <p:nvSpPr>
          <p:cNvPr id="3" name="Content Placeholder 2"/>
          <p:cNvSpPr>
            <a:spLocks noGrp="1"/>
          </p:cNvSpPr>
          <p:nvPr>
            <p:ph idx="1"/>
          </p:nvPr>
        </p:nvSpPr>
        <p:spPr>
          <a:xfrm>
            <a:off x="457199" y="1600200"/>
            <a:ext cx="5011947" cy="4495800"/>
          </a:xfrm>
        </p:spPr>
        <p:txBody>
          <a:bodyPr/>
          <a:lstStyle/>
          <a:p>
            <a:pPr marL="256032" indent="-256032">
              <a:buSzPct val="100000"/>
            </a:pPr>
            <a:r>
              <a:rPr lang="en-CA" altLang="en-US" sz="2200" b="1" dirty="0"/>
              <a:t>Escherichia coli </a:t>
            </a:r>
            <a:r>
              <a:rPr lang="en-CA" altLang="en-US" sz="2200" dirty="0"/>
              <a:t>bacteria are found in the lower intestines of humans and other warm-blooded animals.</a:t>
            </a:r>
          </a:p>
          <a:p>
            <a:pPr marL="256032" indent="-256032">
              <a:buSzPct val="100000"/>
            </a:pPr>
            <a:r>
              <a:rPr lang="en-CA" altLang="en-US" sz="2200" dirty="0"/>
              <a:t>The bacteria swim by rotating their long, corkscrew-shaped flagella, which act like the blades of a propeller.</a:t>
            </a:r>
          </a:p>
          <a:p>
            <a:pPr marL="256032" indent="-256032">
              <a:buSzPct val="100000"/>
            </a:pPr>
            <a:r>
              <a:rPr lang="en-CA" altLang="en-US" sz="2200" dirty="0"/>
              <a:t>Each flagellum is rotated at angular speeds from 200 to 1000 rev/min (about 20 to 100 rad/s) and can vary its speed to give the flagellum an angular acceleration.</a:t>
            </a:r>
          </a:p>
        </p:txBody>
      </p:sp>
      <p:pic>
        <p:nvPicPr>
          <p:cNvPr id="4" name="Picture 3" descr="Bacteria have whip like appendages called flagella.&#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981200"/>
            <a:ext cx="3156965" cy="2198287"/>
          </a:xfrm>
          <a:prstGeom prst="rect">
            <a:avLst/>
          </a:prstGeom>
        </p:spPr>
      </p:pic>
    </p:spTree>
    <p:extLst>
      <p:ext uri="{BB962C8B-B14F-4D97-AF65-F5344CB8AC3E}">
        <p14:creationId xmlns:p14="http://schemas.microsoft.com/office/powerpoint/2010/main" val="322632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Acceleration</a:t>
            </a:r>
            <a:endParaRPr lang="en-US" sz="3600" dirty="0"/>
          </a:p>
        </p:txBody>
      </p:sp>
      <p:pic>
        <p:nvPicPr>
          <p:cNvPr id="6" name="Picture 5" descr="The average angular acceleration is the change in angular velocity divided by the time interval. Alpha sub ay v z = omega sub 2 z minus omega sub 1 z, divided by, t sub 2 minus t sub 1 = delta omega sub z over delta 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184" y="1521793"/>
            <a:ext cx="4843632" cy="4138390"/>
          </a:xfrm>
          <a:prstGeom prst="rect">
            <a:avLst/>
          </a:prstGeom>
        </p:spPr>
      </p:pic>
      <p:sp>
        <p:nvSpPr>
          <p:cNvPr id="3" name="Content Placeholder 2"/>
          <p:cNvSpPr>
            <a:spLocks noGrp="1"/>
          </p:cNvSpPr>
          <p:nvPr>
            <p:ph idx="1"/>
          </p:nvPr>
        </p:nvSpPr>
        <p:spPr>
          <a:xfrm>
            <a:off x="457200" y="5715000"/>
            <a:ext cx="6482978" cy="411163"/>
          </a:xfrm>
        </p:spPr>
        <p:txBody>
          <a:bodyPr/>
          <a:lstStyle/>
          <a:p>
            <a:pPr marL="256032" indent="-256032">
              <a:buSzPct val="100000"/>
            </a:pPr>
            <a:r>
              <a:rPr lang="en-US" altLang="en-US" sz="2600" dirty="0"/>
              <a:t>The instantaneous angular acceleration is</a:t>
            </a:r>
          </a:p>
        </p:txBody>
      </p:sp>
      <p:graphicFrame>
        <p:nvGraphicFramePr>
          <p:cNvPr id="5" name="Object 4" descr="alpha sub z = d omega sub z d t&#10;"/>
          <p:cNvGraphicFramePr>
            <a:graphicFrameLocks noChangeAspect="1"/>
          </p:cNvGraphicFramePr>
          <p:nvPr>
            <p:extLst>
              <p:ext uri="{D42A27DB-BD31-4B8C-83A1-F6EECF244321}">
                <p14:modId xmlns:p14="http://schemas.microsoft.com/office/powerpoint/2010/main" val="534889104"/>
              </p:ext>
            </p:extLst>
          </p:nvPr>
        </p:nvGraphicFramePr>
        <p:xfrm>
          <a:off x="6957430" y="5515276"/>
          <a:ext cx="1309449" cy="775967"/>
        </p:xfrm>
        <a:graphic>
          <a:graphicData uri="http://schemas.openxmlformats.org/presentationml/2006/ole">
            <mc:AlternateContent xmlns:mc="http://schemas.openxmlformats.org/markup-compatibility/2006">
              <mc:Choice xmlns:v="urn:schemas-microsoft-com:vml" Requires="v">
                <p:oleObj spid="_x0000_s14446" name="Equation" r:id="rId4" imgW="685800" imgH="406080" progId="Equation.DSMT4">
                  <p:embed/>
                </p:oleObj>
              </mc:Choice>
              <mc:Fallback>
                <p:oleObj name="Equation" r:id="rId4" imgW="685800" imgH="406080" progId="Equation.DSMT4">
                  <p:embed/>
                  <p:pic>
                    <p:nvPicPr>
                      <p:cNvPr id="0" name=""/>
                      <p:cNvPicPr/>
                      <p:nvPr/>
                    </p:nvPicPr>
                    <p:blipFill>
                      <a:blip r:embed="rId5"/>
                      <a:stretch>
                        <a:fillRect/>
                      </a:stretch>
                    </p:blipFill>
                    <p:spPr>
                      <a:xfrm>
                        <a:off x="6957430" y="5515276"/>
                        <a:ext cx="1309449" cy="775967"/>
                      </a:xfrm>
                      <a:prstGeom prst="rect">
                        <a:avLst/>
                      </a:prstGeom>
                    </p:spPr>
                  </p:pic>
                </p:oleObj>
              </mc:Fallback>
            </mc:AlternateContent>
          </a:graphicData>
        </a:graphic>
      </p:graphicFrame>
    </p:spTree>
    <p:extLst>
      <p:ext uri="{BB962C8B-B14F-4D97-AF65-F5344CB8AC3E}">
        <p14:creationId xmlns:p14="http://schemas.microsoft.com/office/powerpoint/2010/main" val="122467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Acceleration as a Vector</a:t>
            </a:r>
            <a:endParaRPr lang="en-US" sz="3600" dirty="0"/>
          </a:p>
        </p:txBody>
      </p:sp>
      <p:pic>
        <p:nvPicPr>
          <p:cNvPr id="4" name="Picture 3" descr="If vectors alpha and omega are in the same direction, the rotation is speeding up. Is vectors alpha and omega are in opposite directions, the rotation is slowing dow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462" y="1648929"/>
            <a:ext cx="5781980" cy="4528339"/>
          </a:xfrm>
          <a:prstGeom prst="rect">
            <a:avLst/>
          </a:prstGeom>
        </p:spPr>
      </p:pic>
    </p:spTree>
    <p:extLst>
      <p:ext uri="{BB962C8B-B14F-4D97-AF65-F5344CB8AC3E}">
        <p14:creationId xmlns:p14="http://schemas.microsoft.com/office/powerpoint/2010/main" val="125591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Rotation with Constant Angular Acceleration</a:t>
            </a:r>
            <a:endParaRPr lang="en-US" sz="3600" dirty="0"/>
          </a:p>
        </p:txBody>
      </p:sp>
      <p:sp>
        <p:nvSpPr>
          <p:cNvPr id="3" name="Content Placeholder 2"/>
          <p:cNvSpPr>
            <a:spLocks noGrp="1"/>
          </p:cNvSpPr>
          <p:nvPr>
            <p:ph idx="1"/>
          </p:nvPr>
        </p:nvSpPr>
        <p:spPr>
          <a:xfrm>
            <a:off x="457200" y="1600201"/>
            <a:ext cx="8229600" cy="641542"/>
          </a:xfrm>
        </p:spPr>
        <p:txBody>
          <a:bodyPr/>
          <a:lstStyle/>
          <a:p>
            <a:pPr marL="256032" indent="-256032">
              <a:buSzPct val="100000"/>
            </a:pPr>
            <a:r>
              <a:rPr lang="en-US" altLang="en-US" sz="2000" dirty="0"/>
              <a:t>The rotational formulas have the same form as the straight-line formulas, as shown in Table 9.1 below.</a:t>
            </a:r>
          </a:p>
        </p:txBody>
      </p:sp>
      <p:graphicFrame>
        <p:nvGraphicFramePr>
          <p:cNvPr id="4" name="Table 3" descr="A table. For each equation of straight line motion with constant linear acceleration, the table provides the corresponding equation for fixed axis rotation with constant angular acceleration. Straight line: ay sub x = constant. Rotation: alpha sub z = constant. Straight line: v sub x = v sub 0 x + ay sub x t. Rotation: omega sub z = omega sub 0 z + alpha sub z t. Straight line: x = x sub 0 + v sub 0 x t + one=half ay sub x t squared. Rotation: theta = theta sub 0 + theta sub 0 z t + one-half alpha sub z t squared. Straight line: v sub x squared = v sub 0 x squared + 2 ay sub x times, x minus x sub 0. Rotation: omega sub z squared = omega sub 0 z squared + 2 alpha sub z, times theta minus theta sub 0. Straight line: x minus x sub 0 = one-half times, v sub 0 x + v sub x, times t. Rotation: theta minus theta sub 0 = one-half times, omega sub 0 z + omega sub z, times t.&#10;"/>
          <p:cNvGraphicFramePr>
            <a:graphicFrameLocks noGrp="1"/>
          </p:cNvGraphicFramePr>
          <p:nvPr>
            <p:extLst>
              <p:ext uri="{D42A27DB-BD31-4B8C-83A1-F6EECF244321}">
                <p14:modId xmlns:p14="http://schemas.microsoft.com/office/powerpoint/2010/main" val="272928768"/>
              </p:ext>
            </p:extLst>
          </p:nvPr>
        </p:nvGraphicFramePr>
        <p:xfrm>
          <a:off x="1281928" y="2329130"/>
          <a:ext cx="6795272" cy="3444240"/>
        </p:xfrm>
        <a:graphic>
          <a:graphicData uri="http://schemas.openxmlformats.org/drawingml/2006/table">
            <a:tbl>
              <a:tblPr firstRow="1" bandRow="1">
                <a:tableStyleId>{3B4B98B0-60AC-42C2-AFA5-B58CD77FA1E5}</a:tableStyleId>
              </a:tblPr>
              <a:tblGrid>
                <a:gridCol w="3397636">
                  <a:extLst>
                    <a:ext uri="{9D8B030D-6E8A-4147-A177-3AD203B41FA5}">
                      <a16:colId xmlns:a16="http://schemas.microsoft.com/office/drawing/2014/main" val="20000"/>
                    </a:ext>
                  </a:extLst>
                </a:gridCol>
                <a:gridCol w="3397636">
                  <a:extLst>
                    <a:ext uri="{9D8B030D-6E8A-4147-A177-3AD203B41FA5}">
                      <a16:colId xmlns:a16="http://schemas.microsoft.com/office/drawing/2014/main" val="20001"/>
                    </a:ext>
                  </a:extLst>
                </a:gridCol>
              </a:tblGrid>
              <a:tr h="640678">
                <a:tc>
                  <a:txBody>
                    <a:bodyPr/>
                    <a:lstStyle/>
                    <a:p>
                      <a:r>
                        <a:rPr lang="en-US" sz="1800" b="1" i="0" u="none" strike="noStrike" kern="1200" baseline="0" dirty="0">
                          <a:solidFill>
                            <a:schemeClr val="tx1"/>
                          </a:solidFill>
                          <a:latin typeface="+mn-lt"/>
                          <a:ea typeface="+mn-ea"/>
                          <a:cs typeface="+mn-cs"/>
                        </a:rPr>
                        <a:t>Straight-Line Motion with</a:t>
                      </a:r>
                    </a:p>
                    <a:p>
                      <a:r>
                        <a:rPr lang="en-US" sz="1800" b="1" i="0" u="none" strike="noStrike" kern="1200" baseline="0" dirty="0">
                          <a:solidFill>
                            <a:schemeClr val="tx1"/>
                          </a:solidFill>
                          <a:latin typeface="+mn-lt"/>
                          <a:ea typeface="+mn-ea"/>
                          <a:cs typeface="+mn-cs"/>
                        </a:rPr>
                        <a:t>Constant Linear Acceleration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kern="1200" baseline="0" dirty="0">
                          <a:solidFill>
                            <a:schemeClr val="tx1"/>
                          </a:solidFill>
                          <a:latin typeface="+mn-lt"/>
                          <a:ea typeface="+mn-ea"/>
                          <a:cs typeface="+mn-cs"/>
                        </a:rPr>
                        <a:t>Fixed-Axis Rotation with</a:t>
                      </a:r>
                    </a:p>
                    <a:p>
                      <a:r>
                        <a:rPr lang="en-US" sz="1800" b="1" i="0" u="none" strike="noStrike" kern="1200" baseline="0" dirty="0">
                          <a:solidFill>
                            <a:schemeClr val="tx1"/>
                          </a:solidFill>
                          <a:latin typeface="+mn-lt"/>
                          <a:ea typeface="+mn-ea"/>
                          <a:cs typeface="+mn-cs"/>
                        </a:rPr>
                        <a:t>Constant Angular Acceleration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3051">
                <a:tc>
                  <a:txBody>
                    <a:bodyPr/>
                    <a:lstStyle/>
                    <a:p>
                      <a:r>
                        <a:rPr lang="en-US" sz="1000" dirty="0">
                          <a:solidFill>
                            <a:schemeClr val="bg1"/>
                          </a:solidFill>
                        </a:rPr>
                        <a:t>ay sub x = 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bg1"/>
                          </a:solidFill>
                        </a:rPr>
                        <a:t>alpha sub z = constant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2243">
                <a:tc>
                  <a:txBody>
                    <a:bodyPr/>
                    <a:lstStyle/>
                    <a:p>
                      <a:r>
                        <a:rPr lang="fr-FR" sz="1000" dirty="0">
                          <a:solidFill>
                            <a:schemeClr val="bg1"/>
                          </a:solidFill>
                        </a:rPr>
                        <a:t>v sub x = v sub 0 x + ay sub x t</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000" dirty="0">
                          <a:solidFill>
                            <a:schemeClr val="bg1"/>
                          </a:solidFill>
                        </a:rPr>
                        <a:t>omega sub z = omega sub 0 z + alpha sub z t</a:t>
                      </a:r>
                    </a:p>
                    <a:p>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4407">
                <a:tc>
                  <a:txBody>
                    <a:bodyPr/>
                    <a:lstStyle/>
                    <a:p>
                      <a:r>
                        <a:rPr lang="en-IN" sz="1000" dirty="0">
                          <a:solidFill>
                            <a:schemeClr val="bg1"/>
                          </a:solidFill>
                        </a:rPr>
                        <a:t>x = x sub 0 + v sub 0 x t + one-half ay sub x t squared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000" dirty="0">
                          <a:solidFill>
                            <a:schemeClr val="bg1"/>
                          </a:solidFill>
                        </a:rPr>
                        <a:t>theta = theta sub 0 + theta sub 0 z t + one-half alpha sub z t squared</a:t>
                      </a:r>
                    </a:p>
                    <a:p>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2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000" dirty="0">
                          <a:solidFill>
                            <a:schemeClr val="bg1"/>
                          </a:solidFill>
                        </a:rPr>
                        <a:t>omega sub z squared = omega sub 0 z squared + 2 alpha sub z times, theta minus theta sub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830">
                <a:tc>
                  <a:txBody>
                    <a:bodyPr/>
                    <a:lstStyle/>
                    <a:p>
                      <a:r>
                        <a:rPr lang="en-IN" sz="1000" dirty="0">
                          <a:solidFill>
                            <a:schemeClr val="bg1"/>
                          </a:solidFill>
                        </a:rPr>
                        <a:t>x minus x sub 0 = one-half times, v sub 0 x + v sub x, times t</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00" dirty="0">
                          <a:solidFill>
                            <a:schemeClr val="bg1"/>
                          </a:solidFill>
                        </a:rPr>
                        <a:t>theta minus theta sub 0 = one-half times, omega sub 0 z + omega sub z, times 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6" name="Object 5" descr="&#10;"/>
          <p:cNvGraphicFramePr>
            <a:graphicFrameLocks noChangeAspect="1"/>
          </p:cNvGraphicFramePr>
          <p:nvPr>
            <p:extLst>
              <p:ext uri="{D42A27DB-BD31-4B8C-83A1-F6EECF244321}">
                <p14:modId xmlns:p14="http://schemas.microsoft.com/office/powerpoint/2010/main" val="3529557286"/>
              </p:ext>
            </p:extLst>
          </p:nvPr>
        </p:nvGraphicFramePr>
        <p:xfrm>
          <a:off x="1540673" y="3286371"/>
          <a:ext cx="1729401" cy="399093"/>
        </p:xfrm>
        <a:graphic>
          <a:graphicData uri="http://schemas.openxmlformats.org/presentationml/2006/ole">
            <mc:AlternateContent xmlns:mc="http://schemas.openxmlformats.org/markup-compatibility/2006">
              <mc:Choice xmlns:v="urn:schemas-microsoft-com:vml" Requires="v">
                <p:oleObj spid="_x0000_s20519" name="Equation" r:id="rId3" imgW="990360" imgH="228600" progId="Equation.DSMT4">
                  <p:embed/>
                </p:oleObj>
              </mc:Choice>
              <mc:Fallback>
                <p:oleObj name="Equation" r:id="rId3" imgW="990360" imgH="228600" progId="Equation.DSMT4">
                  <p:embed/>
                  <p:pic>
                    <p:nvPicPr>
                      <p:cNvPr id="0" name=""/>
                      <p:cNvPicPr/>
                      <p:nvPr/>
                    </p:nvPicPr>
                    <p:blipFill>
                      <a:blip r:embed="rId4"/>
                      <a:stretch>
                        <a:fillRect/>
                      </a:stretch>
                    </p:blipFill>
                    <p:spPr>
                      <a:xfrm>
                        <a:off x="1540673" y="3286371"/>
                        <a:ext cx="1729401" cy="399093"/>
                      </a:xfrm>
                      <a:prstGeom prst="rect">
                        <a:avLst/>
                      </a:prstGeom>
                    </p:spPr>
                  </p:pic>
                </p:oleObj>
              </mc:Fallback>
            </mc:AlternateContent>
          </a:graphicData>
        </a:graphic>
      </p:graphicFrame>
      <p:graphicFrame>
        <p:nvGraphicFramePr>
          <p:cNvPr id="8" name="Object 7" descr="&#10;&#10;"/>
          <p:cNvGraphicFramePr>
            <a:graphicFrameLocks noChangeAspect="1"/>
          </p:cNvGraphicFramePr>
          <p:nvPr>
            <p:extLst>
              <p:ext uri="{D42A27DB-BD31-4B8C-83A1-F6EECF244321}">
                <p14:modId xmlns:p14="http://schemas.microsoft.com/office/powerpoint/2010/main" val="972811616"/>
              </p:ext>
            </p:extLst>
          </p:nvPr>
        </p:nvGraphicFramePr>
        <p:xfrm>
          <a:off x="1464577" y="3787916"/>
          <a:ext cx="1567544" cy="403084"/>
        </p:xfrm>
        <a:graphic>
          <a:graphicData uri="http://schemas.openxmlformats.org/presentationml/2006/ole">
            <mc:AlternateContent xmlns:mc="http://schemas.openxmlformats.org/markup-compatibility/2006">
              <mc:Choice xmlns:v="urn:schemas-microsoft-com:vml" Requires="v">
                <p:oleObj spid="_x0000_s20520" name="Equation" r:id="rId5" imgW="888840" imgH="228600" progId="Equation.DSMT4">
                  <p:embed/>
                </p:oleObj>
              </mc:Choice>
              <mc:Fallback>
                <p:oleObj name="Equation" r:id="rId5" imgW="888840" imgH="228600" progId="Equation.DSMT4">
                  <p:embed/>
                  <p:pic>
                    <p:nvPicPr>
                      <p:cNvPr id="0" name=""/>
                      <p:cNvPicPr/>
                      <p:nvPr/>
                    </p:nvPicPr>
                    <p:blipFill>
                      <a:blip r:embed="rId6"/>
                      <a:stretch>
                        <a:fillRect/>
                      </a:stretch>
                    </p:blipFill>
                    <p:spPr>
                      <a:xfrm>
                        <a:off x="1464577" y="3787916"/>
                        <a:ext cx="1567544" cy="403084"/>
                      </a:xfrm>
                      <a:prstGeom prst="rect">
                        <a:avLst/>
                      </a:prstGeom>
                    </p:spPr>
                  </p:pic>
                </p:oleObj>
              </mc:Fallback>
            </mc:AlternateContent>
          </a:graphicData>
        </a:graphic>
      </p:graphicFrame>
      <p:graphicFrame>
        <p:nvGraphicFramePr>
          <p:cNvPr id="9" name="Object 8" descr="&#10;"/>
          <p:cNvGraphicFramePr>
            <a:graphicFrameLocks noChangeAspect="1"/>
          </p:cNvGraphicFramePr>
          <p:nvPr>
            <p:extLst>
              <p:ext uri="{D42A27DB-BD31-4B8C-83A1-F6EECF244321}">
                <p14:modId xmlns:p14="http://schemas.microsoft.com/office/powerpoint/2010/main" val="317424702"/>
              </p:ext>
            </p:extLst>
          </p:nvPr>
        </p:nvGraphicFramePr>
        <p:xfrm>
          <a:off x="1451858" y="4128438"/>
          <a:ext cx="1907029" cy="557713"/>
        </p:xfrm>
        <a:graphic>
          <a:graphicData uri="http://schemas.openxmlformats.org/presentationml/2006/ole">
            <mc:AlternateContent xmlns:mc="http://schemas.openxmlformats.org/markup-compatibility/2006">
              <mc:Choice xmlns:v="urn:schemas-microsoft-com:vml" Requires="v">
                <p:oleObj spid="_x0000_s20521" name="Equation" r:id="rId7" imgW="1346040" imgH="393480" progId="Equation.DSMT4">
                  <p:embed/>
                </p:oleObj>
              </mc:Choice>
              <mc:Fallback>
                <p:oleObj name="Equation" r:id="rId7" imgW="1346040" imgH="393480" progId="Equation.DSMT4">
                  <p:embed/>
                  <p:pic>
                    <p:nvPicPr>
                      <p:cNvPr id="0" name=""/>
                      <p:cNvPicPr/>
                      <p:nvPr/>
                    </p:nvPicPr>
                    <p:blipFill>
                      <a:blip r:embed="rId8"/>
                      <a:stretch>
                        <a:fillRect/>
                      </a:stretch>
                    </p:blipFill>
                    <p:spPr>
                      <a:xfrm>
                        <a:off x="1451858" y="4128438"/>
                        <a:ext cx="1907029" cy="557713"/>
                      </a:xfrm>
                      <a:prstGeom prst="rect">
                        <a:avLst/>
                      </a:prstGeom>
                    </p:spPr>
                  </p:pic>
                </p:oleObj>
              </mc:Fallback>
            </mc:AlternateContent>
          </a:graphicData>
        </a:graphic>
      </p:graphicFrame>
      <p:graphicFrame>
        <p:nvGraphicFramePr>
          <p:cNvPr id="10" name="Object 9" descr="v sub x squared = v sub 0 x squared + 2 ay sub x time, x minus x sub 0&#10;"/>
          <p:cNvGraphicFramePr>
            <a:graphicFrameLocks noChangeAspect="1"/>
          </p:cNvGraphicFramePr>
          <p:nvPr>
            <p:extLst>
              <p:ext uri="{D42A27DB-BD31-4B8C-83A1-F6EECF244321}">
                <p14:modId xmlns:p14="http://schemas.microsoft.com/office/powerpoint/2010/main" val="2104398678"/>
              </p:ext>
            </p:extLst>
          </p:nvPr>
        </p:nvGraphicFramePr>
        <p:xfrm>
          <a:off x="1356730" y="4724303"/>
          <a:ext cx="2556798" cy="404822"/>
        </p:xfrm>
        <a:graphic>
          <a:graphicData uri="http://schemas.openxmlformats.org/presentationml/2006/ole">
            <mc:AlternateContent xmlns:mc="http://schemas.openxmlformats.org/markup-compatibility/2006">
              <mc:Choice xmlns:v="urn:schemas-microsoft-com:vml" Requires="v">
                <p:oleObj spid="_x0000_s20522" name="Equation" r:id="rId9" imgW="1523880" imgH="241200" progId="Equation.DSMT4">
                  <p:embed/>
                </p:oleObj>
              </mc:Choice>
              <mc:Fallback>
                <p:oleObj name="Equation" r:id="rId9" imgW="1523880" imgH="241200" progId="Equation.DSMT4">
                  <p:embed/>
                  <p:pic>
                    <p:nvPicPr>
                      <p:cNvPr id="0" name=""/>
                      <p:cNvPicPr/>
                      <p:nvPr/>
                    </p:nvPicPr>
                    <p:blipFill>
                      <a:blip r:embed="rId10"/>
                      <a:stretch>
                        <a:fillRect/>
                      </a:stretch>
                    </p:blipFill>
                    <p:spPr>
                      <a:xfrm>
                        <a:off x="1356730" y="4724303"/>
                        <a:ext cx="2556798" cy="40482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5619818"/>
              </p:ext>
            </p:extLst>
          </p:nvPr>
        </p:nvGraphicFramePr>
        <p:xfrm>
          <a:off x="1323662" y="5173382"/>
          <a:ext cx="2043449" cy="592024"/>
        </p:xfrm>
        <a:graphic>
          <a:graphicData uri="http://schemas.openxmlformats.org/presentationml/2006/ole">
            <mc:AlternateContent xmlns:mc="http://schemas.openxmlformats.org/markup-compatibility/2006">
              <mc:Choice xmlns:v="urn:schemas-microsoft-com:vml" Requires="v">
                <p:oleObj spid="_x0000_s20523" name="Equation" r:id="rId11" imgW="1358640" imgH="393480" progId="Equation.DSMT4">
                  <p:embed/>
                </p:oleObj>
              </mc:Choice>
              <mc:Fallback>
                <p:oleObj name="Equation" r:id="rId11" imgW="1358640" imgH="393480" progId="Equation.DSMT4">
                  <p:embed/>
                  <p:pic>
                    <p:nvPicPr>
                      <p:cNvPr id="0" name=""/>
                      <p:cNvPicPr/>
                      <p:nvPr/>
                    </p:nvPicPr>
                    <p:blipFill>
                      <a:blip r:embed="rId12"/>
                      <a:stretch>
                        <a:fillRect/>
                      </a:stretch>
                    </p:blipFill>
                    <p:spPr>
                      <a:xfrm>
                        <a:off x="1323662" y="5173382"/>
                        <a:ext cx="2043449" cy="59202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15170497"/>
              </p:ext>
            </p:extLst>
          </p:nvPr>
        </p:nvGraphicFramePr>
        <p:xfrm>
          <a:off x="5151494" y="3287267"/>
          <a:ext cx="1569973" cy="357717"/>
        </p:xfrm>
        <a:graphic>
          <a:graphicData uri="http://schemas.openxmlformats.org/presentationml/2006/ole">
            <mc:AlternateContent xmlns:mc="http://schemas.openxmlformats.org/markup-compatibility/2006">
              <mc:Choice xmlns:v="urn:schemas-microsoft-com:vml" Requires="v">
                <p:oleObj spid="_x0000_s20524" name="Equation" r:id="rId13" imgW="1002960" imgH="228600" progId="Equation.DSMT4">
                  <p:embed/>
                </p:oleObj>
              </mc:Choice>
              <mc:Fallback>
                <p:oleObj name="Equation" r:id="rId13" imgW="1002960" imgH="228600" progId="Equation.DSMT4">
                  <p:embed/>
                  <p:pic>
                    <p:nvPicPr>
                      <p:cNvPr id="0" name=""/>
                      <p:cNvPicPr/>
                      <p:nvPr/>
                    </p:nvPicPr>
                    <p:blipFill>
                      <a:blip r:embed="rId14"/>
                      <a:stretch>
                        <a:fillRect/>
                      </a:stretch>
                    </p:blipFill>
                    <p:spPr>
                      <a:xfrm>
                        <a:off x="5151494" y="3287267"/>
                        <a:ext cx="1569973" cy="35771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608832221"/>
              </p:ext>
            </p:extLst>
          </p:nvPr>
        </p:nvGraphicFramePr>
        <p:xfrm>
          <a:off x="5170962" y="3685464"/>
          <a:ext cx="1667578" cy="411186"/>
        </p:xfrm>
        <a:graphic>
          <a:graphicData uri="http://schemas.openxmlformats.org/presentationml/2006/ole">
            <mc:AlternateContent xmlns:mc="http://schemas.openxmlformats.org/markup-compatibility/2006">
              <mc:Choice xmlns:v="urn:schemas-microsoft-com:vml" Requires="v">
                <p:oleObj spid="_x0000_s20525" name="Equation" r:id="rId15" imgW="927000" imgH="228600" progId="Equation.DSMT4">
                  <p:embed/>
                </p:oleObj>
              </mc:Choice>
              <mc:Fallback>
                <p:oleObj name="Equation" r:id="rId15" imgW="927000" imgH="228600" progId="Equation.DSMT4">
                  <p:embed/>
                  <p:pic>
                    <p:nvPicPr>
                      <p:cNvPr id="0" name=""/>
                      <p:cNvPicPr/>
                      <p:nvPr/>
                    </p:nvPicPr>
                    <p:blipFill>
                      <a:blip r:embed="rId16"/>
                      <a:stretch>
                        <a:fillRect/>
                      </a:stretch>
                    </p:blipFill>
                    <p:spPr>
                      <a:xfrm>
                        <a:off x="5170962" y="3685464"/>
                        <a:ext cx="1667578" cy="41118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17518829"/>
              </p:ext>
            </p:extLst>
          </p:nvPr>
        </p:nvGraphicFramePr>
        <p:xfrm>
          <a:off x="5151494" y="4137130"/>
          <a:ext cx="1965737" cy="580358"/>
        </p:xfrm>
        <a:graphic>
          <a:graphicData uri="http://schemas.openxmlformats.org/presentationml/2006/ole">
            <mc:AlternateContent xmlns:mc="http://schemas.openxmlformats.org/markup-compatibility/2006">
              <mc:Choice xmlns:v="urn:schemas-microsoft-com:vml" Requires="v">
                <p:oleObj spid="_x0000_s20526" name="Equation" r:id="rId17" imgW="1333440" imgH="393480" progId="Equation.DSMT4">
                  <p:embed/>
                </p:oleObj>
              </mc:Choice>
              <mc:Fallback>
                <p:oleObj name="Equation" r:id="rId17" imgW="1333440" imgH="393480" progId="Equation.DSMT4">
                  <p:embed/>
                  <p:pic>
                    <p:nvPicPr>
                      <p:cNvPr id="0" name=""/>
                      <p:cNvPicPr/>
                      <p:nvPr/>
                    </p:nvPicPr>
                    <p:blipFill>
                      <a:blip r:embed="rId18"/>
                      <a:stretch>
                        <a:fillRect/>
                      </a:stretch>
                    </p:blipFill>
                    <p:spPr>
                      <a:xfrm>
                        <a:off x="5151494" y="4137130"/>
                        <a:ext cx="1965737" cy="580358"/>
                      </a:xfrm>
                      <a:prstGeom prst="rect">
                        <a:avLst/>
                      </a:prstGeom>
                    </p:spPr>
                  </p:pic>
                </p:oleObj>
              </mc:Fallback>
            </mc:AlternateContent>
          </a:graphicData>
        </a:graphic>
      </p:graphicFrame>
      <p:graphicFrame>
        <p:nvGraphicFramePr>
          <p:cNvPr id="15" name="Object 14" descr="&#10;"/>
          <p:cNvGraphicFramePr>
            <a:graphicFrameLocks noChangeAspect="1"/>
          </p:cNvGraphicFramePr>
          <p:nvPr>
            <p:extLst>
              <p:ext uri="{D42A27DB-BD31-4B8C-83A1-F6EECF244321}">
                <p14:modId xmlns:p14="http://schemas.microsoft.com/office/powerpoint/2010/main" val="737765740"/>
              </p:ext>
            </p:extLst>
          </p:nvPr>
        </p:nvGraphicFramePr>
        <p:xfrm>
          <a:off x="5006491" y="4724303"/>
          <a:ext cx="2599410" cy="404822"/>
        </p:xfrm>
        <a:graphic>
          <a:graphicData uri="http://schemas.openxmlformats.org/presentationml/2006/ole">
            <mc:AlternateContent xmlns:mc="http://schemas.openxmlformats.org/markup-compatibility/2006">
              <mc:Choice xmlns:v="urn:schemas-microsoft-com:vml" Requires="v">
                <p:oleObj spid="_x0000_s20527" name="Equation" r:id="rId19" imgW="1549080" imgH="241200" progId="Equation.DSMT4">
                  <p:embed/>
                </p:oleObj>
              </mc:Choice>
              <mc:Fallback>
                <p:oleObj name="Equation" r:id="rId19" imgW="1549080" imgH="241200" progId="Equation.DSMT4">
                  <p:embed/>
                  <p:pic>
                    <p:nvPicPr>
                      <p:cNvPr id="0" name=""/>
                      <p:cNvPicPr/>
                      <p:nvPr/>
                    </p:nvPicPr>
                    <p:blipFill>
                      <a:blip r:embed="rId20"/>
                      <a:stretch>
                        <a:fillRect/>
                      </a:stretch>
                    </p:blipFill>
                    <p:spPr>
                      <a:xfrm>
                        <a:off x="5006491" y="4724303"/>
                        <a:ext cx="2599410" cy="404822"/>
                      </a:xfrm>
                      <a:prstGeom prst="rect">
                        <a:avLst/>
                      </a:prstGeom>
                    </p:spPr>
                  </p:pic>
                </p:oleObj>
              </mc:Fallback>
            </mc:AlternateContent>
          </a:graphicData>
        </a:graphic>
      </p:graphicFrame>
      <p:graphicFrame>
        <p:nvGraphicFramePr>
          <p:cNvPr id="16" name="Object 15" descr="&#10;"/>
          <p:cNvGraphicFramePr>
            <a:graphicFrameLocks noChangeAspect="1"/>
          </p:cNvGraphicFramePr>
          <p:nvPr>
            <p:extLst>
              <p:ext uri="{D42A27DB-BD31-4B8C-83A1-F6EECF244321}">
                <p14:modId xmlns:p14="http://schemas.microsoft.com/office/powerpoint/2010/main" val="2663805794"/>
              </p:ext>
            </p:extLst>
          </p:nvPr>
        </p:nvGraphicFramePr>
        <p:xfrm>
          <a:off x="4992187" y="5125824"/>
          <a:ext cx="2125044" cy="609962"/>
        </p:xfrm>
        <a:graphic>
          <a:graphicData uri="http://schemas.openxmlformats.org/presentationml/2006/ole">
            <mc:AlternateContent xmlns:mc="http://schemas.openxmlformats.org/markup-compatibility/2006">
              <mc:Choice xmlns:v="urn:schemas-microsoft-com:vml" Requires="v">
                <p:oleObj spid="_x0000_s20528" name="Equation" r:id="rId21" imgW="1371600" imgH="393480" progId="Equation.DSMT4">
                  <p:embed/>
                </p:oleObj>
              </mc:Choice>
              <mc:Fallback>
                <p:oleObj name="Equation" r:id="rId21" imgW="1371600" imgH="393480" progId="Equation.DSMT4">
                  <p:embed/>
                  <p:pic>
                    <p:nvPicPr>
                      <p:cNvPr id="0" name=""/>
                      <p:cNvPicPr/>
                      <p:nvPr/>
                    </p:nvPicPr>
                    <p:blipFill>
                      <a:blip r:embed="rId22"/>
                      <a:stretch>
                        <a:fillRect/>
                      </a:stretch>
                    </p:blipFill>
                    <p:spPr>
                      <a:xfrm>
                        <a:off x="4992187" y="5125824"/>
                        <a:ext cx="2125044" cy="609962"/>
                      </a:xfrm>
                      <a:prstGeom prst="rect">
                        <a:avLst/>
                      </a:prstGeom>
                    </p:spPr>
                  </p:pic>
                </p:oleObj>
              </mc:Fallback>
            </mc:AlternateContent>
          </a:graphicData>
        </a:graphic>
      </p:graphicFrame>
      <p:sp>
        <p:nvSpPr>
          <p:cNvPr id="7" name="Text Placeholder 6"/>
          <p:cNvSpPr>
            <a:spLocks noGrp="1"/>
          </p:cNvSpPr>
          <p:nvPr>
            <p:ph type="body" sz="quarter" idx="14"/>
          </p:nvPr>
        </p:nvSpPr>
        <p:spPr>
          <a:xfrm>
            <a:off x="457200" y="5929127"/>
            <a:ext cx="4534987" cy="353777"/>
          </a:xfrm>
        </p:spPr>
        <p:txBody>
          <a:bodyPr/>
          <a:lstStyle/>
          <a:p>
            <a:r>
              <a:rPr lang="en-US" sz="2000" dirty="0">
                <a:hlinkClick r:id="rId23" tooltip="https://mediaplayer.pearsoncmg.com/assets/_video.true/secs-yf-vts-ex9-3"/>
              </a:rPr>
              <a:t>Video Tutor Solution: Example </a:t>
            </a:r>
            <a:r>
              <a:rPr lang="en-US" sz="2000" dirty="0" smtClean="0">
                <a:hlinkClick r:id="rId23" tooltip="https://mediaplayer.pearsoncmg.com/assets/_video.true/secs-yf-vts-ex9-3"/>
              </a:rPr>
              <a:t>9.3</a:t>
            </a:r>
            <a:endParaRPr lang="en-US" sz="2000" dirty="0"/>
          </a:p>
        </p:txBody>
      </p:sp>
    </p:spTree>
    <p:extLst>
      <p:ext uri="{BB962C8B-B14F-4D97-AF65-F5344CB8AC3E}">
        <p14:creationId xmlns:p14="http://schemas.microsoft.com/office/powerpoint/2010/main" val="71333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Relating Linear and Angular Kinematics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A point at a distance </a:t>
            </a:r>
            <a:r>
              <a:rPr lang="en-US" altLang="en-US" sz="2600" i="1" dirty="0"/>
              <a:t>r</a:t>
            </a:r>
            <a:r>
              <a:rPr lang="en-US" altLang="en-US" sz="2600" dirty="0"/>
              <a:t> from the axis of rotation has a linear speed of</a:t>
            </a:r>
            <a:endParaRPr lang="en-US" altLang="en-US" sz="2600" i="1" dirty="0"/>
          </a:p>
        </p:txBody>
      </p:sp>
      <p:graphicFrame>
        <p:nvGraphicFramePr>
          <p:cNvPr id="6" name="Object 5" descr="v = r omega&#10;"/>
          <p:cNvGraphicFramePr>
            <a:graphicFrameLocks noChangeAspect="1"/>
          </p:cNvGraphicFramePr>
          <p:nvPr>
            <p:extLst>
              <p:ext uri="{D42A27DB-BD31-4B8C-83A1-F6EECF244321}">
                <p14:modId xmlns:p14="http://schemas.microsoft.com/office/powerpoint/2010/main" val="2857560580"/>
              </p:ext>
            </p:extLst>
          </p:nvPr>
        </p:nvGraphicFramePr>
        <p:xfrm>
          <a:off x="3016935" y="2063424"/>
          <a:ext cx="1044653" cy="321430"/>
        </p:xfrm>
        <a:graphic>
          <a:graphicData uri="http://schemas.openxmlformats.org/presentationml/2006/ole">
            <mc:AlternateContent xmlns:mc="http://schemas.openxmlformats.org/markup-compatibility/2006">
              <mc:Choice xmlns:v="urn:schemas-microsoft-com:vml" Requires="v">
                <p:oleObj spid="_x0000_s16489" name="Equation" r:id="rId3" imgW="495000" imgH="152280" progId="Equation.DSMT4">
                  <p:embed/>
                </p:oleObj>
              </mc:Choice>
              <mc:Fallback>
                <p:oleObj name="Equation" r:id="rId3" imgW="495000" imgH="152280" progId="Equation.DSMT4">
                  <p:embed/>
                  <p:pic>
                    <p:nvPicPr>
                      <p:cNvPr id="0" name=""/>
                      <p:cNvPicPr/>
                      <p:nvPr/>
                    </p:nvPicPr>
                    <p:blipFill>
                      <a:blip r:embed="rId4"/>
                      <a:stretch>
                        <a:fillRect/>
                      </a:stretch>
                    </p:blipFill>
                    <p:spPr>
                      <a:xfrm>
                        <a:off x="3016935" y="2063424"/>
                        <a:ext cx="1044653" cy="321430"/>
                      </a:xfrm>
                      <a:prstGeom prst="rect">
                        <a:avLst/>
                      </a:prstGeom>
                    </p:spPr>
                  </p:pic>
                </p:oleObj>
              </mc:Fallback>
            </mc:AlternateContent>
          </a:graphicData>
        </a:graphic>
      </p:graphicFrame>
      <p:pic>
        <p:nvPicPr>
          <p:cNvPr id="4" name="Picture 3" descr="As a body rotates about origin O of the x y plane at omega in radians per second, point P on the body sweeps angle theta at distance r from O. The arc swept by P measures s = r theta, and P has linear speed v = r omega.&#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992" y="2514600"/>
            <a:ext cx="2854017" cy="3810167"/>
          </a:xfrm>
          <a:prstGeom prst="rect">
            <a:avLst/>
          </a:prstGeom>
        </p:spPr>
      </p:pic>
    </p:spTree>
    <p:extLst>
      <p:ext uri="{BB962C8B-B14F-4D97-AF65-F5344CB8AC3E}">
        <p14:creationId xmlns:p14="http://schemas.microsoft.com/office/powerpoint/2010/main" val="1633268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Relating Linear and Angular Kinematics </a:t>
            </a:r>
            <a:r>
              <a:rPr lang="en-US" altLang="en-US" sz="2000" b="0" dirty="0"/>
              <a:t>(2 of 2)</a:t>
            </a:r>
            <a:endParaRPr lang="en-US" sz="2000" b="0" dirty="0"/>
          </a:p>
        </p:txBody>
      </p:sp>
      <p:sp>
        <p:nvSpPr>
          <p:cNvPr id="3" name="Content Placeholder 2"/>
          <p:cNvSpPr>
            <a:spLocks noGrp="1"/>
          </p:cNvSpPr>
          <p:nvPr>
            <p:ph idx="1"/>
          </p:nvPr>
        </p:nvSpPr>
        <p:spPr>
          <a:xfrm>
            <a:off x="457200" y="1600200"/>
            <a:ext cx="4267200" cy="1661910"/>
          </a:xfrm>
        </p:spPr>
        <p:txBody>
          <a:bodyPr/>
          <a:lstStyle/>
          <a:p>
            <a:pPr marL="256032" indent="-256032">
              <a:buSzPct val="100000"/>
            </a:pPr>
            <a:r>
              <a:rPr lang="en-US" altLang="en-US" sz="2600" dirty="0"/>
              <a:t>For a point at a distance </a:t>
            </a:r>
            <a:r>
              <a:rPr lang="en-US" altLang="en-US" sz="2600" i="1" dirty="0"/>
              <a:t>r</a:t>
            </a:r>
            <a:r>
              <a:rPr lang="en-US" altLang="en-US" sz="2600" dirty="0"/>
              <a:t> from the axis of rotation:</a:t>
            </a:r>
          </a:p>
          <a:p>
            <a:pPr marL="740664" lvl="1">
              <a:buFont typeface="Arial" panose="020B0604020202020204" pitchFamily="34" charset="0"/>
              <a:buChar char="‒"/>
            </a:pPr>
            <a:r>
              <a:rPr lang="en-US" altLang="en-US" sz="2400" dirty="0"/>
              <a:t>its tangential acceleration is</a:t>
            </a:r>
          </a:p>
        </p:txBody>
      </p:sp>
      <p:graphicFrame>
        <p:nvGraphicFramePr>
          <p:cNvPr id="5" name="Object 4" descr="ay tan = r alpha&#10;"/>
          <p:cNvGraphicFramePr>
            <a:graphicFrameLocks noChangeAspect="1"/>
          </p:cNvGraphicFramePr>
          <p:nvPr>
            <p:extLst>
              <p:ext uri="{D42A27DB-BD31-4B8C-83A1-F6EECF244321}">
                <p14:modId xmlns:p14="http://schemas.microsoft.com/office/powerpoint/2010/main" val="3186232848"/>
              </p:ext>
            </p:extLst>
          </p:nvPr>
        </p:nvGraphicFramePr>
        <p:xfrm>
          <a:off x="1467111" y="2843414"/>
          <a:ext cx="1140351" cy="418696"/>
        </p:xfrm>
        <a:graphic>
          <a:graphicData uri="http://schemas.openxmlformats.org/presentationml/2006/ole">
            <mc:AlternateContent xmlns:mc="http://schemas.openxmlformats.org/markup-compatibility/2006">
              <mc:Choice xmlns:v="urn:schemas-microsoft-com:vml" Requires="v">
                <p:oleObj spid="_x0000_s17612" name="Equation" r:id="rId3" imgW="622080" imgH="228600" progId="Equation.DSMT4">
                  <p:embed/>
                </p:oleObj>
              </mc:Choice>
              <mc:Fallback>
                <p:oleObj name="Equation" r:id="rId3" imgW="622080" imgH="228600" progId="Equation.DSMT4">
                  <p:embed/>
                  <p:pic>
                    <p:nvPicPr>
                      <p:cNvPr id="0" name=""/>
                      <p:cNvPicPr/>
                      <p:nvPr/>
                    </p:nvPicPr>
                    <p:blipFill>
                      <a:blip r:embed="rId4"/>
                      <a:stretch>
                        <a:fillRect/>
                      </a:stretch>
                    </p:blipFill>
                    <p:spPr>
                      <a:xfrm>
                        <a:off x="1467111" y="2843414"/>
                        <a:ext cx="1140351" cy="418696"/>
                      </a:xfrm>
                      <a:prstGeom prst="rect">
                        <a:avLst/>
                      </a:prstGeom>
                    </p:spPr>
                  </p:pic>
                </p:oleObj>
              </mc:Fallback>
            </mc:AlternateContent>
          </a:graphicData>
        </a:graphic>
      </p:graphicFrame>
      <p:sp>
        <p:nvSpPr>
          <p:cNvPr id="6" name="Content Placeholder 5"/>
          <p:cNvSpPr>
            <a:spLocks noGrp="1"/>
          </p:cNvSpPr>
          <p:nvPr>
            <p:ph idx="13"/>
          </p:nvPr>
        </p:nvSpPr>
        <p:spPr>
          <a:xfrm>
            <a:off x="446442" y="3285948"/>
            <a:ext cx="4267200" cy="834226"/>
          </a:xfrm>
        </p:spPr>
        <p:txBody>
          <a:bodyPr/>
          <a:lstStyle/>
          <a:p>
            <a:pPr marL="740664" indent="-283464">
              <a:spcBef>
                <a:spcPts val="600"/>
              </a:spcBef>
              <a:buFont typeface="Arial" panose="020B0604020202020204" pitchFamily="34" charset="0"/>
              <a:buChar char="‒"/>
            </a:pPr>
            <a:r>
              <a:rPr lang="en-US" altLang="en-US" sz="2400" dirty="0">
                <a:sym typeface="Symbol" pitchFamily="84" charset="2"/>
              </a:rPr>
              <a:t>its centripetal (radial) acceleration is </a:t>
            </a:r>
            <a:endParaRPr lang="en-US" sz="2400" dirty="0"/>
          </a:p>
        </p:txBody>
      </p:sp>
      <p:graphicFrame>
        <p:nvGraphicFramePr>
          <p:cNvPr id="7" name="Object 6" descr="ay rad = v squared over r = r omega&#10;"/>
          <p:cNvGraphicFramePr>
            <a:graphicFrameLocks noChangeAspect="1"/>
          </p:cNvGraphicFramePr>
          <p:nvPr>
            <p:extLst>
              <p:ext uri="{D42A27DB-BD31-4B8C-83A1-F6EECF244321}">
                <p14:modId xmlns:p14="http://schemas.microsoft.com/office/powerpoint/2010/main" val="829092697"/>
              </p:ext>
            </p:extLst>
          </p:nvPr>
        </p:nvGraphicFramePr>
        <p:xfrm>
          <a:off x="1167070" y="3950049"/>
          <a:ext cx="1861352" cy="808218"/>
        </p:xfrm>
        <a:graphic>
          <a:graphicData uri="http://schemas.openxmlformats.org/presentationml/2006/ole">
            <mc:AlternateContent xmlns:mc="http://schemas.openxmlformats.org/markup-compatibility/2006">
              <mc:Choice xmlns:v="urn:schemas-microsoft-com:vml" Requires="v">
                <p:oleObj spid="_x0000_s17613" name="Equation" r:id="rId5" imgW="965160" imgH="419040" progId="Equation.DSMT4">
                  <p:embed/>
                </p:oleObj>
              </mc:Choice>
              <mc:Fallback>
                <p:oleObj name="Equation" r:id="rId5" imgW="965160" imgH="419040" progId="Equation.DSMT4">
                  <p:embed/>
                  <p:pic>
                    <p:nvPicPr>
                      <p:cNvPr id="0" name=""/>
                      <p:cNvPicPr/>
                      <p:nvPr/>
                    </p:nvPicPr>
                    <p:blipFill>
                      <a:blip r:embed="rId6"/>
                      <a:stretch>
                        <a:fillRect/>
                      </a:stretch>
                    </p:blipFill>
                    <p:spPr>
                      <a:xfrm>
                        <a:off x="1167070" y="3950049"/>
                        <a:ext cx="1861352" cy="808218"/>
                      </a:xfrm>
                      <a:prstGeom prst="rect">
                        <a:avLst/>
                      </a:prstGeom>
                    </p:spPr>
                  </p:pic>
                </p:oleObj>
              </mc:Fallback>
            </mc:AlternateContent>
          </a:graphicData>
        </a:graphic>
      </p:graphicFrame>
      <p:pic>
        <p:nvPicPr>
          <p:cNvPr id="4" name="Picture 3" descr="A body rotates about origin O in the x y plane, with P on the body at distance r from O. P sweeps angle theta at omega in radians per second. The radial and tangential acceleration components are as follows. Ay rad = omega squared r is point P's centripetal acceleration. Ay tan = r alpha means that P's rotation is speeding up. In other words, the body has angular acceleration.&#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3000" y="1642552"/>
            <a:ext cx="3478726" cy="4614994"/>
          </a:xfrm>
          <a:prstGeom prst="rect">
            <a:avLst/>
          </a:prstGeom>
        </p:spPr>
      </p:pic>
    </p:spTree>
    <p:extLst>
      <p:ext uri="{BB962C8B-B14F-4D97-AF65-F5344CB8AC3E}">
        <p14:creationId xmlns:p14="http://schemas.microsoft.com/office/powerpoint/2010/main" val="1842962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The Importance of Using Radians, Not Degrees!</a:t>
            </a:r>
            <a:endParaRPr lang="en-US" sz="360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CA" sz="2600" dirty="0"/>
              <a:t>Always use radians when relating linear and angular quantities.</a:t>
            </a:r>
            <a:endParaRPr lang="en-US" altLang="en-US" sz="2600" dirty="0"/>
          </a:p>
        </p:txBody>
      </p:sp>
      <p:pic>
        <p:nvPicPr>
          <p:cNvPr id="7" name="Picture 6" descr="On the x y plane, the needle of length r sweeps angle theta = 60 degrees = pi over 3 radians and arc s = r theta. In any equation that relates linear quantities to angular quantities, the angles must be expressed in radians never in degrees or revolutions. So s = pi over 3, r is right, and s = 60 r is wrong.&#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6771" y="2485158"/>
            <a:ext cx="3219105" cy="3845448"/>
          </a:xfrm>
          <a:prstGeom prst="rect">
            <a:avLst/>
          </a:prstGeom>
        </p:spPr>
      </p:pic>
    </p:spTree>
    <p:extLst>
      <p:ext uri="{BB962C8B-B14F-4D97-AF65-F5344CB8AC3E}">
        <p14:creationId xmlns:p14="http://schemas.microsoft.com/office/powerpoint/2010/main" val="407953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Rotational Kinetic Energy</a:t>
            </a:r>
            <a:endParaRPr lang="en-US" sz="3600" dirty="0"/>
          </a:p>
        </p:txBody>
      </p:sp>
      <p:sp>
        <p:nvSpPr>
          <p:cNvPr id="4" name="Content Placeholder 3"/>
          <p:cNvSpPr>
            <a:spLocks noGrp="1"/>
          </p:cNvSpPr>
          <p:nvPr>
            <p:ph idx="1"/>
          </p:nvPr>
        </p:nvSpPr>
        <p:spPr>
          <a:xfrm>
            <a:off x="457200" y="1600201"/>
            <a:ext cx="8229600" cy="380999"/>
          </a:xfrm>
        </p:spPr>
        <p:txBody>
          <a:bodyPr/>
          <a:lstStyle/>
          <a:p>
            <a:r>
              <a:rPr lang="en-US" altLang="en-US" sz="2600" dirty="0"/>
              <a:t>The rotational kinetic energy of a rigid body is:</a:t>
            </a:r>
          </a:p>
        </p:txBody>
      </p:sp>
      <p:pic>
        <p:nvPicPr>
          <p:cNvPr id="7" name="Picture 6" descr="The rotation kinetic energy of a rigid body rotating around an axis equals the moment of inertia of the body for a given rotation axis times the square of the angular speed of the body. In other words, upper K = one-half I omega squared.&#10;"/>
          <p:cNvPicPr>
            <a:picLocks noChangeAspect="1"/>
          </p:cNvPicPr>
          <p:nvPr/>
        </p:nvPicPr>
        <p:blipFill rotWithShape="1">
          <a:blip r:embed="rId3">
            <a:extLst>
              <a:ext uri="{28A0092B-C50C-407E-A947-70E740481C1C}">
                <a14:useLocalDpi xmlns:a14="http://schemas.microsoft.com/office/drawing/2010/main" val="0"/>
              </a:ext>
            </a:extLst>
          </a:blip>
          <a:srcRect l="425" r="13637" b="15455"/>
          <a:stretch/>
        </p:blipFill>
        <p:spPr>
          <a:xfrm>
            <a:off x="899592" y="2100875"/>
            <a:ext cx="7344816" cy="1051384"/>
          </a:xfrm>
          <a:prstGeom prst="rect">
            <a:avLst/>
          </a:prstGeom>
        </p:spPr>
      </p:pic>
      <p:sp>
        <p:nvSpPr>
          <p:cNvPr id="6" name="Content Placeholder 5"/>
          <p:cNvSpPr>
            <a:spLocks noGrp="1"/>
          </p:cNvSpPr>
          <p:nvPr>
            <p:ph idx="14"/>
          </p:nvPr>
        </p:nvSpPr>
        <p:spPr>
          <a:xfrm>
            <a:off x="457200" y="3228192"/>
            <a:ext cx="8229600" cy="1219200"/>
          </a:xfrm>
        </p:spPr>
        <p:txBody>
          <a:bodyPr/>
          <a:lstStyle/>
          <a:p>
            <a:r>
              <a:rPr lang="en-CA" altLang="en-US" sz="2600" dirty="0"/>
              <a:t>The moment of inertia, </a:t>
            </a:r>
            <a:r>
              <a:rPr lang="en-CA" altLang="en-US" sz="2600" i="1" dirty="0"/>
              <a:t>I</a:t>
            </a:r>
            <a:r>
              <a:rPr lang="en-CA" altLang="en-US" sz="2600" dirty="0"/>
              <a:t>, is obtained by multiplying the mass of each particle by the square of its distance from the axis of rotation and adding these products:</a:t>
            </a:r>
          </a:p>
        </p:txBody>
      </p:sp>
      <p:pic>
        <p:nvPicPr>
          <p:cNvPr id="8" name="Picture 7" descr="The moment of inertia of a body for a given rotation axis is the sum of the products of the constituent particle masses and the perpendicular distances of the particles from the rotation axis. In other words, upper I = the sum from i of m sub i r sub i squared.&#10;"/>
          <p:cNvPicPr>
            <a:picLocks noChangeAspect="1"/>
          </p:cNvPicPr>
          <p:nvPr/>
        </p:nvPicPr>
        <p:blipFill rotWithShape="1">
          <a:blip r:embed="rId4">
            <a:extLst>
              <a:ext uri="{28A0092B-C50C-407E-A947-70E740481C1C}">
                <a14:useLocalDpi xmlns:a14="http://schemas.microsoft.com/office/drawing/2010/main" val="0"/>
              </a:ext>
            </a:extLst>
          </a:blip>
          <a:srcRect r="9630" b="9484"/>
          <a:stretch/>
        </p:blipFill>
        <p:spPr>
          <a:xfrm>
            <a:off x="1273089" y="4493649"/>
            <a:ext cx="6521622" cy="1216037"/>
          </a:xfrm>
          <a:prstGeom prst="rect">
            <a:avLst/>
          </a:prstGeom>
        </p:spPr>
      </p:pic>
      <p:sp>
        <p:nvSpPr>
          <p:cNvPr id="5" name="Content Placeholder 4"/>
          <p:cNvSpPr>
            <a:spLocks noGrp="1"/>
          </p:cNvSpPr>
          <p:nvPr>
            <p:ph idx="13"/>
          </p:nvPr>
        </p:nvSpPr>
        <p:spPr>
          <a:xfrm>
            <a:off x="457200" y="5761037"/>
            <a:ext cx="3352800" cy="411163"/>
          </a:xfrm>
        </p:spPr>
        <p:txBody>
          <a:bodyPr/>
          <a:lstStyle/>
          <a:p>
            <a:r>
              <a:rPr lang="en-CA" altLang="en-US" sz="2600" dirty="0"/>
              <a:t>The SI unit of </a:t>
            </a:r>
            <a:r>
              <a:rPr lang="en-CA" altLang="en-US" sz="2600" i="1" dirty="0"/>
              <a:t>I</a:t>
            </a:r>
            <a:r>
              <a:rPr lang="en-CA" altLang="en-US" sz="2600" dirty="0"/>
              <a:t> is the</a:t>
            </a:r>
            <a:endParaRPr lang="en-US" altLang="en-US" sz="2600" dirty="0"/>
          </a:p>
        </p:txBody>
      </p:sp>
      <p:graphicFrame>
        <p:nvGraphicFramePr>
          <p:cNvPr id="3" name="Object 2" descr="kilogram meters squared, or k g dot m squared&#10;"/>
          <p:cNvGraphicFramePr>
            <a:graphicFrameLocks noChangeAspect="1"/>
          </p:cNvGraphicFramePr>
          <p:nvPr>
            <p:extLst>
              <p:ext uri="{D42A27DB-BD31-4B8C-83A1-F6EECF244321}">
                <p14:modId xmlns:p14="http://schemas.microsoft.com/office/powerpoint/2010/main" val="2880698143"/>
              </p:ext>
            </p:extLst>
          </p:nvPr>
        </p:nvGraphicFramePr>
        <p:xfrm>
          <a:off x="3800790" y="5729782"/>
          <a:ext cx="3675184" cy="490025"/>
        </p:xfrm>
        <a:graphic>
          <a:graphicData uri="http://schemas.openxmlformats.org/presentationml/2006/ole">
            <mc:AlternateContent xmlns:mc="http://schemas.openxmlformats.org/markup-compatibility/2006">
              <mc:Choice xmlns:v="urn:schemas-microsoft-com:vml" Requires="v">
                <p:oleObj spid="_x0000_s19502" name="Equation" r:id="rId5" imgW="1714320" imgH="228600" progId="Equation.DSMT4">
                  <p:embed/>
                </p:oleObj>
              </mc:Choice>
              <mc:Fallback>
                <p:oleObj name="Equation" r:id="rId5" imgW="1714320" imgH="228600" progId="Equation.DSMT4">
                  <p:embed/>
                  <p:pic>
                    <p:nvPicPr>
                      <p:cNvPr id="0" name=""/>
                      <p:cNvPicPr/>
                      <p:nvPr/>
                    </p:nvPicPr>
                    <p:blipFill>
                      <a:blip r:embed="rId6"/>
                      <a:stretch>
                        <a:fillRect/>
                      </a:stretch>
                    </p:blipFill>
                    <p:spPr>
                      <a:xfrm>
                        <a:off x="3800790" y="5729782"/>
                        <a:ext cx="3675184" cy="490025"/>
                      </a:xfrm>
                      <a:prstGeom prst="rect">
                        <a:avLst/>
                      </a:prstGeom>
                    </p:spPr>
                  </p:pic>
                </p:oleObj>
              </mc:Fallback>
            </mc:AlternateContent>
          </a:graphicData>
        </a:graphic>
      </p:graphicFrame>
    </p:spTree>
    <p:extLst>
      <p:ext uri="{BB962C8B-B14F-4D97-AF65-F5344CB8AC3E}">
        <p14:creationId xmlns:p14="http://schemas.microsoft.com/office/powerpoint/2010/main" val="1104583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600" b="1" dirty="0"/>
              <a:t>In this chapter, you’ll learn…</a:t>
            </a:r>
          </a:p>
          <a:p>
            <a:pPr marL="256032" indent="-256032">
              <a:buSzPct val="100000"/>
            </a:pPr>
            <a:r>
              <a:rPr lang="en-CA" altLang="en-US" sz="2400" dirty="0"/>
              <a:t>how to describe the rotation of a rigid body in terms of angular coordinate, angular velocity, and angular acceleration.</a:t>
            </a:r>
          </a:p>
          <a:p>
            <a:pPr marL="256032" indent="-256032">
              <a:buSzPct val="100000"/>
            </a:pPr>
            <a:r>
              <a:rPr lang="en-CA" altLang="en-US" sz="2400" dirty="0"/>
              <a:t>how to analyze rigid-body rotation when the angular acceleration is constant.</a:t>
            </a:r>
          </a:p>
          <a:p>
            <a:pPr marL="256032" indent="-256032">
              <a:buSzPct val="100000"/>
            </a:pPr>
            <a:r>
              <a:rPr lang="en-CA" altLang="en-US" sz="2400" dirty="0"/>
              <a:t>the meaning of an object’s moment of inertia about a rotation axis, and how it relates to rotational kinetic energy.</a:t>
            </a:r>
          </a:p>
          <a:p>
            <a:pPr marL="256032" indent="-256032">
              <a:buSzPct val="100000"/>
            </a:pPr>
            <a:r>
              <a:rPr lang="en-CA" altLang="en-US" sz="2400" dirty="0"/>
              <a:t>how to calculate the moment of inertia of objects with various shapes, and different rotation axes.</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Moment of Inertia </a:t>
            </a:r>
            <a:r>
              <a:rPr lang="en-US" altLang="en-US" sz="2000" b="0" dirty="0"/>
              <a:t>(1 of 2)</a:t>
            </a:r>
            <a:endParaRPr lang="en-US" sz="2000" b="0" dirty="0"/>
          </a:p>
        </p:txBody>
      </p:sp>
      <p:sp>
        <p:nvSpPr>
          <p:cNvPr id="7" name="Content Placeholder 6"/>
          <p:cNvSpPr>
            <a:spLocks noGrp="1"/>
          </p:cNvSpPr>
          <p:nvPr>
            <p:ph idx="1"/>
          </p:nvPr>
        </p:nvSpPr>
        <p:spPr>
          <a:xfrm>
            <a:off x="457200" y="1600201"/>
            <a:ext cx="8229600" cy="1332780"/>
          </a:xfrm>
        </p:spPr>
        <p:txBody>
          <a:bodyPr/>
          <a:lstStyle/>
          <a:p>
            <a:pPr marL="256032" indent="-256032">
              <a:buSzPct val="100000"/>
            </a:pPr>
            <a:r>
              <a:rPr lang="en-CA" altLang="en-US" sz="2400" dirty="0"/>
              <a:t>Here is an apparatus free to rotate around a vertical axis. </a:t>
            </a:r>
          </a:p>
          <a:p>
            <a:pPr marL="256032" indent="-256032">
              <a:buSzPct val="100000"/>
            </a:pPr>
            <a:r>
              <a:rPr lang="en-CA" altLang="en-US" sz="2400" dirty="0"/>
              <a:t>To reduce the moment of inertia, lock the two equal-mass cylinders close to the center of the horizontal shaft.</a:t>
            </a:r>
            <a:endParaRPr lang="en-US" altLang="en-US" sz="2400" dirty="0"/>
          </a:p>
        </p:txBody>
      </p:sp>
      <p:pic>
        <p:nvPicPr>
          <p:cNvPr id="8" name="Picture 7" descr="Two cylindrical masses are mounted on a horizontal rod, on either side of a vertical handle. The handle can be turned to make the apparatus spin. When the mass is close to the axis of the handle, the system has a small amount of inertia, and it is easy to start the apparatus rotating.&#10;"/>
          <p:cNvPicPr>
            <a:picLocks noChangeAspect="1"/>
          </p:cNvPicPr>
          <p:nvPr/>
        </p:nvPicPr>
        <p:blipFill rotWithShape="1">
          <a:blip r:embed="rId2">
            <a:extLst>
              <a:ext uri="{28A0092B-C50C-407E-A947-70E740481C1C}">
                <a14:useLocalDpi xmlns:a14="http://schemas.microsoft.com/office/drawing/2010/main" val="0"/>
              </a:ext>
            </a:extLst>
          </a:blip>
          <a:srcRect b="51118"/>
          <a:stretch/>
        </p:blipFill>
        <p:spPr>
          <a:xfrm>
            <a:off x="2956826" y="3105696"/>
            <a:ext cx="3059546" cy="3164931"/>
          </a:xfrm>
          <a:prstGeom prst="rect">
            <a:avLst/>
          </a:prstGeom>
        </p:spPr>
      </p:pic>
    </p:spTree>
    <p:extLst>
      <p:ext uri="{BB962C8B-B14F-4D97-AF65-F5344CB8AC3E}">
        <p14:creationId xmlns:p14="http://schemas.microsoft.com/office/powerpoint/2010/main" val="3242540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Moment of Inertia </a:t>
            </a:r>
            <a:r>
              <a:rPr lang="en-US" altLang="en-US" sz="2000" b="0" dirty="0"/>
              <a:t>(2 of 2)</a:t>
            </a:r>
            <a:endParaRPr lang="en-US" sz="2000" b="0" dirty="0"/>
          </a:p>
        </p:txBody>
      </p:sp>
      <p:sp>
        <p:nvSpPr>
          <p:cNvPr id="7" name="Content Placeholder 6"/>
          <p:cNvSpPr>
            <a:spLocks noGrp="1"/>
          </p:cNvSpPr>
          <p:nvPr>
            <p:ph idx="1"/>
          </p:nvPr>
        </p:nvSpPr>
        <p:spPr>
          <a:xfrm>
            <a:off x="457200" y="1600201"/>
            <a:ext cx="8229600" cy="1295400"/>
          </a:xfrm>
        </p:spPr>
        <p:txBody>
          <a:bodyPr/>
          <a:lstStyle/>
          <a:p>
            <a:pPr marL="256032" indent="-256032">
              <a:buSzPct val="100000"/>
            </a:pPr>
            <a:r>
              <a:rPr lang="en-CA" altLang="en-US" sz="2400" dirty="0"/>
              <a:t>Here is an apparatus free to rotate around a vertical axis. </a:t>
            </a:r>
          </a:p>
          <a:p>
            <a:pPr marL="256032" indent="-256032">
              <a:buSzPct val="100000"/>
            </a:pPr>
            <a:r>
              <a:rPr lang="en-CA" altLang="en-US" sz="2400" dirty="0"/>
              <a:t>To increase the moment of inertia, lock the two equal-mass cylinders far from the center of the horizontal shaft.</a:t>
            </a:r>
            <a:endParaRPr lang="en-US" altLang="en-US" sz="2400" dirty="0"/>
          </a:p>
        </p:txBody>
      </p:sp>
      <p:pic>
        <p:nvPicPr>
          <p:cNvPr id="5" name="Picture 4" descr="Two cylindrical masses are mounted on a horizontal rod, on either side of a vertical handle. The handle can be turned to make the apparatus spin. When the mass is farther from the axis of the handle, the system has a greater amount of inertia, and it is harder to start the apparatus rotating.&#10;"/>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2962394" y="3006959"/>
            <a:ext cx="3074763" cy="3253457"/>
          </a:xfrm>
          <a:prstGeom prst="rect">
            <a:avLst/>
          </a:prstGeom>
        </p:spPr>
      </p:pic>
    </p:spTree>
    <p:extLst>
      <p:ext uri="{BB962C8B-B14F-4D97-AF65-F5344CB8AC3E}">
        <p14:creationId xmlns:p14="http://schemas.microsoft.com/office/powerpoint/2010/main" val="160968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Moment of Inertia of a Bird's Wing</a:t>
            </a:r>
            <a:endParaRPr lang="en-US" sz="3600" dirty="0"/>
          </a:p>
        </p:txBody>
      </p:sp>
      <p:sp>
        <p:nvSpPr>
          <p:cNvPr id="3" name="Content Placeholder 2"/>
          <p:cNvSpPr>
            <a:spLocks noGrp="1"/>
          </p:cNvSpPr>
          <p:nvPr>
            <p:ph idx="1"/>
          </p:nvPr>
        </p:nvSpPr>
        <p:spPr>
          <a:xfrm>
            <a:off x="457200" y="1600200"/>
            <a:ext cx="4648200" cy="4495800"/>
          </a:xfrm>
        </p:spPr>
        <p:txBody>
          <a:bodyPr/>
          <a:lstStyle/>
          <a:p>
            <a:pPr marL="256032" indent="-256032">
              <a:buSzPct val="100000"/>
            </a:pPr>
            <a:r>
              <a:rPr lang="en-CA" altLang="en-US" sz="2200" dirty="0"/>
              <a:t>When a bird flaps its wings, it rotates the wings up and down around the shoulder. </a:t>
            </a:r>
          </a:p>
          <a:p>
            <a:pPr marL="256032" indent="-256032">
              <a:buSzPct val="100000"/>
            </a:pPr>
            <a:r>
              <a:rPr lang="en-CA" altLang="en-US" sz="2200" dirty="0"/>
              <a:t>A hummingbird has small wings with a small moment of inertia, so the bird can move its wings rapidly (up to 70 beats per second). </a:t>
            </a:r>
          </a:p>
          <a:p>
            <a:pPr marL="256032" indent="-256032">
              <a:buSzPct val="100000"/>
            </a:pPr>
            <a:r>
              <a:rPr lang="en-CA" altLang="en-US" sz="2200" dirty="0"/>
              <a:t>By contrast, the Andean condor has immense wings with a large moment of inertia, and flaps its wings at about one beat per second.</a:t>
            </a:r>
            <a:endParaRPr lang="en-US" sz="2200" dirty="0"/>
          </a:p>
        </p:txBody>
      </p:sp>
      <p:pic>
        <p:nvPicPr>
          <p:cNvPr id="4" name="Picture 3" descr="A humming bird and a vulture.&#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018" y="1600200"/>
            <a:ext cx="3407529" cy="4591415"/>
          </a:xfrm>
          <a:prstGeom prst="rect">
            <a:avLst/>
          </a:prstGeom>
        </p:spPr>
      </p:pic>
    </p:spTree>
    <p:extLst>
      <p:ext uri="{BB962C8B-B14F-4D97-AF65-F5344CB8AC3E}">
        <p14:creationId xmlns:p14="http://schemas.microsoft.com/office/powerpoint/2010/main" val="232243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Moments of Inertia of Some Common Objects </a:t>
            </a:r>
            <a:r>
              <a:rPr lang="en-US" altLang="en-US" sz="2000" b="0" dirty="0"/>
              <a:t>(1 of 4)</a:t>
            </a:r>
            <a:endParaRPr lang="en-US" sz="2000" b="0" dirty="0"/>
          </a:p>
        </p:txBody>
      </p:sp>
      <p:sp>
        <p:nvSpPr>
          <p:cNvPr id="3" name="Content Placeholder 2"/>
          <p:cNvSpPr>
            <a:spLocks noGrp="1"/>
          </p:cNvSpPr>
          <p:nvPr>
            <p:ph idx="1"/>
          </p:nvPr>
        </p:nvSpPr>
        <p:spPr>
          <a:xfrm>
            <a:off x="457200" y="1600201"/>
            <a:ext cx="8229600" cy="381000"/>
          </a:xfrm>
        </p:spPr>
        <p:txBody>
          <a:bodyPr/>
          <a:lstStyle/>
          <a:p>
            <a:pPr marL="256032" indent="-256032">
              <a:buSzPct val="100000"/>
            </a:pPr>
            <a:r>
              <a:rPr lang="en-US" altLang="en-US" sz="2600" dirty="0"/>
              <a:t> Table 9.2</a:t>
            </a:r>
          </a:p>
        </p:txBody>
      </p:sp>
      <p:pic>
        <p:nvPicPr>
          <p:cNvPr id="4" name="Picture 3" descr="Part ay: slender rod of length L, axis through center. Upper I = one-twelfth M L square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496" y="2144078"/>
            <a:ext cx="3685005" cy="4202338"/>
          </a:xfrm>
          <a:prstGeom prst="rect">
            <a:avLst/>
          </a:prstGeom>
        </p:spPr>
      </p:pic>
      <p:pic>
        <p:nvPicPr>
          <p:cNvPr id="5" name="Picture 4" descr="Part b: slender rod of length L, axis through one end. Upper I = one-third M L square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674" y="2143370"/>
            <a:ext cx="3274212" cy="4160731"/>
          </a:xfrm>
          <a:prstGeom prst="rect">
            <a:avLst/>
          </a:prstGeom>
        </p:spPr>
      </p:pic>
    </p:spTree>
    <p:extLst>
      <p:ext uri="{BB962C8B-B14F-4D97-AF65-F5344CB8AC3E}">
        <p14:creationId xmlns:p14="http://schemas.microsoft.com/office/powerpoint/2010/main" val="118651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Moments of Inertia of Some Common Objects </a:t>
            </a:r>
            <a:r>
              <a:rPr lang="en-US" altLang="en-US" sz="2000" b="0" dirty="0"/>
              <a:t>(2 of 4)</a:t>
            </a:r>
            <a:endParaRPr lang="en-US" sz="2000" b="0" dirty="0"/>
          </a:p>
        </p:txBody>
      </p:sp>
      <p:sp>
        <p:nvSpPr>
          <p:cNvPr id="3" name="Content Placeholder 2"/>
          <p:cNvSpPr>
            <a:spLocks noGrp="1"/>
          </p:cNvSpPr>
          <p:nvPr>
            <p:ph idx="1"/>
          </p:nvPr>
        </p:nvSpPr>
        <p:spPr>
          <a:xfrm>
            <a:off x="457200" y="1600201"/>
            <a:ext cx="8229600" cy="381000"/>
          </a:xfrm>
        </p:spPr>
        <p:txBody>
          <a:bodyPr/>
          <a:lstStyle/>
          <a:p>
            <a:pPr marL="256032" indent="-256032">
              <a:buSzPct val="100000"/>
            </a:pPr>
            <a:r>
              <a:rPr lang="en-US" altLang="en-US" sz="2600" dirty="0"/>
              <a:t> Table 9.2</a:t>
            </a:r>
          </a:p>
        </p:txBody>
      </p:sp>
      <p:pic>
        <p:nvPicPr>
          <p:cNvPr id="4" name="Picture 3" descr="Part c: rectangular plate of length b and width ay, with axis through center. Upper I = one-twelfth M times, ay squared + b square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210" y="2450550"/>
            <a:ext cx="3945826" cy="3475224"/>
          </a:xfrm>
          <a:prstGeom prst="rect">
            <a:avLst/>
          </a:prstGeom>
        </p:spPr>
      </p:pic>
      <p:pic>
        <p:nvPicPr>
          <p:cNvPr id="5" name="Picture 4" descr="Part d: thin rectangular plate of length b and width ay, with axis along one edge. Upper I = one-third M ay square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041" y="2470305"/>
            <a:ext cx="4188569" cy="3177537"/>
          </a:xfrm>
          <a:prstGeom prst="rect">
            <a:avLst/>
          </a:prstGeom>
        </p:spPr>
      </p:pic>
    </p:spTree>
    <p:extLst>
      <p:ext uri="{BB962C8B-B14F-4D97-AF65-F5344CB8AC3E}">
        <p14:creationId xmlns:p14="http://schemas.microsoft.com/office/powerpoint/2010/main" val="1916181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Moments of Inertia of Some Common Objects </a:t>
            </a:r>
            <a:r>
              <a:rPr lang="en-US" altLang="en-US" sz="2000" b="0" dirty="0"/>
              <a:t>(3 of 4)</a:t>
            </a:r>
            <a:endParaRPr lang="en-US" sz="2000" b="0" dirty="0"/>
          </a:p>
        </p:txBody>
      </p:sp>
      <p:sp>
        <p:nvSpPr>
          <p:cNvPr id="3" name="Content Placeholder 2"/>
          <p:cNvSpPr>
            <a:spLocks noGrp="1"/>
          </p:cNvSpPr>
          <p:nvPr>
            <p:ph idx="1"/>
          </p:nvPr>
        </p:nvSpPr>
        <p:spPr>
          <a:xfrm>
            <a:off x="457200" y="1600201"/>
            <a:ext cx="2819400" cy="416614"/>
          </a:xfrm>
        </p:spPr>
        <p:txBody>
          <a:bodyPr/>
          <a:lstStyle/>
          <a:p>
            <a:pPr marL="256032" indent="-256032">
              <a:buSzPct val="100000"/>
            </a:pPr>
            <a:r>
              <a:rPr lang="en-US" altLang="en-US" sz="2600" dirty="0"/>
              <a:t> Table 9.2</a:t>
            </a:r>
          </a:p>
        </p:txBody>
      </p:sp>
      <p:pic>
        <p:nvPicPr>
          <p:cNvPr id="4" name="Picture 3" descr="Part e: hollow cylinder with inner radius R sub 1, outer radius R sub 2, and a longitudinal axis of rotation. Upper I = one-half M times, R sub 1 squared + R sub 2 square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84" y="2179940"/>
            <a:ext cx="2356404" cy="3549735"/>
          </a:xfrm>
          <a:prstGeom prst="rect">
            <a:avLst/>
          </a:prstGeom>
        </p:spPr>
      </p:pic>
      <p:pic>
        <p:nvPicPr>
          <p:cNvPr id="5" name="Picture 4" descr="Part f: solid cylinder of radius R with a longitudinal axis of rotation. Upper I = one-half M R square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1157" y="2126145"/>
            <a:ext cx="2390020" cy="3549735"/>
          </a:xfrm>
          <a:prstGeom prst="rect">
            <a:avLst/>
          </a:prstGeom>
        </p:spPr>
      </p:pic>
      <p:pic>
        <p:nvPicPr>
          <p:cNvPr id="6" name="Picture 5" descr="Part g: thin-walled hollow cylinder with mean radius R and a longitudinal axis of rotation. Upper I = M R squared.&#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3217" y="2126146"/>
            <a:ext cx="2426997" cy="3549735"/>
          </a:xfrm>
          <a:prstGeom prst="rect">
            <a:avLst/>
          </a:prstGeom>
        </p:spPr>
      </p:pic>
      <p:sp>
        <p:nvSpPr>
          <p:cNvPr id="12" name="Text Placeholder 11"/>
          <p:cNvSpPr>
            <a:spLocks noGrp="1"/>
          </p:cNvSpPr>
          <p:nvPr>
            <p:ph type="body" sz="quarter" idx="14"/>
          </p:nvPr>
        </p:nvSpPr>
        <p:spPr>
          <a:xfrm>
            <a:off x="457200" y="5892800"/>
            <a:ext cx="8229600" cy="416614"/>
          </a:xfrm>
        </p:spPr>
        <p:txBody>
          <a:bodyPr/>
          <a:lstStyle/>
          <a:p>
            <a:r>
              <a:rPr lang="en-US" sz="2600" dirty="0">
                <a:hlinkClick r:id="rId5" tooltip="https://mediaplayer.pearsoncmg.com/assets/_video.true/secs-vtd18_racingsoup"/>
              </a:rPr>
              <a:t>Video Tutor Demonstration: Canned Food </a:t>
            </a:r>
            <a:r>
              <a:rPr lang="en-US" sz="2600" dirty="0" smtClean="0">
                <a:hlinkClick r:id="rId5" tooltip="https://mediaplayer.pearsoncmg.com/assets/_video.true/secs-vtd18_racingsoup"/>
              </a:rPr>
              <a:t>Race</a:t>
            </a:r>
            <a:endParaRPr lang="en-US" sz="2600" dirty="0"/>
          </a:p>
        </p:txBody>
      </p:sp>
    </p:spTree>
    <p:extLst>
      <p:ext uri="{BB962C8B-B14F-4D97-AF65-F5344CB8AC3E}">
        <p14:creationId xmlns:p14="http://schemas.microsoft.com/office/powerpoint/2010/main" val="2763368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t>Moments of Inertia of Some Common Objects </a:t>
            </a:r>
            <a:r>
              <a:rPr lang="en-US" altLang="en-US" sz="2000" b="0" dirty="0"/>
              <a:t>(4 of 4)</a:t>
            </a:r>
            <a:endParaRPr lang="en-US" sz="2000" b="0" dirty="0"/>
          </a:p>
        </p:txBody>
      </p:sp>
      <p:sp>
        <p:nvSpPr>
          <p:cNvPr id="3" name="Content Placeholder 2"/>
          <p:cNvSpPr>
            <a:spLocks noGrp="1"/>
          </p:cNvSpPr>
          <p:nvPr>
            <p:ph idx="1"/>
          </p:nvPr>
        </p:nvSpPr>
        <p:spPr>
          <a:xfrm>
            <a:off x="457200" y="1600200"/>
            <a:ext cx="2819400" cy="427008"/>
          </a:xfrm>
        </p:spPr>
        <p:txBody>
          <a:bodyPr/>
          <a:lstStyle/>
          <a:p>
            <a:pPr marL="256032" indent="-256032">
              <a:buSzPct val="100000"/>
            </a:pPr>
            <a:r>
              <a:rPr lang="en-US" altLang="en-US" sz="2600" dirty="0"/>
              <a:t> Table 9.2</a:t>
            </a:r>
          </a:p>
        </p:txBody>
      </p:sp>
      <p:pic>
        <p:nvPicPr>
          <p:cNvPr id="4" name="Picture 3" descr="Part h: solid sphere of radius R with an axis through its center. Upper I = two-fifths M R square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2774" y="2216398"/>
            <a:ext cx="2035732" cy="4094731"/>
          </a:xfrm>
          <a:prstGeom prst="rect">
            <a:avLst/>
          </a:prstGeom>
        </p:spPr>
      </p:pic>
      <p:pic>
        <p:nvPicPr>
          <p:cNvPr id="5" name="Picture 4" descr="Part i: thin-walled hollow sphere of radius R, with an axis through its center. Upper I = two-thirds M R squared.&#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044" y="2164485"/>
            <a:ext cx="2468246" cy="4177035"/>
          </a:xfrm>
          <a:prstGeom prst="rect">
            <a:avLst/>
          </a:prstGeom>
        </p:spPr>
      </p:pic>
    </p:spTree>
    <p:extLst>
      <p:ext uri="{BB962C8B-B14F-4D97-AF65-F5344CB8AC3E}">
        <p14:creationId xmlns:p14="http://schemas.microsoft.com/office/powerpoint/2010/main" val="31543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Gravitational Potential Energy of an Extended Object</a:t>
            </a:r>
            <a:endParaRPr lang="en-US" sz="3600" dirty="0"/>
          </a:p>
        </p:txBody>
      </p:sp>
      <p:sp>
        <p:nvSpPr>
          <p:cNvPr id="3" name="Content Placeholder 2"/>
          <p:cNvSpPr>
            <a:spLocks noGrp="1"/>
          </p:cNvSpPr>
          <p:nvPr>
            <p:ph idx="1"/>
          </p:nvPr>
        </p:nvSpPr>
        <p:spPr>
          <a:xfrm>
            <a:off x="457200" y="1600200"/>
            <a:ext cx="4495800" cy="4800600"/>
          </a:xfrm>
        </p:spPr>
        <p:txBody>
          <a:bodyPr/>
          <a:lstStyle/>
          <a:p>
            <a:pPr marL="256032" indent="-256032">
              <a:buSzPct val="100000"/>
            </a:pPr>
            <a:r>
              <a:rPr lang="en-US" altLang="en-US" sz="2400" dirty="0"/>
              <a:t>The gravitational potential energy of an extended object is the same as if all the mass were concentrated at its center of mass: </a:t>
            </a:r>
            <a:r>
              <a:rPr lang="en-US" altLang="en-US" sz="2400" i="1" dirty="0"/>
              <a:t>U</a:t>
            </a:r>
            <a:r>
              <a:rPr lang="en-US" altLang="en-US" sz="2400" baseline="-25000" dirty="0"/>
              <a:t>grav</a:t>
            </a:r>
            <a:r>
              <a:rPr lang="en-US" altLang="en-US" sz="2400" dirty="0"/>
              <a:t> = </a:t>
            </a:r>
            <a:r>
              <a:rPr lang="en-US" altLang="en-US" sz="2400" i="1" dirty="0"/>
              <a:t>Mgy</a:t>
            </a:r>
            <a:r>
              <a:rPr lang="en-US" altLang="en-US" sz="2400" baseline="-25000" dirty="0"/>
              <a:t>cm</a:t>
            </a:r>
            <a:r>
              <a:rPr lang="en-US" altLang="en-US" sz="2400" dirty="0"/>
              <a:t>.</a:t>
            </a:r>
          </a:p>
          <a:p>
            <a:pPr marL="255600" indent="-256032">
              <a:buSzPct val="100000"/>
            </a:pPr>
            <a:r>
              <a:rPr lang="en-CA" altLang="en-US" sz="2400" dirty="0"/>
              <a:t>This athlete arches her body so that her center of mass actually passes </a:t>
            </a:r>
            <a:r>
              <a:rPr lang="en-CA" altLang="en-US" sz="2400" b="1" dirty="0"/>
              <a:t>under </a:t>
            </a:r>
            <a:r>
              <a:rPr lang="en-CA" altLang="en-US" sz="2400" dirty="0"/>
              <a:t>the bar. </a:t>
            </a:r>
          </a:p>
          <a:p>
            <a:pPr marL="255600" indent="-256032">
              <a:buSzPct val="100000"/>
            </a:pPr>
            <a:r>
              <a:rPr lang="en-CA" altLang="en-US" sz="2400" dirty="0"/>
              <a:t>This technique requires a smaller increase in gravitational potential energy than straddling the bar.</a:t>
            </a:r>
            <a:endParaRPr lang="en-US" altLang="en-US" sz="2400" dirty="0"/>
          </a:p>
        </p:txBody>
      </p:sp>
      <p:pic>
        <p:nvPicPr>
          <p:cNvPr id="4" name="Picture 3" descr="A high jumper faces upward and arches her back as she jumps over the bar. Her center of gravity is below the bar.&#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76400"/>
            <a:ext cx="3995596" cy="2903145"/>
          </a:xfrm>
          <a:prstGeom prst="rect">
            <a:avLst/>
          </a:prstGeom>
        </p:spPr>
      </p:pic>
    </p:spTree>
    <p:extLst>
      <p:ext uri="{BB962C8B-B14F-4D97-AF65-F5344CB8AC3E}">
        <p14:creationId xmlns:p14="http://schemas.microsoft.com/office/powerpoint/2010/main" val="424122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Parallel-Axis Theorem</a:t>
            </a:r>
            <a:endParaRPr lang="en-US" sz="3600" dirty="0"/>
          </a:p>
        </p:txBody>
      </p:sp>
      <p:sp>
        <p:nvSpPr>
          <p:cNvPr id="3" name="Content Placeholder 2"/>
          <p:cNvSpPr>
            <a:spLocks noGrp="1"/>
          </p:cNvSpPr>
          <p:nvPr>
            <p:ph idx="1"/>
          </p:nvPr>
        </p:nvSpPr>
        <p:spPr>
          <a:xfrm>
            <a:off x="457200" y="1600200"/>
            <a:ext cx="3810000" cy="4419600"/>
          </a:xfrm>
        </p:spPr>
        <p:txBody>
          <a:bodyPr/>
          <a:lstStyle/>
          <a:p>
            <a:pPr marL="256032" indent="-256032">
              <a:buSzPct val="100000"/>
            </a:pPr>
            <a:r>
              <a:rPr lang="en-CA" altLang="en-US" sz="2600" dirty="0"/>
              <a:t>There is a simple relationship, called the </a:t>
            </a:r>
            <a:r>
              <a:rPr lang="en-CA" altLang="en-US" sz="2600" b="1" dirty="0"/>
              <a:t>parallel-axis</a:t>
            </a:r>
            <a:r>
              <a:rPr lang="en-CA" altLang="en-US" sz="2600" dirty="0"/>
              <a:t> </a:t>
            </a:r>
            <a:r>
              <a:rPr lang="en-CA" altLang="en-US" sz="2600" b="1" dirty="0"/>
              <a:t>theorem</a:t>
            </a:r>
            <a:r>
              <a:rPr lang="en-CA" altLang="en-US" sz="2600" dirty="0"/>
              <a:t>, between the moment of inertia of an object about an axis through its center of mass and the moment of inertia about any other axis parallel to the original axis.</a:t>
            </a:r>
            <a:endParaRPr lang="en-US" altLang="en-US" sz="2600" dirty="0"/>
          </a:p>
        </p:txBody>
      </p:sp>
      <p:pic>
        <p:nvPicPr>
          <p:cNvPr id="4" name="Picture 3" descr="A baseball bat has mass M. The bat has two rotation axes. Rotation axis 1 is through the center of mass for the bat. The moment of inertia for this axis is upper I sub c m. Rotation axis 2 is through point P. This axis is parallel to axis 1, from which it is separated by distance d. The moment of inertia for this axis is upper I sub P. The parallel axis theorem states upper I sub P = upper I sub c m + M d square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668" y="1744062"/>
            <a:ext cx="4399932" cy="4382101"/>
          </a:xfrm>
          <a:prstGeom prst="rect">
            <a:avLst/>
          </a:prstGeom>
        </p:spPr>
      </p:pic>
    </p:spTree>
    <p:extLst>
      <p:ext uri="{BB962C8B-B14F-4D97-AF65-F5344CB8AC3E}">
        <p14:creationId xmlns:p14="http://schemas.microsoft.com/office/powerpoint/2010/main" val="1827076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Moment of Inertia Calculations</a:t>
            </a:r>
            <a:endParaRPr lang="en-US" sz="3600" dirty="0"/>
          </a:p>
        </p:txBody>
      </p:sp>
      <p:sp>
        <p:nvSpPr>
          <p:cNvPr id="4" name="Content Placeholder 3"/>
          <p:cNvSpPr>
            <a:spLocks noGrp="1"/>
          </p:cNvSpPr>
          <p:nvPr>
            <p:ph idx="1"/>
          </p:nvPr>
        </p:nvSpPr>
        <p:spPr>
          <a:xfrm>
            <a:off x="457200" y="1600201"/>
            <a:ext cx="8229600" cy="762000"/>
          </a:xfrm>
        </p:spPr>
        <p:txBody>
          <a:bodyPr/>
          <a:lstStyle/>
          <a:p>
            <a:r>
              <a:rPr lang="en-CA" altLang="en-US" sz="2400" dirty="0"/>
              <a:t>The moment of inertia of any distribution of mass can be found by integrating over its volume:</a:t>
            </a:r>
          </a:p>
        </p:txBody>
      </p:sp>
      <p:graphicFrame>
        <p:nvGraphicFramePr>
          <p:cNvPr id="7" name="Object 6" descr="upper I = the integral of r squared rho d V.&#10;"/>
          <p:cNvGraphicFramePr>
            <a:graphicFrameLocks noChangeAspect="1"/>
          </p:cNvGraphicFramePr>
          <p:nvPr>
            <p:extLst>
              <p:ext uri="{D42A27DB-BD31-4B8C-83A1-F6EECF244321}">
                <p14:modId xmlns:p14="http://schemas.microsoft.com/office/powerpoint/2010/main" val="1083435528"/>
              </p:ext>
            </p:extLst>
          </p:nvPr>
        </p:nvGraphicFramePr>
        <p:xfrm>
          <a:off x="3376089" y="2392066"/>
          <a:ext cx="1767876" cy="589302"/>
        </p:xfrm>
        <a:graphic>
          <a:graphicData uri="http://schemas.openxmlformats.org/presentationml/2006/ole">
            <mc:AlternateContent xmlns:mc="http://schemas.openxmlformats.org/markup-compatibility/2006">
              <mc:Choice xmlns:v="urn:schemas-microsoft-com:vml" Requires="v">
                <p:oleObj spid="_x0000_s18517" name="Equation" r:id="rId3" imgW="838080" imgH="279360" progId="Equation.DSMT4">
                  <p:embed/>
                </p:oleObj>
              </mc:Choice>
              <mc:Fallback>
                <p:oleObj name="Equation" r:id="rId3" imgW="838080" imgH="279360" progId="Equation.DSMT4">
                  <p:embed/>
                  <p:pic>
                    <p:nvPicPr>
                      <p:cNvPr id="0" name=""/>
                      <p:cNvPicPr/>
                      <p:nvPr/>
                    </p:nvPicPr>
                    <p:blipFill>
                      <a:blip r:embed="rId4"/>
                      <a:stretch>
                        <a:fillRect/>
                      </a:stretch>
                    </p:blipFill>
                    <p:spPr>
                      <a:xfrm>
                        <a:off x="3376089" y="2392066"/>
                        <a:ext cx="1767876" cy="589302"/>
                      </a:xfrm>
                      <a:prstGeom prst="rect">
                        <a:avLst/>
                      </a:prstGeom>
                    </p:spPr>
                  </p:pic>
                </p:oleObj>
              </mc:Fallback>
            </mc:AlternateContent>
          </a:graphicData>
        </a:graphic>
      </p:graphicFrame>
      <p:sp>
        <p:nvSpPr>
          <p:cNvPr id="5" name="Content Placeholder 4"/>
          <p:cNvSpPr>
            <a:spLocks noGrp="1"/>
          </p:cNvSpPr>
          <p:nvPr>
            <p:ph idx="13"/>
          </p:nvPr>
        </p:nvSpPr>
        <p:spPr>
          <a:xfrm>
            <a:off x="457200" y="2994206"/>
            <a:ext cx="5486400" cy="3330394"/>
          </a:xfrm>
        </p:spPr>
        <p:txBody>
          <a:bodyPr/>
          <a:lstStyle/>
          <a:p>
            <a:r>
              <a:rPr lang="en-CA" altLang="en-US" sz="2400" dirty="0"/>
              <a:t>By measuring small variations in the orbits of satellites, geophysicists can measure the earth’s moment of inertia.</a:t>
            </a:r>
          </a:p>
          <a:p>
            <a:r>
              <a:rPr lang="en-CA" altLang="en-US" sz="2400" dirty="0"/>
              <a:t>This tells us how our planet’s mass is distributed within its interior. </a:t>
            </a:r>
          </a:p>
          <a:p>
            <a:r>
              <a:rPr lang="en-CA" altLang="en-US" sz="2400" dirty="0"/>
              <a:t>The data show that the earth is far denser at the core than in its outer layers.</a:t>
            </a:r>
            <a:endParaRPr lang="en-US" altLang="en-US" sz="2400" dirty="0"/>
          </a:p>
        </p:txBody>
      </p:sp>
      <p:pic>
        <p:nvPicPr>
          <p:cNvPr id="8" name="Picture 7" descr="The earth.&#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3124200"/>
            <a:ext cx="2987697" cy="2693652"/>
          </a:xfrm>
          <a:prstGeom prst="rect">
            <a:avLst/>
          </a:prstGeom>
        </p:spPr>
      </p:pic>
    </p:spTree>
    <p:extLst>
      <p:ext uri="{BB962C8B-B14F-4D97-AF65-F5344CB8AC3E}">
        <p14:creationId xmlns:p14="http://schemas.microsoft.com/office/powerpoint/2010/main" val="428465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3"/>
            <a:ext cx="8229600" cy="2057398"/>
          </a:xfrm>
        </p:spPr>
        <p:txBody>
          <a:bodyPr/>
          <a:lstStyle/>
          <a:p>
            <a:pPr marL="256032" indent="-256032">
              <a:buSzPct val="100000"/>
            </a:pPr>
            <a:r>
              <a:rPr lang="en-US" altLang="en-US" sz="2400" dirty="0"/>
              <a:t>An airplane propeller, a revolving door, a ceiling fan, and a Ferris wheel all involve rotating rigid objects.</a:t>
            </a:r>
          </a:p>
          <a:p>
            <a:pPr marL="256032" indent="-256032">
              <a:buSzPct val="100000"/>
            </a:pPr>
            <a:r>
              <a:rPr lang="en-US" altLang="en-US" sz="2400" dirty="0"/>
              <a:t>Real-world rotations can be very complicated because of stretching and twisting of the </a:t>
            </a:r>
            <a:r>
              <a:rPr lang="en-US" altLang="en-US" sz="2400" dirty="0" smtClean="0"/>
              <a:t>rotating </a:t>
            </a:r>
            <a:r>
              <a:rPr lang="en-US" altLang="en-US" sz="2400" dirty="0"/>
              <a:t>object. But for now we’ll assume that the rotating object is perfectly rigid.</a:t>
            </a:r>
          </a:p>
        </p:txBody>
      </p:sp>
      <p:pic>
        <p:nvPicPr>
          <p:cNvPr id="4" name="Picture 3" descr="An airplane propeller.&#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1643" y="3728522"/>
            <a:ext cx="4689031" cy="2672278"/>
          </a:xfrm>
          <a:prstGeom prst="rect">
            <a:avLst/>
          </a:prstGeom>
        </p:spPr>
      </p:pic>
    </p:spTree>
    <p:extLst>
      <p:ext uri="{BB962C8B-B14F-4D97-AF65-F5344CB8AC3E}">
        <p14:creationId xmlns:p14="http://schemas.microsoft.com/office/powerpoint/2010/main" val="83934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Coordinate</a:t>
            </a:r>
            <a:endParaRPr lang="en-US" sz="3600" dirty="0"/>
          </a:p>
        </p:txBody>
      </p:sp>
      <p:sp>
        <p:nvSpPr>
          <p:cNvPr id="3" name="Content Placeholder 2"/>
          <p:cNvSpPr>
            <a:spLocks noGrp="1"/>
          </p:cNvSpPr>
          <p:nvPr>
            <p:ph idx="1"/>
          </p:nvPr>
        </p:nvSpPr>
        <p:spPr>
          <a:xfrm>
            <a:off x="457200" y="1600200"/>
            <a:ext cx="8534400" cy="457200"/>
          </a:xfrm>
        </p:spPr>
        <p:txBody>
          <a:bodyPr/>
          <a:lstStyle/>
          <a:p>
            <a:pPr marL="256032" indent="-256032">
              <a:buSzPct val="100000"/>
            </a:pPr>
            <a:r>
              <a:rPr lang="en-US" altLang="en-US" sz="2600" dirty="0"/>
              <a:t>A car’s speedometer needle rotates about a </a:t>
            </a:r>
            <a:r>
              <a:rPr lang="en-US" altLang="en-US" sz="2600" b="1" dirty="0"/>
              <a:t>fixed axis</a:t>
            </a:r>
            <a:r>
              <a:rPr lang="en-US" altLang="en-US" sz="2600" dirty="0"/>
              <a:t>.</a:t>
            </a:r>
          </a:p>
        </p:txBody>
      </p:sp>
      <p:pic>
        <p:nvPicPr>
          <p:cNvPr id="4" name="Picture 3" descr="On the x y plane, the axis of rotation passes through the origin and points out of the page. The needle initially extends from the origin along the positive x-axis, with P at the head of the needle. As the needle rotates counterclockwise about the origin, the angle theta from the positive x-axis to the needle specifies the needle's rotational positi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185" y="2209800"/>
            <a:ext cx="4771431" cy="4102265"/>
          </a:xfrm>
          <a:prstGeom prst="rect">
            <a:avLst/>
          </a:prstGeom>
        </p:spPr>
      </p:pic>
    </p:spTree>
    <p:extLst>
      <p:ext uri="{BB962C8B-B14F-4D97-AF65-F5344CB8AC3E}">
        <p14:creationId xmlns:p14="http://schemas.microsoft.com/office/powerpoint/2010/main" val="286040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Units of Angles </a:t>
            </a:r>
            <a:r>
              <a:rPr lang="en-US" altLang="en-US" sz="2000" b="0" dirty="0"/>
              <a:t>(1 of 2)</a:t>
            </a:r>
            <a:endParaRPr lang="en-US" sz="2000" b="0" dirty="0"/>
          </a:p>
        </p:txBody>
      </p:sp>
      <p:pic>
        <p:nvPicPr>
          <p:cNvPr id="7" name="Picture 6" descr="One radian is the angle at which the arc s has the same length as the radius 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488" y="1746039"/>
            <a:ext cx="5117992" cy="3753198"/>
          </a:xfrm>
          <a:prstGeom prst="rect">
            <a:avLst/>
          </a:prstGeom>
        </p:spPr>
      </p:pic>
      <p:sp>
        <p:nvSpPr>
          <p:cNvPr id="3" name="Content Placeholder 2"/>
          <p:cNvSpPr>
            <a:spLocks noGrp="1"/>
          </p:cNvSpPr>
          <p:nvPr>
            <p:ph idx="1"/>
          </p:nvPr>
        </p:nvSpPr>
        <p:spPr>
          <a:xfrm>
            <a:off x="457200" y="5638800"/>
            <a:ext cx="4267200" cy="487363"/>
          </a:xfrm>
        </p:spPr>
        <p:txBody>
          <a:bodyPr/>
          <a:lstStyle/>
          <a:p>
            <a:pPr marL="256032" indent="-256032">
              <a:buSzPct val="100000"/>
            </a:pPr>
            <a:r>
              <a:rPr lang="en-US" altLang="en-US" sz="2600" dirty="0"/>
              <a:t>One complete revolution is</a:t>
            </a:r>
            <a:endParaRPr lang="el-GR" altLang="en-US" sz="2600" dirty="0">
              <a:sym typeface="Symbol" panose="05050102010706020507" pitchFamily="18" charset="2"/>
            </a:endParaRPr>
          </a:p>
        </p:txBody>
      </p:sp>
      <p:graphicFrame>
        <p:nvGraphicFramePr>
          <p:cNvPr id="8" name="Object 7" descr="360 degree =2 pie radians"/>
          <p:cNvGraphicFramePr>
            <a:graphicFrameLocks noChangeAspect="1"/>
          </p:cNvGraphicFramePr>
          <p:nvPr>
            <p:extLst>
              <p:ext uri="{D42A27DB-BD31-4B8C-83A1-F6EECF244321}">
                <p14:modId xmlns:p14="http://schemas.microsoft.com/office/powerpoint/2010/main" val="4031076617"/>
              </p:ext>
            </p:extLst>
          </p:nvPr>
        </p:nvGraphicFramePr>
        <p:xfrm>
          <a:off x="4789819" y="5675457"/>
          <a:ext cx="2677781" cy="382543"/>
        </p:xfrm>
        <a:graphic>
          <a:graphicData uri="http://schemas.openxmlformats.org/presentationml/2006/ole">
            <mc:AlternateContent xmlns:mc="http://schemas.openxmlformats.org/markup-compatibility/2006">
              <mc:Choice xmlns:v="urn:schemas-microsoft-com:vml" Requires="v">
                <p:oleObj spid="_x0000_s11388" name="Equation" r:id="rId4" imgW="1244520" imgH="177480" progId="Equation.DSMT4">
                  <p:embed/>
                </p:oleObj>
              </mc:Choice>
              <mc:Fallback>
                <p:oleObj name="Equation" r:id="rId4" imgW="1244520" imgH="177480" progId="Equation.DSMT4">
                  <p:embed/>
                  <p:pic>
                    <p:nvPicPr>
                      <p:cNvPr id="0" name=""/>
                      <p:cNvPicPr/>
                      <p:nvPr/>
                    </p:nvPicPr>
                    <p:blipFill>
                      <a:blip r:embed="rId5"/>
                      <a:stretch>
                        <a:fillRect/>
                      </a:stretch>
                    </p:blipFill>
                    <p:spPr>
                      <a:xfrm>
                        <a:off x="4789819" y="5675457"/>
                        <a:ext cx="2677781" cy="382543"/>
                      </a:xfrm>
                      <a:prstGeom prst="rect">
                        <a:avLst/>
                      </a:prstGeom>
                    </p:spPr>
                  </p:pic>
                </p:oleObj>
              </mc:Fallback>
            </mc:AlternateContent>
          </a:graphicData>
        </a:graphic>
      </p:graphicFrame>
    </p:spTree>
    <p:extLst>
      <p:ext uri="{BB962C8B-B14F-4D97-AF65-F5344CB8AC3E}">
        <p14:creationId xmlns:p14="http://schemas.microsoft.com/office/powerpoint/2010/main" val="122728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Units of Angles </a:t>
            </a:r>
            <a:r>
              <a:rPr lang="en-US" altLang="en-US" sz="2000" b="0" dirty="0"/>
              <a:t>(2 of 2)</a:t>
            </a:r>
            <a:endParaRPr lang="en-US" sz="2000" b="0" dirty="0"/>
          </a:p>
        </p:txBody>
      </p:sp>
      <p:sp>
        <p:nvSpPr>
          <p:cNvPr id="3" name="Content Placeholder 2"/>
          <p:cNvSpPr>
            <a:spLocks noGrp="1"/>
          </p:cNvSpPr>
          <p:nvPr>
            <p:ph idx="1"/>
          </p:nvPr>
        </p:nvSpPr>
        <p:spPr>
          <a:xfrm>
            <a:off x="457200" y="1600201"/>
            <a:ext cx="3505200" cy="465754"/>
          </a:xfrm>
        </p:spPr>
        <p:txBody>
          <a:bodyPr/>
          <a:lstStyle/>
          <a:p>
            <a:pPr marL="256032" indent="-256032">
              <a:buSzPct val="100000"/>
            </a:pPr>
            <a:r>
              <a:rPr lang="en-US" altLang="en-US" sz="2600" dirty="0"/>
              <a:t>An angle in radians is</a:t>
            </a:r>
          </a:p>
        </p:txBody>
      </p:sp>
      <p:graphicFrame>
        <p:nvGraphicFramePr>
          <p:cNvPr id="5" name="Object 4" descr="theta = s over r&#10;"/>
          <p:cNvGraphicFramePr>
            <a:graphicFrameLocks noChangeAspect="1"/>
          </p:cNvGraphicFramePr>
          <p:nvPr>
            <p:extLst>
              <p:ext uri="{D42A27DB-BD31-4B8C-83A1-F6EECF244321}">
                <p14:modId xmlns:p14="http://schemas.microsoft.com/office/powerpoint/2010/main" val="764070993"/>
              </p:ext>
            </p:extLst>
          </p:nvPr>
        </p:nvGraphicFramePr>
        <p:xfrm>
          <a:off x="4037013" y="1449388"/>
          <a:ext cx="874712" cy="774700"/>
        </p:xfrm>
        <a:graphic>
          <a:graphicData uri="http://schemas.openxmlformats.org/presentationml/2006/ole">
            <mc:AlternateContent xmlns:mc="http://schemas.openxmlformats.org/markup-compatibility/2006">
              <mc:Choice xmlns:v="urn:schemas-microsoft-com:vml" Requires="v">
                <p:oleObj spid="_x0000_s12411" name="Equation" r:id="rId3" imgW="444240" imgH="393480" progId="Equation.DSMT4">
                  <p:embed/>
                </p:oleObj>
              </mc:Choice>
              <mc:Fallback>
                <p:oleObj name="Equation" r:id="rId3" imgW="444240" imgH="393480" progId="Equation.DSMT4">
                  <p:embed/>
                  <p:pic>
                    <p:nvPicPr>
                      <p:cNvPr id="0" name=""/>
                      <p:cNvPicPr/>
                      <p:nvPr/>
                    </p:nvPicPr>
                    <p:blipFill>
                      <a:blip r:embed="rId4"/>
                      <a:stretch>
                        <a:fillRect/>
                      </a:stretch>
                    </p:blipFill>
                    <p:spPr>
                      <a:xfrm>
                        <a:off x="4037013" y="1449388"/>
                        <a:ext cx="874712" cy="774700"/>
                      </a:xfrm>
                      <a:prstGeom prst="rect">
                        <a:avLst/>
                      </a:prstGeom>
                    </p:spPr>
                  </p:pic>
                </p:oleObj>
              </mc:Fallback>
            </mc:AlternateContent>
          </a:graphicData>
        </a:graphic>
      </p:graphicFrame>
      <p:sp>
        <p:nvSpPr>
          <p:cNvPr id="4" name="Content Placeholder 3"/>
          <p:cNvSpPr>
            <a:spLocks noGrp="1"/>
          </p:cNvSpPr>
          <p:nvPr>
            <p:ph idx="13"/>
          </p:nvPr>
        </p:nvSpPr>
        <p:spPr>
          <a:xfrm>
            <a:off x="5072229" y="1604182"/>
            <a:ext cx="3352800" cy="461772"/>
          </a:xfrm>
        </p:spPr>
        <p:txBody>
          <a:bodyPr/>
          <a:lstStyle/>
          <a:p>
            <a:pPr marL="0" indent="0">
              <a:buNone/>
            </a:pPr>
            <a:r>
              <a:rPr lang="en-US" altLang="en-US" sz="2600" dirty="0">
                <a:sym typeface="Symbol" panose="05050102010706020507" pitchFamily="18" charset="2"/>
              </a:rPr>
              <a:t>as shown in the figure.</a:t>
            </a:r>
            <a:endParaRPr lang="en-US" altLang="en-US" sz="2600" dirty="0"/>
          </a:p>
        </p:txBody>
      </p:sp>
      <p:pic>
        <p:nvPicPr>
          <p:cNvPr id="9" name="Picture 8" descr="An angle theta in radians is the ratio of the arc length s to the radius r. So, s = r theta.&#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915" y="2336743"/>
            <a:ext cx="5650171" cy="3911657"/>
          </a:xfrm>
          <a:prstGeom prst="rect">
            <a:avLst/>
          </a:prstGeom>
        </p:spPr>
      </p:pic>
    </p:spTree>
    <p:extLst>
      <p:ext uri="{BB962C8B-B14F-4D97-AF65-F5344CB8AC3E}">
        <p14:creationId xmlns:p14="http://schemas.microsoft.com/office/powerpoint/2010/main" val="3321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Angular Velocity </a:t>
            </a:r>
            <a:r>
              <a:rPr lang="en-US" altLang="en-US" sz="2000" b="0" dirty="0"/>
              <a:t>(1 of 2)</a:t>
            </a:r>
            <a:endParaRPr lang="en-US" sz="2000" b="0" dirty="0"/>
          </a:p>
        </p:txBody>
      </p:sp>
      <p:sp>
        <p:nvSpPr>
          <p:cNvPr id="3" name="Content Placeholder 2"/>
          <p:cNvSpPr>
            <a:spLocks noGrp="1"/>
          </p:cNvSpPr>
          <p:nvPr>
            <p:ph idx="1"/>
          </p:nvPr>
        </p:nvSpPr>
        <p:spPr>
          <a:xfrm>
            <a:off x="457200" y="1600201"/>
            <a:ext cx="6477000" cy="457200"/>
          </a:xfrm>
        </p:spPr>
        <p:txBody>
          <a:bodyPr/>
          <a:lstStyle/>
          <a:p>
            <a:r>
              <a:rPr lang="en-US" altLang="en-US" sz="2400" dirty="0"/>
              <a:t>The </a:t>
            </a:r>
            <a:r>
              <a:rPr lang="en-US" altLang="en-US" sz="2400" b="1" dirty="0"/>
              <a:t>average angular velocity </a:t>
            </a:r>
            <a:r>
              <a:rPr lang="en-US" altLang="en-US" sz="2400" dirty="0"/>
              <a:t>of an object is</a:t>
            </a:r>
            <a:endParaRPr lang="en-US" altLang="en-US" sz="2400" dirty="0">
              <a:sym typeface="Symbol" panose="05050102010706020507" pitchFamily="18" charset="2"/>
            </a:endParaRPr>
          </a:p>
        </p:txBody>
      </p:sp>
      <p:graphicFrame>
        <p:nvGraphicFramePr>
          <p:cNvPr id="7" name="Object 6" descr="omega sub  ay v z = delta theta over delta t&#10;"/>
          <p:cNvGraphicFramePr>
            <a:graphicFrameLocks noChangeAspect="1"/>
          </p:cNvGraphicFramePr>
          <p:nvPr>
            <p:extLst>
              <p:ext uri="{D42A27DB-BD31-4B8C-83A1-F6EECF244321}">
                <p14:modId xmlns:p14="http://schemas.microsoft.com/office/powerpoint/2010/main" val="2625284825"/>
              </p:ext>
            </p:extLst>
          </p:nvPr>
        </p:nvGraphicFramePr>
        <p:xfrm>
          <a:off x="7022596" y="1466890"/>
          <a:ext cx="1374360" cy="723820"/>
        </p:xfrm>
        <a:graphic>
          <a:graphicData uri="http://schemas.openxmlformats.org/presentationml/2006/ole">
            <mc:AlternateContent xmlns:mc="http://schemas.openxmlformats.org/markup-compatibility/2006">
              <mc:Choice xmlns:v="urn:schemas-microsoft-com:vml" Requires="v">
                <p:oleObj spid="_x0000_s13432" name="Equation" r:id="rId3" imgW="749160" imgH="393480" progId="Equation.DSMT4">
                  <p:embed/>
                </p:oleObj>
              </mc:Choice>
              <mc:Fallback>
                <p:oleObj name="Equation" r:id="rId3" imgW="749160" imgH="393480" progId="Equation.DSMT4">
                  <p:embed/>
                  <p:pic>
                    <p:nvPicPr>
                      <p:cNvPr id="0" name=""/>
                      <p:cNvPicPr/>
                      <p:nvPr/>
                    </p:nvPicPr>
                    <p:blipFill>
                      <a:blip r:embed="rId4"/>
                      <a:stretch>
                        <a:fillRect/>
                      </a:stretch>
                    </p:blipFill>
                    <p:spPr>
                      <a:xfrm>
                        <a:off x="7022596" y="1466890"/>
                        <a:ext cx="1374360" cy="723820"/>
                      </a:xfrm>
                      <a:prstGeom prst="rect">
                        <a:avLst/>
                      </a:prstGeom>
                    </p:spPr>
                  </p:pic>
                </p:oleObj>
              </mc:Fallback>
            </mc:AlternateContent>
          </a:graphicData>
        </a:graphic>
      </p:graphicFrame>
      <p:sp>
        <p:nvSpPr>
          <p:cNvPr id="4" name="Content Placeholder 3"/>
          <p:cNvSpPr>
            <a:spLocks noGrp="1"/>
          </p:cNvSpPr>
          <p:nvPr>
            <p:ph idx="13"/>
          </p:nvPr>
        </p:nvSpPr>
        <p:spPr>
          <a:xfrm>
            <a:off x="457200" y="2438400"/>
            <a:ext cx="8534400" cy="381000"/>
          </a:xfrm>
        </p:spPr>
        <p:txBody>
          <a:bodyPr/>
          <a:lstStyle/>
          <a:p>
            <a:r>
              <a:rPr lang="en-US" altLang="en-US" sz="2400" dirty="0">
                <a:sym typeface="Symbol" panose="05050102010706020507" pitchFamily="18" charset="2"/>
              </a:rPr>
              <a:t>The subscript </a:t>
            </a:r>
            <a:r>
              <a:rPr lang="en-US" altLang="en-US" sz="2400" i="1" dirty="0">
                <a:sym typeface="Symbol" panose="05050102010706020507" pitchFamily="18" charset="2"/>
              </a:rPr>
              <a:t>z</a:t>
            </a:r>
            <a:r>
              <a:rPr lang="en-US" altLang="en-US" sz="2400" dirty="0">
                <a:sym typeface="Symbol" panose="05050102010706020507" pitchFamily="18" charset="2"/>
              </a:rPr>
              <a:t> means that the rotation is about the  </a:t>
            </a:r>
            <a:r>
              <a:rPr lang="en-US" altLang="en-US" sz="2400" i="1" dirty="0">
                <a:sym typeface="Symbol" panose="05050102010706020507" pitchFamily="18" charset="2"/>
              </a:rPr>
              <a:t>z</a:t>
            </a:r>
            <a:r>
              <a:rPr lang="en-US" altLang="en-US" sz="2400" dirty="0">
                <a:sym typeface="Symbol" panose="05050102010706020507" pitchFamily="18" charset="2"/>
              </a:rPr>
              <a:t>-axis.</a:t>
            </a:r>
          </a:p>
        </p:txBody>
      </p:sp>
      <p:pic>
        <p:nvPicPr>
          <p:cNvPr id="5" name="Picture 4" descr="Angular displacement delta theta of the rotating needle over a time interval t is equal to theta sub 2 minus theta sub 1, where theta sub 1 represents the position of P at t sub 1 and theta sub 2 represents the position of P at t sub 2.&#10;"/>
          <p:cNvPicPr>
            <a:picLocks noChangeAspect="1"/>
          </p:cNvPicPr>
          <p:nvPr/>
        </p:nvPicPr>
        <p:blipFill rotWithShape="1">
          <a:blip r:embed="rId5">
            <a:extLst>
              <a:ext uri="{28A0092B-C50C-407E-A947-70E740481C1C}">
                <a14:useLocalDpi xmlns:a14="http://schemas.microsoft.com/office/drawing/2010/main" val="0"/>
              </a:ext>
            </a:extLst>
          </a:blip>
          <a:srcRect t="9959"/>
          <a:stretch/>
        </p:blipFill>
        <p:spPr>
          <a:xfrm>
            <a:off x="2221695" y="3004588"/>
            <a:ext cx="4664046" cy="3250341"/>
          </a:xfrm>
          <a:prstGeom prst="rect">
            <a:avLst/>
          </a:prstGeom>
        </p:spPr>
      </p:pic>
    </p:spTree>
    <p:extLst>
      <p:ext uri="{BB962C8B-B14F-4D97-AF65-F5344CB8AC3E}">
        <p14:creationId xmlns:p14="http://schemas.microsoft.com/office/powerpoint/2010/main" val="47754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Angular Velocity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sym typeface="Symbol" panose="05050102010706020507" pitchFamily="18" charset="2"/>
              </a:rPr>
              <a:t>We choose the angle </a:t>
            </a:r>
            <a:r>
              <a:rPr lang="el-GR" altLang="en-US" sz="2600" i="1" dirty="0">
                <a:sym typeface="Symbol" panose="05050102010706020507" pitchFamily="18" charset="2"/>
              </a:rPr>
              <a:t>θ</a:t>
            </a:r>
            <a:r>
              <a:rPr lang="en-CA" altLang="en-US" sz="2600" dirty="0">
                <a:sym typeface="Symbol" panose="05050102010706020507" pitchFamily="18" charset="2"/>
              </a:rPr>
              <a:t> to increase in the counterclockwise rotation.</a:t>
            </a:r>
            <a:endParaRPr lang="en-US" sz="2600" dirty="0"/>
          </a:p>
        </p:txBody>
      </p:sp>
      <p:pic>
        <p:nvPicPr>
          <p:cNvPr id="6" name="Picture 5" descr="Counterclockwise and clockwise rotation about the z-axis, in the x y plane. Counterclockwise rotation: Theta increases. So angular velocity is positive. Delta theta is greater than 0. So omega sub ay v z = delta theta over delta t greater than 0. Clockwise rotation: Theta decreases. So angular velocity is negative. Delta theta is less than 0. So omega sub ay v z = delta theta over delta t less than 0.&#10;"/>
          <p:cNvPicPr>
            <a:picLocks noChangeAspect="1"/>
          </p:cNvPicPr>
          <p:nvPr/>
        </p:nvPicPr>
        <p:blipFill rotWithShape="1">
          <a:blip r:embed="rId2" cstate="print">
            <a:extLst>
              <a:ext uri="{28A0092B-C50C-407E-A947-70E740481C1C}">
                <a14:useLocalDpi xmlns:a14="http://schemas.microsoft.com/office/drawing/2010/main" val="0"/>
              </a:ext>
            </a:extLst>
          </a:blip>
          <a:srcRect t="10850"/>
          <a:stretch/>
        </p:blipFill>
        <p:spPr>
          <a:xfrm>
            <a:off x="2935001" y="2646439"/>
            <a:ext cx="3273998" cy="3522566"/>
          </a:xfrm>
          <a:prstGeom prst="rect">
            <a:avLst/>
          </a:prstGeom>
        </p:spPr>
      </p:pic>
    </p:spTree>
    <p:extLst>
      <p:ext uri="{BB962C8B-B14F-4D97-AF65-F5344CB8AC3E}">
        <p14:creationId xmlns:p14="http://schemas.microsoft.com/office/powerpoint/2010/main" val="24292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Instantaneous Angular Velocity</a:t>
            </a:r>
            <a:endParaRPr lang="en-US" sz="3600" dirty="0"/>
          </a:p>
        </p:txBody>
      </p:sp>
      <p:sp>
        <p:nvSpPr>
          <p:cNvPr id="5" name="Content Placeholder 4"/>
          <p:cNvSpPr>
            <a:spLocks noGrp="1"/>
          </p:cNvSpPr>
          <p:nvPr>
            <p:ph idx="1"/>
          </p:nvPr>
        </p:nvSpPr>
        <p:spPr>
          <a:xfrm>
            <a:off x="457200" y="1600201"/>
            <a:ext cx="8229600" cy="703052"/>
          </a:xfrm>
        </p:spPr>
        <p:txBody>
          <a:bodyPr/>
          <a:lstStyle/>
          <a:p>
            <a:r>
              <a:rPr lang="en-CA" sz="2200" dirty="0"/>
              <a:t>The </a:t>
            </a:r>
            <a:r>
              <a:rPr lang="en-CA" sz="2200" b="1" dirty="0"/>
              <a:t>instantaneous</a:t>
            </a:r>
            <a:r>
              <a:rPr lang="en-CA" sz="2200" dirty="0"/>
              <a:t> </a:t>
            </a:r>
            <a:r>
              <a:rPr lang="en-CA" sz="2200" b="1" dirty="0"/>
              <a:t>angular</a:t>
            </a:r>
            <a:r>
              <a:rPr lang="en-CA" sz="2200" dirty="0"/>
              <a:t> </a:t>
            </a:r>
            <a:r>
              <a:rPr lang="en-CA" sz="2200" b="1" dirty="0"/>
              <a:t>velocity</a:t>
            </a:r>
            <a:r>
              <a:rPr lang="en-CA" sz="2200" dirty="0"/>
              <a:t> is the limit of average angular velocity as </a:t>
            </a:r>
            <a:r>
              <a:rPr lang="el-GR" sz="2200" dirty="0"/>
              <a:t>Δ</a:t>
            </a:r>
            <a:r>
              <a:rPr lang="el-GR" sz="2200" i="1" dirty="0"/>
              <a:t>θ</a:t>
            </a:r>
            <a:r>
              <a:rPr lang="en-CA" sz="2200" dirty="0"/>
              <a:t> approaches zero:</a:t>
            </a:r>
          </a:p>
        </p:txBody>
      </p:sp>
      <p:pic>
        <p:nvPicPr>
          <p:cNvPr id="2" name="Picture 1" descr="The instantaneous angular velocity of a rigid body rotating around the z-axis equals the limit of the body's average angular velocity as the time interval approaches 0 and equals the instantaneous rate of change of the body's angular coordinate. In other words, omega sub z = the limit as delta t approaches 0 of delta theta over delta t = d theta d 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899" y="2362200"/>
            <a:ext cx="7130203" cy="1309474"/>
          </a:xfrm>
          <a:prstGeom prst="rect">
            <a:avLst/>
          </a:prstGeom>
        </p:spPr>
      </p:pic>
      <p:sp>
        <p:nvSpPr>
          <p:cNvPr id="6" name="Content Placeholder 5"/>
          <p:cNvSpPr>
            <a:spLocks noGrp="1"/>
          </p:cNvSpPr>
          <p:nvPr>
            <p:ph idx="13"/>
          </p:nvPr>
        </p:nvSpPr>
        <p:spPr>
          <a:xfrm>
            <a:off x="457200" y="3784122"/>
            <a:ext cx="8382000" cy="2099094"/>
          </a:xfrm>
        </p:spPr>
        <p:txBody>
          <a:bodyPr/>
          <a:lstStyle/>
          <a:p>
            <a:r>
              <a:rPr lang="en-CA" altLang="en-US" sz="2200" dirty="0"/>
              <a:t>When we refer simply to “angular velocity,” we mean the instantaneous angular velocity, not the average angular velocity.</a:t>
            </a:r>
          </a:p>
          <a:p>
            <a:r>
              <a:rPr lang="en-CA" altLang="en-US" sz="2200" dirty="0"/>
              <a:t>The </a:t>
            </a:r>
            <a:r>
              <a:rPr lang="en-CA" altLang="en-US" sz="2200" i="1" dirty="0"/>
              <a:t>z</a:t>
            </a:r>
            <a:r>
              <a:rPr lang="en-CA" altLang="en-US" sz="2200" dirty="0"/>
              <a:t>-subscript means the object is rotating around the </a:t>
            </a:r>
            <a:r>
              <a:rPr lang="en-CA" altLang="en-US" sz="2200" i="1" dirty="0"/>
              <a:t>z</a:t>
            </a:r>
            <a:r>
              <a:rPr lang="en-CA" altLang="en-US" sz="2200" dirty="0"/>
              <a:t>-axis.</a:t>
            </a:r>
            <a:endParaRPr lang="en-US" altLang="en-US" sz="2200" dirty="0">
              <a:sym typeface="Symbol" panose="05050102010706020507" pitchFamily="18" charset="2"/>
            </a:endParaRPr>
          </a:p>
          <a:p>
            <a:r>
              <a:rPr lang="en-CA" altLang="en-US" sz="2200" dirty="0"/>
              <a:t>The angular velocity can be positive or negative, depending on the direction in which the rigid body is rotating.</a:t>
            </a:r>
          </a:p>
        </p:txBody>
      </p:sp>
      <p:sp>
        <p:nvSpPr>
          <p:cNvPr id="3" name="Text Placeholder 2"/>
          <p:cNvSpPr>
            <a:spLocks noGrp="1"/>
          </p:cNvSpPr>
          <p:nvPr>
            <p:ph type="body" sz="quarter" idx="14"/>
          </p:nvPr>
        </p:nvSpPr>
        <p:spPr>
          <a:xfrm>
            <a:off x="457200" y="5976670"/>
            <a:ext cx="5943600" cy="381000"/>
          </a:xfrm>
        </p:spPr>
        <p:txBody>
          <a:bodyPr/>
          <a:lstStyle/>
          <a:p>
            <a:r>
              <a:rPr lang="en-US" sz="2200" dirty="0">
                <a:hlinkClick r:id="rId3" tooltip="https://mediaplayer.pearsoncmg.com/assets/_video.true/secs-yf-vts-ex9-1"/>
              </a:rPr>
              <a:t>Video Tutor Solution: Example </a:t>
            </a:r>
            <a:r>
              <a:rPr lang="en-US" sz="2200" dirty="0" smtClean="0">
                <a:hlinkClick r:id="rId3" tooltip="https://mediaplayer.pearsoncmg.com/assets/_video.true/secs-yf-vts-ex9-1"/>
              </a:rPr>
              <a:t>9.1</a:t>
            </a:r>
            <a:endParaRPr lang="en-US" sz="2200" dirty="0"/>
          </a:p>
        </p:txBody>
      </p:sp>
    </p:spTree>
    <p:extLst>
      <p:ext uri="{BB962C8B-B14F-4D97-AF65-F5344CB8AC3E}">
        <p14:creationId xmlns:p14="http://schemas.microsoft.com/office/powerpoint/2010/main" val="38601629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7c9524f33b1b2503a5cd8bbb33d9cd5e162d418"/>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13262</TotalTime>
  <Words>1177</Words>
  <Application>Microsoft Office PowerPoint</Application>
  <PresentationFormat>On-screen Show (4:3)</PresentationFormat>
  <Paragraphs>102</Paragraphs>
  <Slides>29</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Angular Coordinate</vt:lpstr>
      <vt:lpstr>Units of Angles (1 of 2)</vt:lpstr>
      <vt:lpstr>Units of Angles (2 of 2)</vt:lpstr>
      <vt:lpstr>Angular Velocity (1 of 2)</vt:lpstr>
      <vt:lpstr>Angular Velocity (2 of 2)</vt:lpstr>
      <vt:lpstr>Instantaneous Angular Velocity</vt:lpstr>
      <vt:lpstr>Angular Velocity Is a Vector (1 of 2)</vt:lpstr>
      <vt:lpstr>Angular Velocity Is a Vector (2 of 2)</vt:lpstr>
      <vt:lpstr>Rotational Motion in Bacteria</vt:lpstr>
      <vt:lpstr>Angular Acceleration</vt:lpstr>
      <vt:lpstr>Angular Acceleration as a Vector</vt:lpstr>
      <vt:lpstr>Rotation with Constant Angular Acceleration</vt:lpstr>
      <vt:lpstr>Relating Linear and Angular Kinematics (1 of 2)</vt:lpstr>
      <vt:lpstr>Relating Linear and Angular Kinematics (2 of 2)</vt:lpstr>
      <vt:lpstr>The Importance of Using Radians, Not Degrees!</vt:lpstr>
      <vt:lpstr>Rotational Kinetic Energy</vt:lpstr>
      <vt:lpstr>Moment of Inertia (1 of 2)</vt:lpstr>
      <vt:lpstr>Moment of Inertia (2 of 2)</vt:lpstr>
      <vt:lpstr>Moment of Inertia of a Bird's Wing</vt:lpstr>
      <vt:lpstr>Moments of Inertia of Some Common Objects (1 of 4)</vt:lpstr>
      <vt:lpstr>Moments of Inertia of Some Common Objects (2 of 4)</vt:lpstr>
      <vt:lpstr>Moments of Inertia of Some Common Objects (3 of 4)</vt:lpstr>
      <vt:lpstr>Moments of Inertia of Some Common Objects (4 of 4)</vt:lpstr>
      <vt:lpstr>Gravitational Potential Energy of an Extended Object</vt:lpstr>
      <vt:lpstr>The Parallel-Axis Theorem</vt:lpstr>
      <vt:lpstr>Moment of Inertia Calculations</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4772</cp:revision>
  <dcterms:created xsi:type="dcterms:W3CDTF">2014-07-14T20:04:21Z</dcterms:created>
  <dcterms:modified xsi:type="dcterms:W3CDTF">2020-08-23T17:04:32Z</dcterms:modified>
</cp:coreProperties>
</file>