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2"/>
  </p:notesMasterIdLst>
  <p:handoutMasterIdLst>
    <p:handoutMasterId r:id="rId33"/>
  </p:handoutMasterIdLst>
  <p:sldIdLst>
    <p:sldId id="408"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596" autoAdjust="0"/>
  </p:normalViewPr>
  <p:slideViewPr>
    <p:cSldViewPr>
      <p:cViewPr varScale="1">
        <p:scale>
          <a:sx n="83" d="100"/>
          <a:sy n="83" d="100"/>
        </p:scale>
        <p:origin x="1358" y="82"/>
      </p:cViewPr>
      <p:guideLst>
        <p:guide orient="horz" pos="4128"/>
        <p:guide pos="2448"/>
      </p:guideLst>
    </p:cSldViewPr>
  </p:slideViewPr>
  <p:outlineViewPr>
    <p:cViewPr>
      <p:scale>
        <a:sx n="33" d="100"/>
        <a:sy n="33" d="100"/>
      </p:scale>
      <p:origin x="0" y="-744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210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104721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3762000" y="6480000"/>
            <a:ext cx="4993200" cy="367200"/>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5029200"/>
            <a:ext cx="83058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84735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3762000" y="6479999"/>
            <a:ext cx="4993200" cy="367200"/>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mediaplayer.pearsoncmg.com/assets/_video.true/secs-yf-vts-ex7-11"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mediaplayer.pearsoncmg.com/assets/_video.true/secs-yf-vts-ex7-14" TargetMode="External"/><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ediaplayer.pearsoncmg.com/assets/_video.true/secs-vtd15_nosebasher"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mediaplayer.pearsoncmg.com/assets/_video.true/secs-yf-vts-ex7-1"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7</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Potential Energy and Energy Conservation</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1116" y="6437012"/>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13035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 and Energy Along a Curved Path</a:t>
            </a:r>
            <a:endParaRPr lang="en-US" sz="3600" dirty="0"/>
          </a:p>
        </p:txBody>
      </p:sp>
      <p:sp>
        <p:nvSpPr>
          <p:cNvPr id="3" name="Content Placeholder 2"/>
          <p:cNvSpPr>
            <a:spLocks noGrp="1"/>
          </p:cNvSpPr>
          <p:nvPr>
            <p:ph idx="1"/>
          </p:nvPr>
        </p:nvSpPr>
        <p:spPr>
          <a:xfrm>
            <a:off x="457200" y="1600200"/>
            <a:ext cx="4343400" cy="4525963"/>
          </a:xfrm>
        </p:spPr>
        <p:txBody>
          <a:bodyPr/>
          <a:lstStyle/>
          <a:p>
            <a:pPr marL="256032" indent="-256032">
              <a:buSzPct val="100000"/>
            </a:pPr>
            <a:r>
              <a:rPr lang="en-US" altLang="en-US" sz="2600" dirty="0"/>
              <a:t>We can use the same expression for gravitational potential energy whether the object’s path is curved or straight.</a:t>
            </a:r>
          </a:p>
          <a:p>
            <a:pPr marL="256032" indent="-256032">
              <a:buSzPct val="100000"/>
            </a:pPr>
            <a:r>
              <a:rPr lang="es-ES" altLang="en-US" sz="2600" i="1" dirty="0"/>
              <a:t>W</a:t>
            </a:r>
            <a:r>
              <a:rPr lang="es-ES" altLang="en-US" sz="2600" baseline="-25000" dirty="0"/>
              <a:t>grav</a:t>
            </a:r>
            <a:r>
              <a:rPr lang="es-ES" altLang="en-US" sz="2600" dirty="0"/>
              <a:t> = </a:t>
            </a:r>
            <a:r>
              <a:rPr lang="es-ES" altLang="en-US" sz="2600" i="1" dirty="0"/>
              <a:t>mgy</a:t>
            </a:r>
            <a:r>
              <a:rPr lang="es-ES" altLang="en-US" sz="2600" baseline="-25000" dirty="0"/>
              <a:t>1</a:t>
            </a:r>
            <a:r>
              <a:rPr lang="es-ES" altLang="en-US" sz="2600" dirty="0"/>
              <a:t> − </a:t>
            </a:r>
            <a:r>
              <a:rPr lang="es-ES" altLang="en-US" sz="2600" i="1" dirty="0"/>
              <a:t>mgy</a:t>
            </a:r>
            <a:r>
              <a:rPr lang="es-ES" altLang="en-US" sz="2600" baseline="-25000" dirty="0"/>
              <a:t>2</a:t>
            </a:r>
            <a:endParaRPr lang="en-US" sz="2600" baseline="-25000" dirty="0"/>
          </a:p>
        </p:txBody>
      </p:sp>
      <p:pic>
        <p:nvPicPr>
          <p:cNvPr id="4" name="Picture 3" descr="Two representations of a body moving downward along a curved path. Part ay: The body moves downward and rightward from y sub 1 to y sub 2, with w = m g downward and F other upward and rightward. Part b: The work done by the gravitational potential force on the body from part ay depends only on the vertical component of  displacement delta y. In this case, delta s is downward and rightward. So delta y is negativ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583" y="1652341"/>
            <a:ext cx="3292805" cy="4789535"/>
          </a:xfrm>
          <a:prstGeom prst="rect">
            <a:avLst/>
          </a:prstGeom>
        </p:spPr>
      </p:pic>
    </p:spTree>
    <p:extLst>
      <p:ext uri="{BB962C8B-B14F-4D97-AF65-F5344CB8AC3E}">
        <p14:creationId xmlns:p14="http://schemas.microsoft.com/office/powerpoint/2010/main" val="243929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Conceptual Example 7.3</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Two identical balls leave from the same height with the same speed but at different angles.</a:t>
            </a:r>
          </a:p>
        </p:txBody>
      </p:sp>
      <p:pic>
        <p:nvPicPr>
          <p:cNvPr id="4" name="Picture 3" descr="A graph represents the parabolic paths of two balls moving through the air. One trajectory is narrower and taller. But both balls simultaneously reach y = h during their ascent and descent. At y = 0, E = K. At y = h, E = K + U grav.&#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42" y="2475534"/>
            <a:ext cx="6798316" cy="3864665"/>
          </a:xfrm>
          <a:prstGeom prst="rect">
            <a:avLst/>
          </a:prstGeom>
        </p:spPr>
      </p:pic>
    </p:spTree>
    <p:extLst>
      <p:ext uri="{BB962C8B-B14F-4D97-AF65-F5344CB8AC3E}">
        <p14:creationId xmlns:p14="http://schemas.microsoft.com/office/powerpoint/2010/main" val="252306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Potential Energy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1828800"/>
          </a:xfrm>
        </p:spPr>
        <p:txBody>
          <a:bodyPr/>
          <a:lstStyle/>
          <a:p>
            <a:pPr marL="256032" indent="-256032">
              <a:buSzPct val="100000"/>
            </a:pPr>
            <a:r>
              <a:rPr lang="en-US" altLang="en-US" sz="2600" dirty="0"/>
              <a:t>A object is </a:t>
            </a:r>
            <a:r>
              <a:rPr lang="en-US" altLang="en-US" sz="2600" b="1" dirty="0"/>
              <a:t>elastic</a:t>
            </a:r>
            <a:r>
              <a:rPr lang="en-US" altLang="en-US" sz="2600" dirty="0"/>
              <a:t> if it returns to its original shape after being deformed.</a:t>
            </a:r>
          </a:p>
          <a:p>
            <a:pPr marL="256032" indent="-256032">
              <a:buSzPct val="100000"/>
            </a:pPr>
            <a:r>
              <a:rPr lang="en-US" altLang="en-US" sz="2600" b="1" dirty="0"/>
              <a:t>Elastic</a:t>
            </a:r>
            <a:r>
              <a:rPr lang="en-US" altLang="en-US" sz="2600" dirty="0"/>
              <a:t> </a:t>
            </a:r>
            <a:r>
              <a:rPr lang="en-US" altLang="en-US" sz="2600" b="1" dirty="0"/>
              <a:t>potential</a:t>
            </a:r>
            <a:r>
              <a:rPr lang="en-US" altLang="en-US" sz="2600" dirty="0"/>
              <a:t> </a:t>
            </a:r>
            <a:r>
              <a:rPr lang="en-US" altLang="en-US" sz="2600" b="1" dirty="0"/>
              <a:t>energy</a:t>
            </a:r>
            <a:r>
              <a:rPr lang="en-US" altLang="en-US" sz="2600" dirty="0"/>
              <a:t> is the energy stored in an elastic object, such as a spring:</a:t>
            </a:r>
          </a:p>
        </p:txBody>
      </p:sp>
      <p:pic>
        <p:nvPicPr>
          <p:cNvPr id="4" name="Picture 3" descr="Elastic potential energy stored in a spring, U sub e l = one-half k x squared, where k is the force constant of the spring and x is the elongation of the spring. X is greater than 0 if the spring is stretched, and x is less than 0 if the spring is compressed.&#10;"/>
          <p:cNvPicPr>
            <a:picLocks noChangeAspect="1"/>
          </p:cNvPicPr>
          <p:nvPr/>
        </p:nvPicPr>
        <p:blipFill rotWithShape="1">
          <a:blip r:embed="rId2">
            <a:extLst>
              <a:ext uri="{28A0092B-C50C-407E-A947-70E740481C1C}">
                <a14:useLocalDpi xmlns:a14="http://schemas.microsoft.com/office/drawing/2010/main" val="0"/>
              </a:ext>
            </a:extLst>
          </a:blip>
          <a:srcRect l="1975" r="12927" b="14512"/>
          <a:stretch/>
        </p:blipFill>
        <p:spPr>
          <a:xfrm>
            <a:off x="711884" y="3639761"/>
            <a:ext cx="7720232" cy="1288939"/>
          </a:xfrm>
          <a:prstGeom prst="rect">
            <a:avLst/>
          </a:prstGeom>
        </p:spPr>
      </p:pic>
    </p:spTree>
    <p:extLst>
      <p:ext uri="{BB962C8B-B14F-4D97-AF65-F5344CB8AC3E}">
        <p14:creationId xmlns:p14="http://schemas.microsoft.com/office/powerpoint/2010/main" val="142312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Potential Energy </a:t>
            </a:r>
            <a:r>
              <a:rPr lang="en-US" altLang="en-US" sz="2000" b="0" dirty="0"/>
              <a:t>(2 of 2)</a:t>
            </a:r>
            <a:endParaRPr lang="en-US" sz="2000" b="0" dirty="0"/>
          </a:p>
        </p:txBody>
      </p:sp>
      <p:sp>
        <p:nvSpPr>
          <p:cNvPr id="3" name="Content Placeholder 2"/>
          <p:cNvSpPr>
            <a:spLocks noGrp="1"/>
          </p:cNvSpPr>
          <p:nvPr>
            <p:ph idx="1"/>
          </p:nvPr>
        </p:nvSpPr>
        <p:spPr>
          <a:xfrm>
            <a:off x="457200" y="1600200"/>
            <a:ext cx="4724400" cy="4525963"/>
          </a:xfrm>
        </p:spPr>
        <p:txBody>
          <a:bodyPr/>
          <a:lstStyle/>
          <a:p>
            <a:pPr marL="256032" indent="-256032">
              <a:buSzPct val="100000"/>
            </a:pPr>
            <a:r>
              <a:rPr lang="en-CA" altLang="en-US" sz="2600" dirty="0"/>
              <a:t>The Achilles tendon acts like a natural spring. </a:t>
            </a:r>
          </a:p>
          <a:p>
            <a:pPr marL="256032" indent="-256032">
              <a:buSzPct val="100000"/>
            </a:pPr>
            <a:r>
              <a:rPr lang="en-CA" altLang="en-US" sz="2600" dirty="0"/>
              <a:t>When it stretches and then relaxes, this tendon stores and then releases elastic potential energy. </a:t>
            </a:r>
          </a:p>
          <a:p>
            <a:pPr marL="256032" indent="-256032">
              <a:buSzPct val="100000"/>
            </a:pPr>
            <a:r>
              <a:rPr lang="en-CA" altLang="en-US" sz="2600" dirty="0"/>
              <a:t>This spring action reduces the amount of work your leg muscles must do as you run.</a:t>
            </a:r>
            <a:endParaRPr lang="en-US" altLang="en-US" sz="2600" dirty="0"/>
          </a:p>
        </p:txBody>
      </p:sp>
      <p:pic>
        <p:nvPicPr>
          <p:cNvPr id="4" name="Picture 3" descr="The Achilles tendon connects the calf muscle in the top rear lower leg to the heel bon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02712"/>
            <a:ext cx="3422968" cy="4586266"/>
          </a:xfrm>
          <a:prstGeom prst="rect">
            <a:avLst/>
          </a:prstGeom>
        </p:spPr>
      </p:pic>
    </p:spTree>
    <p:extLst>
      <p:ext uri="{BB962C8B-B14F-4D97-AF65-F5344CB8AC3E}">
        <p14:creationId xmlns:p14="http://schemas.microsoft.com/office/powerpoint/2010/main" val="117625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Work Done by a Spring</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Figure 7.13 below shows how a spring does work on a block as it is stretched and compressed.</a:t>
            </a:r>
          </a:p>
        </p:txBody>
      </p:sp>
      <p:pic>
        <p:nvPicPr>
          <p:cNvPr id="10" name="Picture 9" descr="The process is shown in four stages, a to d, as follows. A, Here the spring is neither stretched nor compressed. B, the block is to the right of x = 0. As the string stretches, it does negative work on the block."/>
          <p:cNvPicPr>
            <a:picLocks noChangeAspect="1"/>
          </p:cNvPicPr>
          <p:nvPr/>
        </p:nvPicPr>
        <p:blipFill>
          <a:blip r:embed="rId2"/>
          <a:stretch>
            <a:fillRect/>
          </a:stretch>
        </p:blipFill>
        <p:spPr>
          <a:xfrm>
            <a:off x="755334" y="2622145"/>
            <a:ext cx="3376180" cy="3720875"/>
          </a:xfrm>
          <a:prstGeom prst="rect">
            <a:avLst/>
          </a:prstGeom>
        </p:spPr>
      </p:pic>
      <p:pic>
        <p:nvPicPr>
          <p:cNvPr id="11" name="Picture 10" descr="C, the block moves back to the left, closer to x = 0. As the spring relaxes, it does positive work on the block. D, the block is to the left of x = 0. A compressed spring also does positive work on the block as it relaxes."/>
          <p:cNvPicPr>
            <a:picLocks noChangeAspect="1"/>
          </p:cNvPicPr>
          <p:nvPr/>
        </p:nvPicPr>
        <p:blipFill>
          <a:blip r:embed="rId3"/>
          <a:stretch>
            <a:fillRect/>
          </a:stretch>
        </p:blipFill>
        <p:spPr>
          <a:xfrm>
            <a:off x="5082550" y="2558279"/>
            <a:ext cx="3444041" cy="3791175"/>
          </a:xfrm>
          <a:prstGeom prst="rect">
            <a:avLst/>
          </a:prstGeom>
        </p:spPr>
      </p:pic>
    </p:spTree>
    <p:extLst>
      <p:ext uri="{BB962C8B-B14F-4D97-AF65-F5344CB8AC3E}">
        <p14:creationId xmlns:p14="http://schemas.microsoft.com/office/powerpoint/2010/main" val="1584041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Elastic Potential Energy</a:t>
            </a:r>
            <a:endParaRPr lang="en-US" sz="3600" dirty="0"/>
          </a:p>
        </p:txBody>
      </p:sp>
      <p:sp>
        <p:nvSpPr>
          <p:cNvPr id="3" name="Content Placeholder 2"/>
          <p:cNvSpPr>
            <a:spLocks noGrp="1"/>
          </p:cNvSpPr>
          <p:nvPr>
            <p:ph idx="1"/>
          </p:nvPr>
        </p:nvSpPr>
        <p:spPr>
          <a:xfrm>
            <a:off x="457200" y="1600200"/>
            <a:ext cx="4038600" cy="4648199"/>
          </a:xfrm>
        </p:spPr>
        <p:txBody>
          <a:bodyPr/>
          <a:lstStyle/>
          <a:p>
            <a:pPr marL="256032" indent="-256032">
              <a:buSzPct val="100000"/>
            </a:pPr>
            <a:r>
              <a:rPr lang="en-CA" altLang="en-US" sz="2600" dirty="0"/>
              <a:t>The graph of elastic potential energy for an ideal spring is a parabola.</a:t>
            </a:r>
          </a:p>
          <a:p>
            <a:pPr marL="256032" indent="-256032">
              <a:buSzPct val="100000"/>
            </a:pPr>
            <a:r>
              <a:rPr lang="en-CA" altLang="en-US" sz="2600" i="1" dirty="0"/>
              <a:t>x</a:t>
            </a:r>
            <a:r>
              <a:rPr lang="en-CA" altLang="en-US" sz="2600" dirty="0"/>
              <a:t> is the extension or compression of the spring.</a:t>
            </a:r>
          </a:p>
          <a:p>
            <a:pPr marL="256032" indent="-256032">
              <a:buSzPct val="100000"/>
            </a:pPr>
            <a:r>
              <a:rPr lang="en-CA" altLang="en-US" sz="2600" dirty="0"/>
              <a:t>Elastic potential energy is never negative.</a:t>
            </a:r>
            <a:endParaRPr lang="en-US" altLang="en-US" sz="2600" dirty="0"/>
          </a:p>
        </p:txBody>
      </p:sp>
      <p:pic>
        <p:nvPicPr>
          <p:cNvPr id="4" name="Picture 3" descr="The graph of U sub e l versus x is an upward-opening parabola with a vertex on the origin O. The graph for x less than 0 represents a compressed spring, and the graph for x greater than 0 represents the stretched spr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00200"/>
            <a:ext cx="3786019" cy="3335618"/>
          </a:xfrm>
          <a:prstGeom prst="rect">
            <a:avLst/>
          </a:prstGeom>
        </p:spPr>
      </p:pic>
    </p:spTree>
    <p:extLst>
      <p:ext uri="{BB962C8B-B14F-4D97-AF65-F5344CB8AC3E}">
        <p14:creationId xmlns:p14="http://schemas.microsoft.com/office/powerpoint/2010/main" val="297347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Situations with Both Gravitational and Elastic Forces</a:t>
            </a:r>
            <a:endParaRPr lang="en-US" sz="3600" dirty="0"/>
          </a:p>
        </p:txBody>
      </p:sp>
      <p:sp>
        <p:nvSpPr>
          <p:cNvPr id="3" name="Content Placeholder 2" descr="&#10;"/>
          <p:cNvSpPr>
            <a:spLocks noGrp="1"/>
          </p:cNvSpPr>
          <p:nvPr>
            <p:ph idx="1"/>
          </p:nvPr>
        </p:nvSpPr>
        <p:spPr>
          <a:xfrm>
            <a:off x="457200" y="1600200"/>
            <a:ext cx="4724400" cy="3581399"/>
          </a:xfrm>
        </p:spPr>
        <p:txBody>
          <a:bodyPr/>
          <a:lstStyle/>
          <a:p>
            <a:pPr marL="256032" indent="-256032">
              <a:buSzPct val="100000"/>
            </a:pPr>
            <a:r>
              <a:rPr lang="en-US" altLang="en-US" sz="2600" dirty="0"/>
              <a:t>When a situation involves both gravitational and elastic forces, the total potential energy is the </a:t>
            </a:r>
            <a:r>
              <a:rPr lang="en-US" altLang="en-US" sz="2600" b="1" dirty="0"/>
              <a:t>sum</a:t>
            </a:r>
            <a:r>
              <a:rPr lang="en-US" altLang="en-US" sz="2600" dirty="0"/>
              <a:t> of the gravitational potential energy and the elastic potential energy: </a:t>
            </a:r>
          </a:p>
          <a:p>
            <a:pPr marL="0" indent="0" algn="ctr">
              <a:buNone/>
            </a:pPr>
            <a:r>
              <a:rPr lang="en-US" altLang="en-US" sz="2600" i="1" dirty="0"/>
              <a:t>U</a:t>
            </a:r>
            <a:r>
              <a:rPr lang="en-US" altLang="en-US" sz="2600" dirty="0"/>
              <a:t> = </a:t>
            </a:r>
            <a:r>
              <a:rPr lang="en-US" altLang="en-US" sz="2600" i="1" dirty="0"/>
              <a:t>U</a:t>
            </a:r>
            <a:r>
              <a:rPr lang="en-US" altLang="en-US" sz="2600" baseline="-25000" dirty="0"/>
              <a:t>grav</a:t>
            </a:r>
            <a:r>
              <a:rPr lang="en-US" altLang="en-US" sz="2600" dirty="0"/>
              <a:t> + </a:t>
            </a:r>
            <a:r>
              <a:rPr lang="en-US" altLang="en-US" sz="2600" i="1" dirty="0"/>
              <a:t>U</a:t>
            </a:r>
            <a:r>
              <a:rPr lang="en-US" altLang="en-US" sz="2600" baseline="-25000" dirty="0"/>
              <a:t>el</a:t>
            </a:r>
          </a:p>
        </p:txBody>
      </p:sp>
      <p:pic>
        <p:nvPicPr>
          <p:cNvPr id="4" name="Picture 3" descr="A boy jumps on a trampoline. Elastic potential energy increases when the trampoline is stretched. Kinetic energy increases as the jumper moves faster. Gravitational potential energy increases as the jumper asce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628" y="1657931"/>
            <a:ext cx="3027597" cy="4548287"/>
          </a:xfrm>
          <a:prstGeom prst="rect">
            <a:avLst/>
          </a:prstGeom>
        </p:spPr>
      </p:pic>
    </p:spTree>
    <p:extLst>
      <p:ext uri="{BB962C8B-B14F-4D97-AF65-F5344CB8AC3E}">
        <p14:creationId xmlns:p14="http://schemas.microsoft.com/office/powerpoint/2010/main" val="223281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Conservative and Nonconservative Forces</a:t>
            </a:r>
            <a:endParaRPr lang="en-US" sz="3600" dirty="0"/>
          </a:p>
        </p:txBody>
      </p:sp>
      <p:sp>
        <p:nvSpPr>
          <p:cNvPr id="3" name="Content Placeholder 2"/>
          <p:cNvSpPr>
            <a:spLocks noGrp="1"/>
          </p:cNvSpPr>
          <p:nvPr>
            <p:ph idx="1"/>
          </p:nvPr>
        </p:nvSpPr>
        <p:spPr>
          <a:xfrm>
            <a:off x="457200" y="1600200"/>
            <a:ext cx="8229600" cy="4648200"/>
          </a:xfrm>
        </p:spPr>
        <p:txBody>
          <a:bodyPr/>
          <a:lstStyle/>
          <a:p>
            <a:pPr marL="256032" indent="-256032">
              <a:buSzPct val="100000"/>
            </a:pPr>
            <a:r>
              <a:rPr lang="en-US" altLang="en-US" sz="2400" dirty="0"/>
              <a:t>A </a:t>
            </a:r>
            <a:r>
              <a:rPr lang="en-US" altLang="en-US" sz="2400" b="1" dirty="0"/>
              <a:t>conservative</a:t>
            </a:r>
            <a:r>
              <a:rPr lang="en-US" altLang="en-US" sz="2400" dirty="0"/>
              <a:t> </a:t>
            </a:r>
            <a:r>
              <a:rPr lang="en-US" altLang="en-US" sz="2400" b="1" dirty="0"/>
              <a:t>force</a:t>
            </a:r>
            <a:r>
              <a:rPr lang="en-US" altLang="en-US" sz="2400" dirty="0"/>
              <a:t> allows conversion between kinetic and potential energy. Gravity and the spring force are conservative.</a:t>
            </a:r>
          </a:p>
          <a:p>
            <a:pPr marL="256032" indent="-256032">
              <a:buSzPct val="100000"/>
            </a:pPr>
            <a:r>
              <a:rPr lang="en-US" altLang="en-US" sz="2400" dirty="0"/>
              <a:t>The work done between two points by any conservative force</a:t>
            </a:r>
          </a:p>
          <a:p>
            <a:pPr marL="740664" lvl="1" indent="-374904">
              <a:buClrTx/>
              <a:buFont typeface="+mj-lt"/>
              <a:buAutoNum type="alphaLcParenR"/>
            </a:pPr>
            <a:r>
              <a:rPr lang="en-US" altLang="en-US" sz="2200" dirty="0"/>
              <a:t>can be expressed in terms of a </a:t>
            </a:r>
            <a:r>
              <a:rPr lang="en-US" altLang="en-US" sz="2200" b="1" dirty="0"/>
              <a:t>potential energy function</a:t>
            </a:r>
            <a:r>
              <a:rPr lang="en-US" altLang="en-US" sz="2200" dirty="0"/>
              <a:t>.</a:t>
            </a:r>
          </a:p>
          <a:p>
            <a:pPr marL="740664" lvl="1" indent="-374904">
              <a:buClrTx/>
              <a:buFont typeface="+mj-lt"/>
              <a:buAutoNum type="alphaLcParenR"/>
            </a:pPr>
            <a:r>
              <a:rPr lang="en-US" altLang="en-US" sz="2200" dirty="0"/>
              <a:t>is reversible.</a:t>
            </a:r>
          </a:p>
          <a:p>
            <a:pPr marL="740664" lvl="1" indent="-374904">
              <a:buClrTx/>
              <a:buFont typeface="+mj-lt"/>
              <a:buAutoNum type="alphaLcParenR"/>
            </a:pPr>
            <a:r>
              <a:rPr lang="en-US" altLang="en-US" sz="2200" dirty="0"/>
              <a:t>is independent of the path between the two points.</a:t>
            </a:r>
          </a:p>
          <a:p>
            <a:pPr marL="740664" lvl="1" indent="-374904">
              <a:buClrTx/>
              <a:buFont typeface="+mj-lt"/>
              <a:buAutoNum type="alphaLcParenR"/>
            </a:pPr>
            <a:r>
              <a:rPr lang="en-US" altLang="en-US" sz="2200" dirty="0"/>
              <a:t>is zero if the starting and ending points are the same.</a:t>
            </a:r>
          </a:p>
          <a:p>
            <a:pPr marL="256032" indent="-256032">
              <a:buSzPct val="100000"/>
            </a:pPr>
            <a:r>
              <a:rPr lang="en-US" altLang="en-US" sz="2400" dirty="0"/>
              <a:t>A force (such as friction) that is not conservative is called a </a:t>
            </a:r>
            <a:r>
              <a:rPr lang="en-US" altLang="en-US" sz="2400" b="1" dirty="0"/>
              <a:t>nonconservative</a:t>
            </a:r>
            <a:r>
              <a:rPr lang="en-US" altLang="en-US" sz="2400" dirty="0"/>
              <a:t> </a:t>
            </a:r>
            <a:r>
              <a:rPr lang="en-US" altLang="en-US" sz="2400" b="1" dirty="0"/>
              <a:t>force</a:t>
            </a:r>
            <a:r>
              <a:rPr lang="en-US" altLang="en-US" sz="2400" dirty="0"/>
              <a:t>, or a </a:t>
            </a:r>
            <a:r>
              <a:rPr lang="en-US" altLang="en-US" sz="2400" b="1" dirty="0"/>
              <a:t>dissipative</a:t>
            </a:r>
            <a:r>
              <a:rPr lang="en-US" altLang="en-US" sz="2400" dirty="0"/>
              <a:t> </a:t>
            </a:r>
            <a:r>
              <a:rPr lang="en-US" altLang="en-US" sz="2400" b="1" dirty="0"/>
              <a:t>force</a:t>
            </a:r>
            <a:r>
              <a:rPr lang="en-US" altLang="en-US" sz="2400" dirty="0"/>
              <a:t>.</a:t>
            </a:r>
          </a:p>
        </p:txBody>
      </p:sp>
    </p:spTree>
    <p:extLst>
      <p:ext uri="{BB962C8B-B14F-4D97-AF65-F5344CB8AC3E}">
        <p14:creationId xmlns:p14="http://schemas.microsoft.com/office/powerpoint/2010/main" val="423732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Conservative Forces</a:t>
            </a:r>
            <a:endParaRPr lang="en-US" sz="3600" dirty="0"/>
          </a:p>
        </p:txBody>
      </p:sp>
      <p:sp>
        <p:nvSpPr>
          <p:cNvPr id="3" name="Content Placeholder 2"/>
          <p:cNvSpPr>
            <a:spLocks noGrp="1"/>
          </p:cNvSpPr>
          <p:nvPr>
            <p:ph idx="1"/>
          </p:nvPr>
        </p:nvSpPr>
        <p:spPr>
          <a:xfrm>
            <a:off x="457200" y="1600201"/>
            <a:ext cx="3352800" cy="3352800"/>
          </a:xfrm>
        </p:spPr>
        <p:txBody>
          <a:bodyPr/>
          <a:lstStyle/>
          <a:p>
            <a:pPr marL="256032" indent="-256032">
              <a:buSzPct val="100000"/>
            </a:pPr>
            <a:r>
              <a:rPr lang="en-CA" altLang="en-US" sz="2600" dirty="0"/>
              <a:t>The work done by a conservative force such as gravity depends on only the endpoints of a path, not the specific path taken between those points.</a:t>
            </a:r>
            <a:endParaRPr lang="en-US" altLang="en-US" sz="2600" dirty="0"/>
          </a:p>
        </p:txBody>
      </p:sp>
      <p:pic>
        <p:nvPicPr>
          <p:cNvPr id="4" name="Picture 3" descr="Runners traverse three different paths of varying elevation from the same initial position to the same final position. Because the gravitational force is conservative, the work it does is the same for all three paths.&#1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831" y="1600201"/>
            <a:ext cx="4210304" cy="3673739"/>
          </a:xfrm>
          <a:prstGeom prst="rect">
            <a:avLst/>
          </a:prstGeom>
        </p:spPr>
      </p:pic>
    </p:spTree>
    <p:extLst>
      <p:ext uri="{BB962C8B-B14F-4D97-AF65-F5344CB8AC3E}">
        <p14:creationId xmlns:p14="http://schemas.microsoft.com/office/powerpoint/2010/main" val="122860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Nonconservative Forces</a:t>
            </a:r>
            <a:endParaRPr lang="en-US" sz="3600" dirty="0"/>
          </a:p>
        </p:txBody>
      </p:sp>
      <p:sp>
        <p:nvSpPr>
          <p:cNvPr id="3" name="Content Placeholder 2"/>
          <p:cNvSpPr>
            <a:spLocks noGrp="1"/>
          </p:cNvSpPr>
          <p:nvPr>
            <p:ph idx="1"/>
          </p:nvPr>
        </p:nvSpPr>
        <p:spPr>
          <a:xfrm>
            <a:off x="457200" y="1600200"/>
            <a:ext cx="4724400" cy="3657600"/>
          </a:xfrm>
        </p:spPr>
        <p:txBody>
          <a:bodyPr/>
          <a:lstStyle/>
          <a:p>
            <a:pPr marL="256032" indent="-256032">
              <a:buSzPct val="100000"/>
            </a:pPr>
            <a:r>
              <a:rPr lang="en-CA" altLang="en-US" sz="2000" dirty="0"/>
              <a:t>As an automobile tire flexes as it rolls, nonconservative internal friction forces act within the rubber. </a:t>
            </a:r>
          </a:p>
          <a:p>
            <a:pPr marL="256032" indent="-256032">
              <a:buSzPct val="100000"/>
            </a:pPr>
            <a:r>
              <a:rPr lang="en-CA" altLang="en-US" sz="2000" dirty="0"/>
              <a:t>Mechanical energy is lost and converted to internal energy of the tire.</a:t>
            </a:r>
          </a:p>
          <a:p>
            <a:pPr marL="255600" indent="-256032">
              <a:buSzPct val="100000"/>
            </a:pPr>
            <a:r>
              <a:rPr lang="en-CA" altLang="en-US" sz="2000" dirty="0"/>
              <a:t>This causes the temperature and pressure of a tire to increase as it rolls.</a:t>
            </a:r>
          </a:p>
          <a:p>
            <a:pPr marL="255600" indent="-256032">
              <a:buSzPct val="100000"/>
            </a:pPr>
            <a:r>
              <a:rPr lang="en-CA" altLang="en-US" sz="2000" dirty="0"/>
              <a:t>That’s why tire pressure is best checked before the car is driven, when the tire is cold.</a:t>
            </a:r>
          </a:p>
        </p:txBody>
      </p:sp>
      <p:sp>
        <p:nvSpPr>
          <p:cNvPr id="8" name="Text Placeholder 7"/>
          <p:cNvSpPr>
            <a:spLocks noGrp="1"/>
          </p:cNvSpPr>
          <p:nvPr>
            <p:ph type="body" sz="quarter" idx="14"/>
          </p:nvPr>
        </p:nvSpPr>
        <p:spPr>
          <a:xfrm>
            <a:off x="457200" y="5334000"/>
            <a:ext cx="4800600" cy="381000"/>
          </a:xfrm>
        </p:spPr>
        <p:txBody>
          <a:bodyPr/>
          <a:lstStyle/>
          <a:p>
            <a:r>
              <a:rPr lang="en-US" sz="2000" dirty="0">
                <a:hlinkClick r:id="rId2" tooltip="https://mediaplayer.pearsoncmg.com/assets/_video.true/secs-yf-vts-ex7-11"/>
              </a:rPr>
              <a:t>Video Tutor Solution: Example </a:t>
            </a:r>
            <a:r>
              <a:rPr lang="en-US" sz="2000" dirty="0" smtClean="0">
                <a:hlinkClick r:id="rId2" tooltip="https://mediaplayer.pearsoncmg.com/assets/_video.true/secs-yf-vts-ex7-11"/>
              </a:rPr>
              <a:t>7.11</a:t>
            </a:r>
            <a:endParaRPr lang="en-US" sz="2000" dirty="0"/>
          </a:p>
        </p:txBody>
      </p:sp>
      <p:pic>
        <p:nvPicPr>
          <p:cNvPr id="4" name="Picture 3" descr="A worker checks the pressure of a car tir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696496"/>
            <a:ext cx="3676320" cy="2468621"/>
          </a:xfrm>
          <a:prstGeom prst="rect">
            <a:avLst/>
          </a:prstGeom>
        </p:spPr>
      </p:pic>
    </p:spTree>
    <p:extLst>
      <p:ext uri="{BB962C8B-B14F-4D97-AF65-F5344CB8AC3E}">
        <p14:creationId xmlns:p14="http://schemas.microsoft.com/office/powerpoint/2010/main" val="60824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382000" cy="4800600"/>
          </a:xfrm>
        </p:spPr>
        <p:txBody>
          <a:bodyPr/>
          <a:lstStyle/>
          <a:p>
            <a:pPr marL="0" indent="0">
              <a:buNone/>
            </a:pPr>
            <a:r>
              <a:rPr lang="en-US" altLang="en-US" sz="2600" b="1" dirty="0"/>
              <a:t>In this chapter, you’ll learn…</a:t>
            </a:r>
          </a:p>
          <a:p>
            <a:pPr marL="256032" indent="-256032">
              <a:buSzPct val="100000"/>
            </a:pPr>
            <a:r>
              <a:rPr lang="en-CA" altLang="en-US" sz="2400" dirty="0"/>
              <a:t>how to use gravitational potential energy in problems that involve vertical motion.</a:t>
            </a:r>
          </a:p>
          <a:p>
            <a:pPr marL="256032" indent="-256032">
              <a:buSzPct val="100000"/>
            </a:pPr>
            <a:r>
              <a:rPr lang="en-CA" altLang="en-US" sz="2400" dirty="0"/>
              <a:t>how to use elastic potential energy in problems that involve a moving object attached to a stretched or compressed spring.</a:t>
            </a:r>
          </a:p>
          <a:p>
            <a:pPr marL="256032" indent="-256032">
              <a:buSzPct val="100000"/>
            </a:pPr>
            <a:r>
              <a:rPr lang="en-CA" altLang="en-US" sz="2400" dirty="0"/>
              <a:t>the distinction between conservative and nonconservative forces. (Conservative forces always have a corresponding potential-energy function.)</a:t>
            </a:r>
          </a:p>
          <a:p>
            <a:pPr marL="256032" indent="-256032">
              <a:buSzPct val="100000"/>
            </a:pPr>
            <a:r>
              <a:rPr lang="en-CA" altLang="en-US" sz="2400" dirty="0"/>
              <a:t>how to use energy diagrams to understand how an object moves under the influence of a conservative force.</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Conservation of Energy</a:t>
            </a:r>
            <a:endParaRPr lang="en-US" sz="3600" dirty="0"/>
          </a:p>
        </p:txBody>
      </p:sp>
      <p:sp>
        <p:nvSpPr>
          <p:cNvPr id="3" name="Content Placeholder 2"/>
          <p:cNvSpPr>
            <a:spLocks noGrp="1"/>
          </p:cNvSpPr>
          <p:nvPr>
            <p:ph idx="1"/>
          </p:nvPr>
        </p:nvSpPr>
        <p:spPr>
          <a:xfrm>
            <a:off x="457200" y="1600201"/>
            <a:ext cx="8229600" cy="2819400"/>
          </a:xfrm>
        </p:spPr>
        <p:txBody>
          <a:bodyPr/>
          <a:lstStyle/>
          <a:p>
            <a:pPr marL="256032" indent="-256032">
              <a:buSzPct val="100000"/>
            </a:pPr>
            <a:r>
              <a:rPr lang="en-US" altLang="en-US" sz="2600" dirty="0"/>
              <a:t>Nonconservative forces do not store potential energy, but they do change the </a:t>
            </a:r>
            <a:r>
              <a:rPr lang="en-US" altLang="en-US" sz="2600" b="1" dirty="0"/>
              <a:t>internal energy </a:t>
            </a:r>
            <a:r>
              <a:rPr lang="en-US" altLang="en-US" sz="2600" dirty="0"/>
              <a:t>of a system.</a:t>
            </a:r>
          </a:p>
          <a:p>
            <a:pPr marL="256032" indent="-256032">
              <a:buSzPct val="100000"/>
            </a:pPr>
            <a:r>
              <a:rPr lang="en-US" altLang="en-US" sz="2600" b="1" dirty="0"/>
              <a:t>The law of conservation of energy</a:t>
            </a:r>
            <a:r>
              <a:rPr lang="en-US" altLang="en-US" sz="2600" dirty="0"/>
              <a:t> means that energy is never created or destroyed; it only changes form.</a:t>
            </a:r>
          </a:p>
          <a:p>
            <a:pPr marL="256032" indent="-256032">
              <a:buSzPct val="100000"/>
            </a:pPr>
            <a:r>
              <a:rPr lang="en-US" altLang="en-US" sz="2600" dirty="0"/>
              <a:t>This law can be expressed as</a:t>
            </a:r>
            <a:endParaRPr lang="en-US" altLang="en-US" sz="2600" dirty="0">
              <a:sym typeface="Symbol" panose="05050102010706020507" pitchFamily="18" charset="2"/>
            </a:endParaRPr>
          </a:p>
        </p:txBody>
      </p:sp>
      <p:graphicFrame>
        <p:nvGraphicFramePr>
          <p:cNvPr id="5" name="Object 4" descr="Delta K + delta U + delta U initial = 0.&#10;"/>
          <p:cNvGraphicFramePr>
            <a:graphicFrameLocks noChangeAspect="1"/>
          </p:cNvGraphicFramePr>
          <p:nvPr>
            <p:extLst>
              <p:ext uri="{D42A27DB-BD31-4B8C-83A1-F6EECF244321}">
                <p14:modId xmlns:p14="http://schemas.microsoft.com/office/powerpoint/2010/main" val="2937374906"/>
              </p:ext>
            </p:extLst>
          </p:nvPr>
        </p:nvGraphicFramePr>
        <p:xfrm>
          <a:off x="5131250" y="3952497"/>
          <a:ext cx="2754261" cy="463335"/>
        </p:xfrm>
        <a:graphic>
          <a:graphicData uri="http://schemas.openxmlformats.org/presentationml/2006/ole">
            <mc:AlternateContent xmlns:mc="http://schemas.openxmlformats.org/markup-compatibility/2006">
              <mc:Choice xmlns:v="urn:schemas-microsoft-com:vml" Requires="v">
                <p:oleObj spid="_x0000_s11365" name="Equation" r:id="rId3" imgW="1358640" imgH="228600" progId="Equation.DSMT4">
                  <p:embed/>
                </p:oleObj>
              </mc:Choice>
              <mc:Fallback>
                <p:oleObj name="Equation" r:id="rId3" imgW="1358640" imgH="228600" progId="Equation.DSMT4">
                  <p:embed/>
                  <p:pic>
                    <p:nvPicPr>
                      <p:cNvPr id="0" name=""/>
                      <p:cNvPicPr/>
                      <p:nvPr/>
                    </p:nvPicPr>
                    <p:blipFill>
                      <a:blip r:embed="rId4"/>
                      <a:stretch>
                        <a:fillRect/>
                      </a:stretch>
                    </p:blipFill>
                    <p:spPr>
                      <a:xfrm>
                        <a:off x="5131250" y="3952497"/>
                        <a:ext cx="2754261" cy="463335"/>
                      </a:xfrm>
                      <a:prstGeom prst="rect">
                        <a:avLst/>
                      </a:prstGeom>
                    </p:spPr>
                  </p:pic>
                </p:oleObj>
              </mc:Fallback>
            </mc:AlternateContent>
          </a:graphicData>
        </a:graphic>
      </p:graphicFrame>
    </p:spTree>
    <p:extLst>
      <p:ext uri="{BB962C8B-B14F-4D97-AF65-F5344CB8AC3E}">
        <p14:creationId xmlns:p14="http://schemas.microsoft.com/office/powerpoint/2010/main" val="238046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Potential Energy in One Dimension </a:t>
            </a:r>
            <a:r>
              <a:rPr lang="en-US" altLang="en-US" sz="2000" b="0" dirty="0"/>
              <a:t>(1 of 3)</a:t>
            </a:r>
            <a:endParaRPr lang="en-US" sz="2000" b="0" dirty="0"/>
          </a:p>
        </p:txBody>
      </p:sp>
      <p:sp>
        <p:nvSpPr>
          <p:cNvPr id="4" name="Content Placeholder 3"/>
          <p:cNvSpPr>
            <a:spLocks noGrp="1"/>
          </p:cNvSpPr>
          <p:nvPr>
            <p:ph idx="1"/>
          </p:nvPr>
        </p:nvSpPr>
        <p:spPr>
          <a:xfrm>
            <a:off x="457200" y="1600201"/>
            <a:ext cx="8229600" cy="762000"/>
          </a:xfrm>
        </p:spPr>
        <p:txBody>
          <a:bodyPr/>
          <a:lstStyle/>
          <a:p>
            <a:r>
              <a:rPr lang="en-US" altLang="en-US" sz="2600" dirty="0"/>
              <a:t>In one dimension, a conservative force can be obtained from its potential energy function using:</a:t>
            </a:r>
          </a:p>
        </p:txBody>
      </p:sp>
      <p:pic>
        <p:nvPicPr>
          <p:cNvPr id="6" name="Picture 5" descr="Force from potential energy. In one dimensional motion, the value of a conservative force at point xx is the negative of the derivative at x of the associated potential energy function. So, F sub x of x = d U of x d x.&#10;"/>
          <p:cNvPicPr>
            <a:picLocks noChangeAspect="1"/>
          </p:cNvPicPr>
          <p:nvPr/>
        </p:nvPicPr>
        <p:blipFill rotWithShape="1">
          <a:blip r:embed="rId2">
            <a:extLst>
              <a:ext uri="{28A0092B-C50C-407E-A947-70E740481C1C}">
                <a14:useLocalDpi xmlns:a14="http://schemas.microsoft.com/office/drawing/2010/main" val="0"/>
              </a:ext>
            </a:extLst>
          </a:blip>
          <a:srcRect r="7944" b="13920"/>
          <a:stretch/>
        </p:blipFill>
        <p:spPr>
          <a:xfrm>
            <a:off x="866183" y="2452715"/>
            <a:ext cx="7411635" cy="1087535"/>
          </a:xfrm>
          <a:prstGeom prst="rect">
            <a:avLst/>
          </a:prstGeom>
        </p:spPr>
      </p:pic>
      <p:sp>
        <p:nvSpPr>
          <p:cNvPr id="5" name="Content Placeholder 4"/>
          <p:cNvSpPr>
            <a:spLocks noGrp="1"/>
          </p:cNvSpPr>
          <p:nvPr>
            <p:ph idx="13"/>
          </p:nvPr>
        </p:nvSpPr>
        <p:spPr>
          <a:xfrm>
            <a:off x="457200" y="3564363"/>
            <a:ext cx="8229600" cy="2760237"/>
          </a:xfrm>
        </p:spPr>
        <p:txBody>
          <a:bodyPr/>
          <a:lstStyle/>
          <a:p>
            <a:r>
              <a:rPr lang="en-CA" altLang="en-US" sz="2600" dirty="0"/>
              <a:t>In regions where </a:t>
            </a:r>
            <a:r>
              <a:rPr lang="en-CA" altLang="en-US" sz="2600" i="1" dirty="0"/>
              <a:t>U</a:t>
            </a:r>
            <a:r>
              <a:rPr lang="en-CA" altLang="en-US" sz="2600" dirty="0"/>
              <a:t>(</a:t>
            </a:r>
            <a:r>
              <a:rPr lang="en-CA" altLang="en-US" sz="2600" i="1" dirty="0"/>
              <a:t>x</a:t>
            </a:r>
            <a:r>
              <a:rPr lang="en-CA" altLang="en-US" sz="2600" dirty="0"/>
              <a:t>) changes most rapidly with </a:t>
            </a:r>
            <a:r>
              <a:rPr lang="en-CA" altLang="en-US" sz="2600" i="1" dirty="0"/>
              <a:t>x</a:t>
            </a:r>
            <a:r>
              <a:rPr lang="en-CA" altLang="en-US" sz="2600" dirty="0"/>
              <a:t>, this corresponds to a large force magnitude. </a:t>
            </a:r>
          </a:p>
          <a:p>
            <a:r>
              <a:rPr lang="en-CA" altLang="en-US" sz="2600" dirty="0"/>
              <a:t>Also, when </a:t>
            </a:r>
            <a:r>
              <a:rPr lang="en-CA" altLang="en-US" sz="2600" i="1" dirty="0"/>
              <a:t>F</a:t>
            </a:r>
            <a:r>
              <a:rPr lang="en-CA" altLang="en-US" sz="2600" i="1" baseline="-25000" dirty="0"/>
              <a:t>x</a:t>
            </a:r>
            <a:r>
              <a:rPr lang="en-CA" altLang="en-US" sz="2600" dirty="0"/>
              <a:t>(</a:t>
            </a:r>
            <a:r>
              <a:rPr lang="en-CA" altLang="en-US" sz="2600" i="1" dirty="0"/>
              <a:t>x</a:t>
            </a:r>
            <a:r>
              <a:rPr lang="en-CA" altLang="en-US" sz="2600" dirty="0"/>
              <a:t>) is in the positive </a:t>
            </a:r>
            <a:r>
              <a:rPr lang="en-CA" altLang="en-US" sz="2600" i="1" dirty="0"/>
              <a:t>x</a:t>
            </a:r>
            <a:r>
              <a:rPr lang="en-CA" altLang="en-US" sz="2600" dirty="0"/>
              <a:t>-direction, </a:t>
            </a:r>
            <a:r>
              <a:rPr lang="en-CA" altLang="en-US" sz="2600" i="1" dirty="0"/>
              <a:t>U</a:t>
            </a:r>
            <a:r>
              <a:rPr lang="en-CA" altLang="en-US" sz="2600" dirty="0"/>
              <a:t>(</a:t>
            </a:r>
            <a:r>
              <a:rPr lang="en-CA" altLang="en-US" sz="2600" i="1" dirty="0"/>
              <a:t>x</a:t>
            </a:r>
            <a:r>
              <a:rPr lang="en-CA" altLang="en-US" sz="2600" dirty="0"/>
              <a:t>) decreases with increasing </a:t>
            </a:r>
            <a:r>
              <a:rPr lang="en-CA" altLang="en-US" sz="2600" i="1" dirty="0"/>
              <a:t>x</a:t>
            </a:r>
            <a:r>
              <a:rPr lang="en-CA" altLang="en-US" sz="2600" dirty="0"/>
              <a:t>. </a:t>
            </a:r>
          </a:p>
          <a:p>
            <a:r>
              <a:rPr lang="en-CA" altLang="en-US" sz="2600" dirty="0"/>
              <a:t>A conservative force always acts to push the system toward </a:t>
            </a:r>
            <a:r>
              <a:rPr lang="en-CA" altLang="en-US" sz="2600" b="1" dirty="0"/>
              <a:t>lower</a:t>
            </a:r>
            <a:r>
              <a:rPr lang="en-CA" altLang="en-US" sz="2600" dirty="0"/>
              <a:t> potential energy.</a:t>
            </a:r>
            <a:endParaRPr lang="en-US" altLang="en-US" sz="2600" dirty="0"/>
          </a:p>
        </p:txBody>
      </p:sp>
    </p:spTree>
    <p:extLst>
      <p:ext uri="{BB962C8B-B14F-4D97-AF65-F5344CB8AC3E}">
        <p14:creationId xmlns:p14="http://schemas.microsoft.com/office/powerpoint/2010/main" val="42467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Force and Potential Energy in One Dimension </a:t>
            </a:r>
            <a:r>
              <a:rPr lang="en-US" altLang="en-US" sz="2000" b="0" dirty="0"/>
              <a:t>(2 of 3)</a:t>
            </a:r>
            <a:endParaRPr lang="en-US" sz="2000" b="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CA" altLang="en-US" sz="2600" dirty="0"/>
              <a:t>Elastic potential energy and force as functions of </a:t>
            </a:r>
            <a:r>
              <a:rPr lang="en-CA" altLang="en-US" sz="2600" i="1" dirty="0"/>
              <a:t>x</a:t>
            </a:r>
            <a:r>
              <a:rPr lang="en-CA" altLang="en-US" sz="2600" dirty="0"/>
              <a:t> for an ideal spring.</a:t>
            </a:r>
            <a:endParaRPr lang="en-US" altLang="en-US" sz="2600" dirty="0"/>
          </a:p>
        </p:txBody>
      </p:sp>
      <p:pic>
        <p:nvPicPr>
          <p:cNvPr id="7" name="Picture 6" descr="Part ay: elastic potential energy and force as functions of x. The first graph of U = one-half k x squared is an upward-opening parabola with vertex (0, 0), indicating that the potential energy is a minimum at x = 0. The second graph of F sub x = negative d U d x = negative k x is a line falling diagonally through the origin. For x less than 0, F sub x is greater than 0. So force pushes the body toward x = 0. For x greater than 0, F sub x is less than 0. So, force pushes the body toward x =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563" y="2607735"/>
            <a:ext cx="7971560" cy="3621887"/>
          </a:xfrm>
          <a:prstGeom prst="rect">
            <a:avLst/>
          </a:prstGeom>
        </p:spPr>
      </p:pic>
    </p:spTree>
    <p:extLst>
      <p:ext uri="{BB962C8B-B14F-4D97-AF65-F5344CB8AC3E}">
        <p14:creationId xmlns:p14="http://schemas.microsoft.com/office/powerpoint/2010/main" val="1405092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Potential Energy in One Dimension </a:t>
            </a:r>
            <a:r>
              <a:rPr lang="en-US" altLang="en-US" sz="2000" b="0" dirty="0"/>
              <a:t>(3 of 3)</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CA" altLang="en-US" sz="2600" dirty="0"/>
              <a:t>Gravitational potential energy and the gravitational force as functions of </a:t>
            </a:r>
            <a:r>
              <a:rPr lang="en-CA" altLang="en-US" sz="2600" i="1" dirty="0"/>
              <a:t>y</a:t>
            </a:r>
            <a:r>
              <a:rPr lang="en-CA" altLang="en-US" sz="2600" dirty="0"/>
              <a:t>.</a:t>
            </a:r>
            <a:endParaRPr lang="en-US" altLang="en-US" sz="2600" dirty="0"/>
          </a:p>
        </p:txBody>
      </p:sp>
      <p:pic>
        <p:nvPicPr>
          <p:cNvPr id="4" name="Picture 3" descr="Part b: gravitational potential energy and force as a function of y. The graph of U = m g y is a line rising diagonally through origin O. As shown in the graph, potential energy decreases as y decreases. The graph of F sub y = negative d U d y = negative m g is horizontal through the negative f sub y axis. For all y, F sub y is less than 0. So, force pushed the body toward decreasing y.&#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68" y="2607125"/>
            <a:ext cx="7971560" cy="3604828"/>
          </a:xfrm>
          <a:prstGeom prst="rect">
            <a:avLst/>
          </a:prstGeom>
        </p:spPr>
      </p:pic>
    </p:spTree>
    <p:extLst>
      <p:ext uri="{BB962C8B-B14F-4D97-AF65-F5344CB8AC3E}">
        <p14:creationId xmlns:p14="http://schemas.microsoft.com/office/powerpoint/2010/main" val="450709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Potential Energy in Three Dimensions </a:t>
            </a:r>
            <a:r>
              <a:rPr lang="en-US" altLang="en-US" sz="2000" b="0" dirty="0"/>
              <a:t>(1 of 2)</a:t>
            </a:r>
            <a:endParaRPr lang="en-US" sz="2000" b="0" dirty="0"/>
          </a:p>
        </p:txBody>
      </p:sp>
      <p:sp>
        <p:nvSpPr>
          <p:cNvPr id="3" name="Content Placeholder 2"/>
          <p:cNvSpPr>
            <a:spLocks noGrp="1"/>
          </p:cNvSpPr>
          <p:nvPr>
            <p:ph idx="1"/>
          </p:nvPr>
        </p:nvSpPr>
        <p:spPr>
          <a:xfrm>
            <a:off x="457200" y="1600200"/>
            <a:ext cx="8229600" cy="1295399"/>
          </a:xfrm>
        </p:spPr>
        <p:txBody>
          <a:bodyPr/>
          <a:lstStyle/>
          <a:p>
            <a:pPr marL="256032" indent="-256032">
              <a:buSzPct val="100000"/>
            </a:pPr>
            <a:r>
              <a:rPr lang="en-US" altLang="en-US" sz="2600" dirty="0"/>
              <a:t>In three dimensions, the components of a conservative force can be obtained from its potential energy function using partial derivatives:</a:t>
            </a:r>
          </a:p>
        </p:txBody>
      </p:sp>
      <p:pic>
        <p:nvPicPr>
          <p:cNvPr id="4" name="Picture 3" descr="Force from potential energy. In three dimensional motion, the value at a given point of each component of a conservative force is the negative of the partial derivative at that point of the associated potential energy function. F sub x = negative partial derivative of U with respect to x. F sub y = partial derivative of U with respect to y. F sub z = partial derivative of U with respect to z.&#10;"/>
          <p:cNvPicPr>
            <a:picLocks noChangeAspect="1"/>
          </p:cNvPicPr>
          <p:nvPr/>
        </p:nvPicPr>
        <p:blipFill rotWithShape="1">
          <a:blip r:embed="rId2">
            <a:extLst>
              <a:ext uri="{28A0092B-C50C-407E-A947-70E740481C1C}">
                <a14:useLocalDpi xmlns:a14="http://schemas.microsoft.com/office/drawing/2010/main" val="0"/>
              </a:ext>
            </a:extLst>
          </a:blip>
          <a:srcRect l="7874" r="13771" b="8942"/>
          <a:stretch/>
        </p:blipFill>
        <p:spPr>
          <a:xfrm>
            <a:off x="836328" y="3043721"/>
            <a:ext cx="7471344" cy="2316193"/>
          </a:xfrm>
          <a:prstGeom prst="rect">
            <a:avLst/>
          </a:prstGeom>
        </p:spPr>
      </p:pic>
    </p:spTree>
    <p:extLst>
      <p:ext uri="{BB962C8B-B14F-4D97-AF65-F5344CB8AC3E}">
        <p14:creationId xmlns:p14="http://schemas.microsoft.com/office/powerpoint/2010/main" val="68967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Potential Energy in Three Dimensions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1676400"/>
          </a:xfrm>
        </p:spPr>
        <p:txBody>
          <a:bodyPr/>
          <a:lstStyle/>
          <a:p>
            <a:pPr marL="256032" indent="-256032">
              <a:buSzPct val="100000"/>
            </a:pPr>
            <a:r>
              <a:rPr lang="en-CA" altLang="en-US" sz="2600" dirty="0"/>
              <a:t>When we take the partial derivative of </a:t>
            </a:r>
            <a:r>
              <a:rPr lang="en-CA" altLang="en-US" sz="2600" i="1" dirty="0"/>
              <a:t>U</a:t>
            </a:r>
            <a:r>
              <a:rPr lang="en-CA" altLang="en-US" sz="2600" dirty="0"/>
              <a:t> with respect to each coordinate, multiply by the corresponding unit vector, and then take the vector sum, this is called the </a:t>
            </a:r>
            <a:r>
              <a:rPr lang="en-CA" altLang="en-US" sz="2600" b="1" dirty="0"/>
              <a:t>gradient</a:t>
            </a:r>
            <a:r>
              <a:rPr lang="en-CA" altLang="en-US" sz="2600" dirty="0"/>
              <a:t> of </a:t>
            </a:r>
            <a:r>
              <a:rPr lang="en-CA" altLang="en-US" sz="2600" i="1" dirty="0"/>
              <a:t>U</a:t>
            </a:r>
            <a:r>
              <a:rPr lang="en-CA" altLang="en-US" sz="2600" dirty="0"/>
              <a:t>:</a:t>
            </a:r>
            <a:endParaRPr lang="en-US" altLang="en-US" sz="2600" dirty="0"/>
          </a:p>
        </p:txBody>
      </p:sp>
      <p:pic>
        <p:nvPicPr>
          <p:cNvPr id="4" name="Picture 3" descr="Force from potential energy. The vector value of a conservative force at a given point is the negative of the gradient at that point of the associated potential energy function. Vector F = negative, partial derivative of U with respect to x times i-hat, + partial derivative of U with respect to y times j-hat, + partial derivative of U with respect to z times k-hat, = negative gradient U.&#10;"/>
          <p:cNvPicPr>
            <a:picLocks noChangeAspect="1"/>
          </p:cNvPicPr>
          <p:nvPr/>
        </p:nvPicPr>
        <p:blipFill rotWithShape="1">
          <a:blip r:embed="rId2">
            <a:extLst>
              <a:ext uri="{28A0092B-C50C-407E-A947-70E740481C1C}">
                <a14:useLocalDpi xmlns:a14="http://schemas.microsoft.com/office/drawing/2010/main" val="0"/>
              </a:ext>
            </a:extLst>
          </a:blip>
          <a:srcRect l="3593" r="13839" b="9605"/>
          <a:stretch/>
        </p:blipFill>
        <p:spPr>
          <a:xfrm>
            <a:off x="838200" y="3429000"/>
            <a:ext cx="7717901" cy="2193727"/>
          </a:xfrm>
          <a:prstGeom prst="rect">
            <a:avLst/>
          </a:prstGeom>
        </p:spPr>
      </p:pic>
      <p:sp>
        <p:nvSpPr>
          <p:cNvPr id="7" name="Text Placeholder 6"/>
          <p:cNvSpPr>
            <a:spLocks noGrp="1"/>
          </p:cNvSpPr>
          <p:nvPr>
            <p:ph type="body" sz="quarter" idx="14"/>
          </p:nvPr>
        </p:nvSpPr>
        <p:spPr>
          <a:xfrm>
            <a:off x="457200" y="5854571"/>
            <a:ext cx="6858000" cy="457200"/>
          </a:xfrm>
        </p:spPr>
        <p:txBody>
          <a:bodyPr/>
          <a:lstStyle/>
          <a:p>
            <a:r>
              <a:rPr lang="en-US" sz="2600" dirty="0">
                <a:hlinkClick r:id="rId3" tooltip="https://mediaplayer.pearsoncmg.com/assets/_video.true/secs-yf-vts-ex7-14"/>
              </a:rPr>
              <a:t>Video Tutor Solution: Example </a:t>
            </a:r>
            <a:r>
              <a:rPr lang="en-US" sz="2600" dirty="0" smtClean="0">
                <a:hlinkClick r:id="rId3" tooltip="https://mediaplayer.pearsoncmg.com/assets/_video.true/secs-yf-vts-ex7-14"/>
              </a:rPr>
              <a:t>7.14</a:t>
            </a:r>
            <a:endParaRPr lang="en-US" sz="2600" dirty="0"/>
          </a:p>
        </p:txBody>
      </p:sp>
    </p:spTree>
    <p:extLst>
      <p:ext uri="{BB962C8B-B14F-4D97-AF65-F5344CB8AC3E}">
        <p14:creationId xmlns:p14="http://schemas.microsoft.com/office/powerpoint/2010/main" val="2651147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Potential Energy</a:t>
            </a:r>
            <a:endParaRPr lang="en-US" sz="3600" dirty="0"/>
          </a:p>
        </p:txBody>
      </p:sp>
      <p:sp>
        <p:nvSpPr>
          <p:cNvPr id="3" name="Content Placeholder 2"/>
          <p:cNvSpPr>
            <a:spLocks noGrp="1"/>
          </p:cNvSpPr>
          <p:nvPr>
            <p:ph idx="1"/>
          </p:nvPr>
        </p:nvSpPr>
        <p:spPr>
          <a:xfrm>
            <a:off x="457200" y="1600200"/>
            <a:ext cx="4800600" cy="4724400"/>
          </a:xfrm>
        </p:spPr>
        <p:txBody>
          <a:bodyPr/>
          <a:lstStyle/>
          <a:p>
            <a:pPr marL="256032" indent="-256032">
              <a:buSzPct val="100000"/>
            </a:pPr>
            <a:r>
              <a:rPr lang="en-CA" altLang="en-US" sz="2200" dirty="0"/>
              <a:t>The greater the elevation of a hiker in Canada’s Banff National Park, the greater the gravitational potential energy </a:t>
            </a:r>
            <a:r>
              <a:rPr lang="en-CA" altLang="en-US" sz="2200" i="1" dirty="0"/>
              <a:t>U</a:t>
            </a:r>
            <a:r>
              <a:rPr lang="en-CA" altLang="en-US" sz="2200" baseline="-25000" dirty="0"/>
              <a:t>grav</a:t>
            </a:r>
            <a:r>
              <a:rPr lang="en-CA" altLang="en-US" sz="2200" dirty="0"/>
              <a:t>. </a:t>
            </a:r>
          </a:p>
          <a:p>
            <a:pPr marL="256032" indent="-256032">
              <a:buSzPct val="100000"/>
            </a:pPr>
            <a:r>
              <a:rPr lang="en-CA" altLang="en-US" sz="2200" dirty="0"/>
              <a:t>Where the mountains have steep slopes, </a:t>
            </a:r>
            <a:r>
              <a:rPr lang="en-CA" altLang="en-US" sz="2200" i="1" dirty="0"/>
              <a:t>U</a:t>
            </a:r>
            <a:r>
              <a:rPr lang="en-CA" altLang="en-US" sz="2200" baseline="-25000" dirty="0"/>
              <a:t>grav</a:t>
            </a:r>
            <a:r>
              <a:rPr lang="en-CA" altLang="en-US" sz="2200" dirty="0"/>
              <a:t> has a large gradient and there’s a strong force pushing you along the mountain’s surface toward a region of lower elevation (and hence lower </a:t>
            </a:r>
            <a:r>
              <a:rPr lang="en-CA" altLang="en-US" sz="2200" i="1" dirty="0"/>
              <a:t>U</a:t>
            </a:r>
            <a:r>
              <a:rPr lang="en-CA" altLang="en-US" sz="2200" baseline="-25000" dirty="0"/>
              <a:t>grav</a:t>
            </a:r>
            <a:r>
              <a:rPr lang="en-CA" altLang="en-US" sz="2200" dirty="0"/>
              <a:t>). </a:t>
            </a:r>
          </a:p>
          <a:p>
            <a:pPr marL="256032" indent="-256032">
              <a:buSzPct val="100000"/>
            </a:pPr>
            <a:r>
              <a:rPr lang="en-CA" altLang="en-US" sz="2200" dirty="0"/>
              <a:t>There’s zero force along the surface of the lake, which is all at the same elevation.</a:t>
            </a:r>
            <a:endParaRPr lang="en-US" altLang="en-US" sz="2200" dirty="0"/>
          </a:p>
        </p:txBody>
      </p:sp>
      <p:pic>
        <p:nvPicPr>
          <p:cNvPr id="4" name="Picture 3" descr="A mountain lak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752600"/>
            <a:ext cx="3538764" cy="2378838"/>
          </a:xfrm>
          <a:prstGeom prst="rect">
            <a:avLst/>
          </a:prstGeom>
        </p:spPr>
      </p:pic>
    </p:spTree>
    <p:extLst>
      <p:ext uri="{BB962C8B-B14F-4D97-AF65-F5344CB8AC3E}">
        <p14:creationId xmlns:p14="http://schemas.microsoft.com/office/powerpoint/2010/main" val="2744725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Energy Diagrams</a:t>
            </a:r>
            <a:endParaRPr lang="en-US" sz="3600" dirty="0"/>
          </a:p>
        </p:txBody>
      </p:sp>
      <p:sp>
        <p:nvSpPr>
          <p:cNvPr id="3" name="Content Placeholder 2"/>
          <p:cNvSpPr>
            <a:spLocks noGrp="1"/>
          </p:cNvSpPr>
          <p:nvPr>
            <p:ph idx="1"/>
          </p:nvPr>
        </p:nvSpPr>
        <p:spPr>
          <a:xfrm>
            <a:off x="457200" y="1600201"/>
            <a:ext cx="4419600" cy="4114800"/>
          </a:xfrm>
        </p:spPr>
        <p:txBody>
          <a:bodyPr/>
          <a:lstStyle/>
          <a:p>
            <a:pPr marL="256032" indent="-256032">
              <a:buSzPct val="100000"/>
            </a:pPr>
            <a:r>
              <a:rPr lang="en-US" altLang="en-US" sz="2600" dirty="0"/>
              <a:t>An </a:t>
            </a:r>
            <a:r>
              <a:rPr lang="en-US" altLang="en-US" sz="2600" b="1" dirty="0"/>
              <a:t>energy</a:t>
            </a:r>
            <a:r>
              <a:rPr lang="en-US" altLang="en-US" sz="2600" dirty="0"/>
              <a:t> </a:t>
            </a:r>
            <a:r>
              <a:rPr lang="en-US" altLang="en-US" sz="2600" b="1" dirty="0"/>
              <a:t>diagram</a:t>
            </a:r>
            <a:r>
              <a:rPr lang="en-US" altLang="en-US" sz="2600" dirty="0"/>
              <a:t> is a graph that shows both the potential-energy function </a:t>
            </a:r>
            <a:r>
              <a:rPr lang="en-US" altLang="en-US" sz="2600" i="1" dirty="0"/>
              <a:t>U</a:t>
            </a:r>
            <a:r>
              <a:rPr lang="en-US" altLang="en-US" sz="2600" dirty="0"/>
              <a:t>(</a:t>
            </a:r>
            <a:r>
              <a:rPr lang="en-US" altLang="en-US" sz="2600" i="1" dirty="0"/>
              <a:t>x</a:t>
            </a:r>
            <a:r>
              <a:rPr lang="en-US" altLang="en-US" sz="2600" dirty="0"/>
              <a:t>) and the total mechanical energy </a:t>
            </a:r>
            <a:r>
              <a:rPr lang="en-US" altLang="en-US" sz="2600" i="1" dirty="0"/>
              <a:t>E</a:t>
            </a:r>
            <a:r>
              <a:rPr lang="en-US" altLang="en-US" sz="2600" dirty="0"/>
              <a:t>.</a:t>
            </a:r>
          </a:p>
          <a:p>
            <a:pPr marL="256032" indent="-256032">
              <a:buSzPct val="100000"/>
            </a:pPr>
            <a:r>
              <a:rPr lang="en-US" altLang="en-US" sz="2600" dirty="0"/>
              <a:t>The figure illustrates the energy diagram for a glider attached to a spring on an air track.</a:t>
            </a:r>
          </a:p>
        </p:txBody>
      </p:sp>
      <p:pic>
        <p:nvPicPr>
          <p:cNvPr id="7" name="Picture 6" descr="A spring causes a glider to move between x = negative Ay and x = Ay on a horizontal track. The corresponding graph of U = one-half k x squared is an upward-opening parabola with vertex (0, 0). The horizontal plot of E = K + U intersects the graph of U at (negative Ay, E) and (Ay, E). On the graph, the limits of motion are the points where the U curve intersects the horizontal line representing total mechanical energy 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0200"/>
            <a:ext cx="3415448" cy="4793228"/>
          </a:xfrm>
          <a:prstGeom prst="rect">
            <a:avLst/>
          </a:prstGeom>
        </p:spPr>
      </p:pic>
    </p:spTree>
    <p:extLst>
      <p:ext uri="{BB962C8B-B14F-4D97-AF65-F5344CB8AC3E}">
        <p14:creationId xmlns:p14="http://schemas.microsoft.com/office/powerpoint/2010/main" val="58454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Force and a Graph of Its Potential-Energy Function </a:t>
            </a:r>
            <a:endParaRPr lang="en-US" sz="3600" dirty="0"/>
          </a:p>
        </p:txBody>
      </p:sp>
      <p:sp>
        <p:nvSpPr>
          <p:cNvPr id="3" name="Content Placeholder 2"/>
          <p:cNvSpPr>
            <a:spLocks noGrp="1"/>
          </p:cNvSpPr>
          <p:nvPr>
            <p:ph idx="1"/>
          </p:nvPr>
        </p:nvSpPr>
        <p:spPr>
          <a:xfrm>
            <a:off x="457200" y="1600201"/>
            <a:ext cx="8229600" cy="762000"/>
          </a:xfrm>
        </p:spPr>
        <p:txBody>
          <a:bodyPr/>
          <a:lstStyle/>
          <a:p>
            <a:pPr marL="256032" indent="-256032">
              <a:lnSpc>
                <a:spcPct val="150000"/>
              </a:lnSpc>
              <a:buSzPct val="100000"/>
            </a:pPr>
            <a:r>
              <a:rPr lang="en-US" altLang="en-US" sz="2600" dirty="0"/>
              <a:t>For any graph of potential energy versus </a:t>
            </a:r>
            <a:r>
              <a:rPr lang="en-US" altLang="en-US" sz="2600" i="1" dirty="0"/>
              <a:t>x</a:t>
            </a:r>
            <a:r>
              <a:rPr lang="en-US" altLang="en-US" sz="2600" dirty="0"/>
              <a:t>, the corresponding force is</a:t>
            </a:r>
          </a:p>
        </p:txBody>
      </p:sp>
      <p:graphicFrame>
        <p:nvGraphicFramePr>
          <p:cNvPr id="5" name="Object 4" descr="F sub x = d U d x&#10;"/>
          <p:cNvGraphicFramePr>
            <a:graphicFrameLocks noChangeAspect="1"/>
          </p:cNvGraphicFramePr>
          <p:nvPr>
            <p:extLst>
              <p:ext uri="{D42A27DB-BD31-4B8C-83A1-F6EECF244321}">
                <p14:modId xmlns:p14="http://schemas.microsoft.com/office/powerpoint/2010/main" val="3092729678"/>
              </p:ext>
            </p:extLst>
          </p:nvPr>
        </p:nvGraphicFramePr>
        <p:xfrm>
          <a:off x="4032771" y="2242983"/>
          <a:ext cx="1078457" cy="576417"/>
        </p:xfrm>
        <a:graphic>
          <a:graphicData uri="http://schemas.openxmlformats.org/presentationml/2006/ole">
            <mc:AlternateContent xmlns:mc="http://schemas.openxmlformats.org/markup-compatibility/2006">
              <mc:Choice xmlns:v="urn:schemas-microsoft-com:vml" Requires="v">
                <p:oleObj spid="_x0000_s12333" name="Equation" r:id="rId3" imgW="736560" imgH="393480" progId="Equation.DSMT4">
                  <p:embed/>
                </p:oleObj>
              </mc:Choice>
              <mc:Fallback>
                <p:oleObj name="Equation" r:id="rId3" imgW="736560" imgH="393480" progId="Equation.DSMT4">
                  <p:embed/>
                  <p:pic>
                    <p:nvPicPr>
                      <p:cNvPr id="0" name=""/>
                      <p:cNvPicPr/>
                      <p:nvPr/>
                    </p:nvPicPr>
                    <p:blipFill>
                      <a:blip r:embed="rId4"/>
                      <a:stretch>
                        <a:fillRect/>
                      </a:stretch>
                    </p:blipFill>
                    <p:spPr>
                      <a:xfrm>
                        <a:off x="4032771" y="2242983"/>
                        <a:ext cx="1078457" cy="576417"/>
                      </a:xfrm>
                      <a:prstGeom prst="rect">
                        <a:avLst/>
                      </a:prstGeom>
                    </p:spPr>
                  </p:pic>
                </p:oleObj>
              </mc:Fallback>
            </mc:AlternateContent>
          </a:graphicData>
        </a:graphic>
      </p:graphicFrame>
      <p:sp>
        <p:nvSpPr>
          <p:cNvPr id="4" name="Content Placeholder 3"/>
          <p:cNvSpPr>
            <a:spLocks noGrp="1"/>
          </p:cNvSpPr>
          <p:nvPr>
            <p:ph idx="13"/>
          </p:nvPr>
        </p:nvSpPr>
        <p:spPr>
          <a:xfrm>
            <a:off x="457200" y="2819400"/>
            <a:ext cx="8229600" cy="3505200"/>
          </a:xfrm>
        </p:spPr>
        <p:txBody>
          <a:bodyPr/>
          <a:lstStyle/>
          <a:p>
            <a:pPr>
              <a:buSzPct val="100000"/>
            </a:pPr>
            <a:r>
              <a:rPr lang="en-US" altLang="en-US" sz="2600" dirty="0"/>
              <a:t>Whenever the slope of </a:t>
            </a:r>
            <a:r>
              <a:rPr lang="en-US" altLang="en-US" sz="2600" i="1" dirty="0"/>
              <a:t>U</a:t>
            </a:r>
            <a:r>
              <a:rPr lang="en-US" altLang="en-US" sz="2600" dirty="0"/>
              <a:t> is zero, the force there is zero, and this is a point of equilibrium.</a:t>
            </a:r>
          </a:p>
          <a:p>
            <a:pPr>
              <a:buSzPct val="100000"/>
            </a:pPr>
            <a:r>
              <a:rPr lang="en-US" altLang="en-US" sz="2600" dirty="0"/>
              <a:t>When </a:t>
            </a:r>
            <a:r>
              <a:rPr lang="en-US" altLang="en-US" sz="2600" i="1" dirty="0"/>
              <a:t>U</a:t>
            </a:r>
            <a:r>
              <a:rPr lang="en-US" altLang="en-US" sz="2600" dirty="0"/>
              <a:t> is at a minimum, the force near the minimum draws the object </a:t>
            </a:r>
            <a:r>
              <a:rPr lang="en-US" altLang="en-US" sz="2600" b="1" dirty="0"/>
              <a:t>closer </a:t>
            </a:r>
            <a:r>
              <a:rPr lang="en-US" altLang="en-US" sz="2600" dirty="0"/>
              <a:t>to the minimum, so it is a </a:t>
            </a:r>
            <a:r>
              <a:rPr lang="en-US" altLang="en-US" sz="2600" b="1" dirty="0"/>
              <a:t>restoring force</a:t>
            </a:r>
            <a:r>
              <a:rPr lang="en-US" altLang="en-US" sz="2600" dirty="0"/>
              <a:t>. This is called </a:t>
            </a:r>
            <a:r>
              <a:rPr lang="en-US" altLang="en-US" sz="2600" b="1" dirty="0"/>
              <a:t>stable</a:t>
            </a:r>
            <a:r>
              <a:rPr lang="en-US" altLang="en-US" sz="2600" dirty="0"/>
              <a:t> </a:t>
            </a:r>
            <a:r>
              <a:rPr lang="en-US" altLang="en-US" sz="2600" b="1" dirty="0"/>
              <a:t>equilibrium</a:t>
            </a:r>
            <a:r>
              <a:rPr lang="en-US" altLang="en-US" sz="2600" dirty="0"/>
              <a:t>.</a:t>
            </a:r>
          </a:p>
          <a:p>
            <a:pPr>
              <a:buSzPct val="100000"/>
            </a:pPr>
            <a:r>
              <a:rPr lang="en-US" altLang="en-US" sz="2600" dirty="0"/>
              <a:t>When </a:t>
            </a:r>
            <a:r>
              <a:rPr lang="en-US" altLang="en-US" sz="2600" i="1" dirty="0"/>
              <a:t>U</a:t>
            </a:r>
            <a:r>
              <a:rPr lang="en-US" altLang="en-US" sz="2600" dirty="0"/>
              <a:t> is at a maximum, the force near the maximum draws the object </a:t>
            </a:r>
            <a:r>
              <a:rPr lang="en-US" altLang="en-US" sz="2600" b="1" dirty="0"/>
              <a:t>away </a:t>
            </a:r>
            <a:r>
              <a:rPr lang="en-US" altLang="en-US" sz="2600" dirty="0"/>
              <a:t>from the maximum. This is called </a:t>
            </a:r>
            <a:r>
              <a:rPr lang="en-US" altLang="en-US" sz="2600" b="1" dirty="0"/>
              <a:t>unstable</a:t>
            </a:r>
            <a:r>
              <a:rPr lang="en-US" altLang="en-US" sz="2600" dirty="0"/>
              <a:t> </a:t>
            </a:r>
            <a:r>
              <a:rPr lang="en-US" altLang="en-US" sz="2600" b="1" dirty="0"/>
              <a:t>equilibrium</a:t>
            </a:r>
            <a:r>
              <a:rPr lang="en-US" altLang="en-US" sz="2600" dirty="0"/>
              <a:t>.</a:t>
            </a:r>
          </a:p>
        </p:txBody>
      </p:sp>
    </p:spTree>
    <p:extLst>
      <p:ext uri="{BB962C8B-B14F-4D97-AF65-F5344CB8AC3E}">
        <p14:creationId xmlns:p14="http://schemas.microsoft.com/office/powerpoint/2010/main" val="3120019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Unstable Equilibrium</a:t>
            </a:r>
            <a:endParaRPr lang="en-US" sz="3600" dirty="0"/>
          </a:p>
        </p:txBody>
      </p:sp>
      <p:sp>
        <p:nvSpPr>
          <p:cNvPr id="3" name="Content Placeholder 2"/>
          <p:cNvSpPr>
            <a:spLocks noGrp="1"/>
          </p:cNvSpPr>
          <p:nvPr>
            <p:ph idx="1"/>
          </p:nvPr>
        </p:nvSpPr>
        <p:spPr>
          <a:xfrm>
            <a:off x="457200" y="1600200"/>
            <a:ext cx="4419600" cy="4525963"/>
          </a:xfrm>
        </p:spPr>
        <p:txBody>
          <a:bodyPr/>
          <a:lstStyle/>
          <a:p>
            <a:pPr marL="256032" indent="-256032">
              <a:buSzPct val="100000"/>
            </a:pPr>
            <a:r>
              <a:rPr lang="en-CA" altLang="en-US" sz="2600" dirty="0"/>
              <a:t>Each of these acrobats is in unstable equilibrium.</a:t>
            </a:r>
          </a:p>
          <a:p>
            <a:pPr marL="256032" indent="-256032">
              <a:buSzPct val="100000"/>
            </a:pPr>
            <a:r>
              <a:rPr lang="en-CA" altLang="en-US" sz="2600" dirty="0"/>
              <a:t>The gravitational potential energy is lower no matter which way an acrobat tips, so if she begins to fall she will keep on falling.</a:t>
            </a:r>
          </a:p>
          <a:p>
            <a:pPr marL="256032" indent="-256032">
              <a:buSzPct val="100000"/>
            </a:pPr>
            <a:r>
              <a:rPr lang="en-CA" altLang="en-US" sz="2600" dirty="0"/>
              <a:t>Staying balanced requires the acrobats’ constant attention.</a:t>
            </a:r>
            <a:endParaRPr lang="en-US" altLang="en-US" sz="2600" dirty="0"/>
          </a:p>
        </p:txBody>
      </p:sp>
      <p:pic>
        <p:nvPicPr>
          <p:cNvPr id="6" name="Picture 5" descr="Five girls balance on unicycles, lined in a row with their arms linked."/>
          <p:cNvPicPr>
            <a:picLocks noChangeAspect="1"/>
          </p:cNvPicPr>
          <p:nvPr/>
        </p:nvPicPr>
        <p:blipFill>
          <a:blip r:embed="rId2"/>
          <a:stretch>
            <a:fillRect/>
          </a:stretch>
        </p:blipFill>
        <p:spPr>
          <a:xfrm>
            <a:off x="4985848" y="2017077"/>
            <a:ext cx="4125688" cy="2759594"/>
          </a:xfrm>
          <a:prstGeom prst="rect">
            <a:avLst/>
          </a:prstGeom>
        </p:spPr>
      </p:pic>
    </p:spTree>
    <p:extLst>
      <p:ext uri="{BB962C8B-B14F-4D97-AF65-F5344CB8AC3E}">
        <p14:creationId xmlns:p14="http://schemas.microsoft.com/office/powerpoint/2010/main" val="389874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1"/>
            <a:ext cx="8229600" cy="1794849"/>
          </a:xfrm>
        </p:spPr>
        <p:txBody>
          <a:bodyPr/>
          <a:lstStyle/>
          <a:p>
            <a:pPr marL="256032" indent="-256032">
              <a:buSzPct val="100000"/>
            </a:pPr>
            <a:r>
              <a:rPr lang="en-US" altLang="en-US" sz="2600" dirty="0"/>
              <a:t>How do energy concepts apply to the descending sandhill crane? </a:t>
            </a:r>
          </a:p>
          <a:p>
            <a:pPr marL="256032" indent="-256032">
              <a:buSzPct val="100000"/>
            </a:pPr>
            <a:r>
              <a:rPr lang="en-US" altLang="en-US" sz="2600" dirty="0"/>
              <a:t>We will see that we can think of energy as being stored and </a:t>
            </a:r>
            <a:r>
              <a:rPr lang="en-US" altLang="en-US" sz="2600" b="1" dirty="0"/>
              <a:t>transformed</a:t>
            </a:r>
            <a:r>
              <a:rPr lang="en-US" altLang="en-US" sz="2600" dirty="0"/>
              <a:t> from one form to another.</a:t>
            </a:r>
          </a:p>
        </p:txBody>
      </p:sp>
      <p:pic>
        <p:nvPicPr>
          <p:cNvPr id="4" name="Picture 3" descr="A stork soars through the sky.&#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7721" y="3469467"/>
            <a:ext cx="5108558" cy="2911368"/>
          </a:xfrm>
          <a:prstGeom prst="rect">
            <a:avLst/>
          </a:prstGeom>
        </p:spPr>
      </p:pic>
    </p:spTree>
    <p:extLst>
      <p:ext uri="{BB962C8B-B14F-4D97-AF65-F5344CB8AC3E}">
        <p14:creationId xmlns:p14="http://schemas.microsoft.com/office/powerpoint/2010/main" val="67228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Gravitational Potential Energy </a:t>
            </a:r>
            <a:r>
              <a:rPr lang="en-US" altLang="en-US" sz="2000" b="0" dirty="0"/>
              <a:t>(1 of 3)</a:t>
            </a:r>
            <a:endParaRPr lang="en-US" sz="2000" b="0" dirty="0"/>
          </a:p>
        </p:txBody>
      </p:sp>
      <p:sp>
        <p:nvSpPr>
          <p:cNvPr id="5" name="Content Placeholder 4"/>
          <p:cNvSpPr>
            <a:spLocks noGrp="1"/>
          </p:cNvSpPr>
          <p:nvPr>
            <p:ph idx="1"/>
          </p:nvPr>
        </p:nvSpPr>
        <p:spPr>
          <a:xfrm>
            <a:off x="457200" y="1600201"/>
            <a:ext cx="8229600" cy="1219200"/>
          </a:xfrm>
        </p:spPr>
        <p:txBody>
          <a:bodyPr/>
          <a:lstStyle/>
          <a:p>
            <a:r>
              <a:rPr lang="en-CA" altLang="en-US" sz="2600" dirty="0"/>
              <a:t>When a particle is in the gravitational field of the earth, there is a gravitational potential energy associated with the particle:</a:t>
            </a:r>
          </a:p>
        </p:txBody>
      </p:sp>
      <p:pic>
        <p:nvPicPr>
          <p:cNvPr id="7" name="Picture 6" descr="The gravitational potential energy associated with a particle, U grav = the product of the particle mass m, acceleration due to gravity g, and thee vertical coordinate of the particle y, with y increasing as the particle moves upward.&#10;"/>
          <p:cNvPicPr>
            <a:picLocks noChangeAspect="1"/>
          </p:cNvPicPr>
          <p:nvPr/>
        </p:nvPicPr>
        <p:blipFill rotWithShape="1">
          <a:blip r:embed="rId2">
            <a:extLst>
              <a:ext uri="{28A0092B-C50C-407E-A947-70E740481C1C}">
                <a14:useLocalDpi xmlns:a14="http://schemas.microsoft.com/office/drawing/2010/main" val="0"/>
              </a:ext>
            </a:extLst>
          </a:blip>
          <a:srcRect l="2047" r="7802" b="15979"/>
          <a:stretch/>
        </p:blipFill>
        <p:spPr>
          <a:xfrm>
            <a:off x="1476975" y="2832984"/>
            <a:ext cx="6190050" cy="983465"/>
          </a:xfrm>
          <a:prstGeom prst="rect">
            <a:avLst/>
          </a:prstGeom>
        </p:spPr>
      </p:pic>
      <p:sp>
        <p:nvSpPr>
          <p:cNvPr id="6" name="Content Placeholder 5"/>
          <p:cNvSpPr>
            <a:spLocks noGrp="1"/>
          </p:cNvSpPr>
          <p:nvPr>
            <p:ph idx="13"/>
          </p:nvPr>
        </p:nvSpPr>
        <p:spPr>
          <a:xfrm>
            <a:off x="457200" y="4101353"/>
            <a:ext cx="4724400" cy="1994647"/>
          </a:xfrm>
        </p:spPr>
        <p:txBody>
          <a:bodyPr/>
          <a:lstStyle/>
          <a:p>
            <a:pPr marL="256032" lvl="1" indent="-256032">
              <a:spcBef>
                <a:spcPts val="1500"/>
              </a:spcBef>
              <a:buFont typeface="Arial" panose="020B0604020202020204" pitchFamily="34" charset="0"/>
              <a:buChar char="•"/>
            </a:pPr>
            <a:r>
              <a:rPr lang="en-CA" altLang="en-US" sz="2600" dirty="0"/>
              <a:t>As the basketball descends, gravitational potential energy is converted to kinetic energy and the basketball’s speed increases.</a:t>
            </a:r>
          </a:p>
        </p:txBody>
      </p:sp>
      <p:pic>
        <p:nvPicPr>
          <p:cNvPr id="8" name="Picture 7" descr="A basketball falls toward the hoop.&#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007181"/>
            <a:ext cx="2721881" cy="2335390"/>
          </a:xfrm>
          <a:prstGeom prst="rect">
            <a:avLst/>
          </a:prstGeom>
        </p:spPr>
      </p:pic>
    </p:spTree>
    <p:extLst>
      <p:ext uri="{BB962C8B-B14F-4D97-AF65-F5344CB8AC3E}">
        <p14:creationId xmlns:p14="http://schemas.microsoft.com/office/powerpoint/2010/main" val="138397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Gravitational Potential Energy </a:t>
            </a:r>
            <a:r>
              <a:rPr lang="en-US" altLang="en-US" sz="2000" b="0" dirty="0"/>
              <a:t>(2 of 3)</a:t>
            </a:r>
            <a:endParaRPr lang="en-US" sz="2000" b="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US" altLang="en-US" sz="2600" dirty="0"/>
              <a:t>The change in gravitational potential energy is related to the work done by gravity.</a:t>
            </a:r>
          </a:p>
        </p:txBody>
      </p:sp>
      <p:pic>
        <p:nvPicPr>
          <p:cNvPr id="7" name="Picture 6" descr="As a body of mass m falls from y sub 1 to y sub 2, displacement s is downward, and y decreases. So, force w = m g does positive work and gravitational potential energy decreases. In other words, delta U grave is less than 0.&#10;"/>
          <p:cNvPicPr>
            <a:picLocks noChangeAspect="1"/>
          </p:cNvPicPr>
          <p:nvPr/>
        </p:nvPicPr>
        <p:blipFill rotWithShape="1">
          <a:blip r:embed="rId3">
            <a:extLst>
              <a:ext uri="{28A0092B-C50C-407E-A947-70E740481C1C}">
                <a14:useLocalDpi xmlns:a14="http://schemas.microsoft.com/office/drawing/2010/main" val="0"/>
              </a:ext>
            </a:extLst>
          </a:blip>
          <a:srcRect t="8103"/>
          <a:stretch/>
        </p:blipFill>
        <p:spPr>
          <a:xfrm>
            <a:off x="2362200" y="2514600"/>
            <a:ext cx="4180090" cy="3769234"/>
          </a:xfrm>
          <a:prstGeom prst="rect">
            <a:avLst/>
          </a:prstGeom>
        </p:spPr>
      </p:pic>
    </p:spTree>
    <p:extLst>
      <p:ext uri="{BB962C8B-B14F-4D97-AF65-F5344CB8AC3E}">
        <p14:creationId xmlns:p14="http://schemas.microsoft.com/office/powerpoint/2010/main" val="396369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Potential Energy </a:t>
            </a:r>
            <a:r>
              <a:rPr lang="en-US" altLang="en-US" sz="2000" b="0" dirty="0"/>
              <a:t>(3 of 3)</a:t>
            </a:r>
            <a:endParaRPr lang="en-US" sz="2000" b="0" dirty="0"/>
          </a:p>
        </p:txBody>
      </p:sp>
      <p:sp>
        <p:nvSpPr>
          <p:cNvPr id="3" name="Content Placeholder 2"/>
          <p:cNvSpPr>
            <a:spLocks noGrp="1"/>
          </p:cNvSpPr>
          <p:nvPr>
            <p:ph idx="1"/>
          </p:nvPr>
        </p:nvSpPr>
        <p:spPr>
          <a:xfrm>
            <a:off x="457200" y="1600200"/>
            <a:ext cx="3581400" cy="3352799"/>
          </a:xfrm>
        </p:spPr>
        <p:txBody>
          <a:bodyPr/>
          <a:lstStyle/>
          <a:p>
            <a:pPr marL="256032" indent="-256032">
              <a:buSzPct val="100000"/>
            </a:pPr>
            <a:r>
              <a:rPr lang="en-CA" altLang="en-US" sz="2600" dirty="0"/>
              <a:t>When the object moves up, </a:t>
            </a:r>
            <a:r>
              <a:rPr lang="en-CA" altLang="en-US" sz="2600" i="1" dirty="0"/>
              <a:t>y</a:t>
            </a:r>
            <a:r>
              <a:rPr lang="en-CA" altLang="en-US" sz="2600" dirty="0"/>
              <a:t> increases, the work done by the gravitational force is negative, and the gravitational potential energy increases.</a:t>
            </a:r>
            <a:endParaRPr lang="en-US" altLang="en-US" sz="2600" dirty="0"/>
          </a:p>
        </p:txBody>
      </p:sp>
      <p:pic>
        <p:nvPicPr>
          <p:cNvPr id="4" name="Picture 3" descr="As a body of mass m moves upward from y sub 1 to y sub 2 under F other, displacement s is upward, and y increases. So, force w = m g does negative work  and gravitational potential energy increases. In other words, delta U grave is greater than 0.&#10;"/>
          <p:cNvPicPr>
            <a:picLocks noChangeAspect="1"/>
          </p:cNvPicPr>
          <p:nvPr/>
        </p:nvPicPr>
        <p:blipFill rotWithShape="1">
          <a:blip r:embed="rId2">
            <a:extLst>
              <a:ext uri="{28A0092B-C50C-407E-A947-70E740481C1C}">
                <a14:useLocalDpi xmlns:a14="http://schemas.microsoft.com/office/drawing/2010/main" val="0"/>
              </a:ext>
            </a:extLst>
          </a:blip>
          <a:srcRect t="6374"/>
          <a:stretch/>
        </p:blipFill>
        <p:spPr>
          <a:xfrm>
            <a:off x="4574512" y="1600201"/>
            <a:ext cx="4141262" cy="4539230"/>
          </a:xfrm>
          <a:prstGeom prst="rect">
            <a:avLst/>
          </a:prstGeom>
        </p:spPr>
      </p:pic>
    </p:spTree>
    <p:extLst>
      <p:ext uri="{BB962C8B-B14F-4D97-AF65-F5344CB8AC3E}">
        <p14:creationId xmlns:p14="http://schemas.microsoft.com/office/powerpoint/2010/main" val="271451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Conservation of Mechanical Energy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2410484"/>
          </a:xfrm>
        </p:spPr>
        <p:txBody>
          <a:bodyPr/>
          <a:lstStyle/>
          <a:p>
            <a:pPr marL="256032" indent="-256032">
              <a:spcBef>
                <a:spcPts val="600"/>
              </a:spcBef>
              <a:buSzPct val="100000"/>
            </a:pPr>
            <a:r>
              <a:rPr lang="en-US" altLang="en-US" sz="2000" dirty="0"/>
              <a:t>The total </a:t>
            </a:r>
            <a:r>
              <a:rPr lang="en-US" altLang="en-US" sz="2000" b="1" dirty="0"/>
              <a:t>mechanical</a:t>
            </a:r>
            <a:r>
              <a:rPr lang="en-US" altLang="en-US" sz="2000" dirty="0"/>
              <a:t> </a:t>
            </a:r>
            <a:r>
              <a:rPr lang="en-US" altLang="en-US" sz="2000" b="1" dirty="0"/>
              <a:t>energy</a:t>
            </a:r>
            <a:r>
              <a:rPr lang="en-US" altLang="en-US" sz="2000" dirty="0"/>
              <a:t> of a system is the sum of its kinetic energy and potential energy.</a:t>
            </a:r>
          </a:p>
          <a:p>
            <a:pPr marL="256032" indent="-256032">
              <a:spcBef>
                <a:spcPts val="600"/>
              </a:spcBef>
              <a:buSzPct val="100000"/>
            </a:pPr>
            <a:r>
              <a:rPr lang="en-US" altLang="en-US" sz="2000" dirty="0"/>
              <a:t>A quantity that always has the same value is called a </a:t>
            </a:r>
            <a:r>
              <a:rPr lang="en-US" altLang="en-US" sz="2000" b="1" dirty="0"/>
              <a:t>conserved</a:t>
            </a:r>
            <a:r>
              <a:rPr lang="en-US" altLang="en-US" sz="2000" dirty="0"/>
              <a:t> quantity.</a:t>
            </a:r>
          </a:p>
          <a:p>
            <a:pPr marL="256032" indent="-256032">
              <a:spcBef>
                <a:spcPts val="600"/>
              </a:spcBef>
              <a:buSzPct val="100000"/>
            </a:pPr>
            <a:r>
              <a:rPr lang="en-US" altLang="en-US" sz="2000" dirty="0"/>
              <a:t>When only the force of gravity does work on a system, the total mechanical energy of that system is conserved. </a:t>
            </a:r>
          </a:p>
          <a:p>
            <a:pPr marL="256032" indent="-256032">
              <a:spcBef>
                <a:spcPts val="600"/>
              </a:spcBef>
              <a:buSzPct val="100000"/>
            </a:pPr>
            <a:r>
              <a:rPr lang="en-US" altLang="en-US" sz="2000" dirty="0"/>
              <a:t>This is an example of the </a:t>
            </a:r>
            <a:r>
              <a:rPr lang="en-US" altLang="en-US" sz="2000" b="1" dirty="0"/>
              <a:t>conservation</a:t>
            </a:r>
            <a:r>
              <a:rPr lang="en-US" altLang="en-US" sz="2000" dirty="0"/>
              <a:t> </a:t>
            </a:r>
            <a:r>
              <a:rPr lang="en-US" altLang="en-US" sz="2000" b="1" dirty="0"/>
              <a:t>of</a:t>
            </a:r>
            <a:r>
              <a:rPr lang="en-US" altLang="en-US" sz="2000" dirty="0"/>
              <a:t> </a:t>
            </a:r>
            <a:r>
              <a:rPr lang="en-US" altLang="en-US" sz="2000" b="1" dirty="0"/>
              <a:t>mechanical</a:t>
            </a:r>
            <a:r>
              <a:rPr lang="en-US" altLang="en-US" sz="2000" dirty="0"/>
              <a:t> </a:t>
            </a:r>
            <a:r>
              <a:rPr lang="en-US" altLang="en-US" sz="2000" b="1" dirty="0"/>
              <a:t>energy</a:t>
            </a:r>
            <a:r>
              <a:rPr lang="en-US" altLang="en-US" sz="2000" dirty="0"/>
              <a:t>.</a:t>
            </a:r>
          </a:p>
        </p:txBody>
      </p:sp>
      <p:pic>
        <p:nvPicPr>
          <p:cNvPr id="4" name="Picture 3" descr="If only the gravitational force does work, total mechanical potential energy is conserved. Initial kinetic energy K sub 1 = one-half m v sub 1 squared. Initial gravitational potential energy U grav 1 = m g y sub 1. Final kinetic energy K sub 2 = one-half m v sub 2 squared, and final gravitational potential energy U grav 2 = m g y sub 2. So, K sub 1 + U grav 1 = K sub 2 + U grav 2.&#10;"/>
          <p:cNvPicPr>
            <a:picLocks noChangeAspect="1"/>
          </p:cNvPicPr>
          <p:nvPr/>
        </p:nvPicPr>
        <p:blipFill rotWithShape="1">
          <a:blip r:embed="rId2">
            <a:extLst>
              <a:ext uri="{28A0092B-C50C-407E-A947-70E740481C1C}">
                <a14:useLocalDpi xmlns:a14="http://schemas.microsoft.com/office/drawing/2010/main" val="0"/>
              </a:ext>
            </a:extLst>
          </a:blip>
          <a:srcRect l="1976" r="7873" b="10071"/>
          <a:stretch/>
        </p:blipFill>
        <p:spPr>
          <a:xfrm>
            <a:off x="1187016" y="4141558"/>
            <a:ext cx="6769968" cy="1709997"/>
          </a:xfrm>
          <a:prstGeom prst="rect">
            <a:avLst/>
          </a:prstGeom>
        </p:spPr>
      </p:pic>
      <p:sp>
        <p:nvSpPr>
          <p:cNvPr id="6" name="Text Placeholder 5"/>
          <p:cNvSpPr>
            <a:spLocks noGrp="1"/>
          </p:cNvSpPr>
          <p:nvPr>
            <p:ph type="body" sz="quarter" idx="14"/>
          </p:nvPr>
        </p:nvSpPr>
        <p:spPr>
          <a:xfrm>
            <a:off x="457200" y="5956429"/>
            <a:ext cx="5638800" cy="362890"/>
          </a:xfrm>
        </p:spPr>
        <p:txBody>
          <a:bodyPr/>
          <a:lstStyle/>
          <a:p>
            <a:r>
              <a:rPr lang="en-US" sz="2000" dirty="0">
                <a:hlinkClick r:id="rId3" tooltip="https://mediaplayer.pearsoncmg.com/assets/_video.true/secs-vtd15_nosebasher"/>
              </a:rPr>
              <a:t>Video Tutor Demonstration: Chin Basher</a:t>
            </a:r>
            <a:r>
              <a:rPr lang="en-US" sz="2000" dirty="0" smtClean="0">
                <a:hlinkClick r:id="rId3" tooltip="https://mediaplayer.pearsoncmg.com/assets/_video.true/secs-vtd15_nosebasher"/>
              </a:rPr>
              <a:t>?</a:t>
            </a:r>
            <a:endParaRPr lang="en-US" sz="2000" dirty="0"/>
          </a:p>
        </p:txBody>
      </p:sp>
    </p:spTree>
    <p:extLst>
      <p:ext uri="{BB962C8B-B14F-4D97-AF65-F5344CB8AC3E}">
        <p14:creationId xmlns:p14="http://schemas.microsoft.com/office/powerpoint/2010/main" val="55105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Conservation of Mechanical Energy </a:t>
            </a:r>
            <a:r>
              <a:rPr lang="en-US" altLang="en-US" sz="2000" b="0" dirty="0"/>
              <a:t>(2 of 2)</a:t>
            </a:r>
            <a:endParaRPr lang="en-US" sz="2000" b="0" dirty="0"/>
          </a:p>
        </p:txBody>
      </p:sp>
      <p:sp>
        <p:nvSpPr>
          <p:cNvPr id="3" name="Content Placeholder 2"/>
          <p:cNvSpPr>
            <a:spLocks noGrp="1"/>
          </p:cNvSpPr>
          <p:nvPr>
            <p:ph idx="1"/>
          </p:nvPr>
        </p:nvSpPr>
        <p:spPr>
          <a:xfrm>
            <a:off x="457200" y="1600201"/>
            <a:ext cx="8382000" cy="1219200"/>
          </a:xfrm>
        </p:spPr>
        <p:txBody>
          <a:bodyPr/>
          <a:lstStyle/>
          <a:p>
            <a:pPr marL="256032" indent="-256032">
              <a:buSzPct val="100000"/>
            </a:pPr>
            <a:r>
              <a:rPr lang="en-US" altLang="en-US" sz="2600" dirty="0"/>
              <a:t>When only the force of gravity does work on a system, the total mechanical energy of that system is conserved.</a:t>
            </a:r>
          </a:p>
        </p:txBody>
      </p:sp>
      <p:pic>
        <p:nvPicPr>
          <p:cNvPr id="6" name="Picture 5" descr="A man lunges through the air across the floor from one point to another. The following occurs as the man moves up. K decreases, U gravity increases, and E = K + U gravity stays the same. The following occurs as the man moves down. K increases, U gravity decreases, and E = K + U gravity stays the same."/>
          <p:cNvPicPr>
            <a:picLocks noChangeAspect="1"/>
          </p:cNvPicPr>
          <p:nvPr/>
        </p:nvPicPr>
        <p:blipFill>
          <a:blip r:embed="rId2"/>
          <a:stretch>
            <a:fillRect/>
          </a:stretch>
        </p:blipFill>
        <p:spPr>
          <a:xfrm>
            <a:off x="1029379" y="3058405"/>
            <a:ext cx="7657421" cy="2199395"/>
          </a:xfrm>
          <a:prstGeom prst="rect">
            <a:avLst/>
          </a:prstGeom>
        </p:spPr>
      </p:pic>
      <p:sp>
        <p:nvSpPr>
          <p:cNvPr id="9" name="Text Placeholder 8"/>
          <p:cNvSpPr>
            <a:spLocks noGrp="1"/>
          </p:cNvSpPr>
          <p:nvPr>
            <p:ph type="body" sz="quarter" idx="14"/>
          </p:nvPr>
        </p:nvSpPr>
        <p:spPr>
          <a:xfrm>
            <a:off x="457200" y="5715000"/>
            <a:ext cx="8305800" cy="457200"/>
          </a:xfrm>
        </p:spPr>
        <p:txBody>
          <a:bodyPr/>
          <a:lstStyle/>
          <a:p>
            <a:r>
              <a:rPr lang="en-US" sz="2600" dirty="0">
                <a:hlinkClick r:id="rId3" tooltip="https://mediaplayer.pearsoncmg.com/assets/_video.true/secs-yf-vts-ex7-1"/>
              </a:rPr>
              <a:t>Video Tutor Solution: Example </a:t>
            </a:r>
            <a:r>
              <a:rPr lang="en-US" sz="2600" dirty="0" smtClean="0">
                <a:hlinkClick r:id="rId3" tooltip="https://mediaplayer.pearsoncmg.com/assets/_video.true/secs-yf-vts-ex7-1"/>
              </a:rPr>
              <a:t>7.1</a:t>
            </a:r>
            <a:endParaRPr lang="en-US" sz="2600" dirty="0"/>
          </a:p>
        </p:txBody>
      </p:sp>
    </p:spTree>
    <p:extLst>
      <p:ext uri="{BB962C8B-B14F-4D97-AF65-F5344CB8AC3E}">
        <p14:creationId xmlns:p14="http://schemas.microsoft.com/office/powerpoint/2010/main" val="21484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When Forces Other Than Gravity Do Work</a:t>
            </a:r>
            <a:endParaRPr lang="en-US" sz="3600" dirty="0"/>
          </a:p>
        </p:txBody>
      </p:sp>
      <p:pic>
        <p:nvPicPr>
          <p:cNvPr id="4" name="Picture 3" descr="A parachutist falls toward the earth with displacement s downward, and F other from the air resistance upward. F other and s are opposite so upper W other is less than 0. Hence, E = K + U grav must decrease. The parachutist's speed remains constant. So K is constant. The parachutist descends. So U grav decrease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024" y="1671341"/>
            <a:ext cx="5055340" cy="4655641"/>
          </a:xfrm>
          <a:prstGeom prst="rect">
            <a:avLst/>
          </a:prstGeom>
        </p:spPr>
      </p:pic>
    </p:spTree>
    <p:extLst>
      <p:ext uri="{BB962C8B-B14F-4D97-AF65-F5344CB8AC3E}">
        <p14:creationId xmlns:p14="http://schemas.microsoft.com/office/powerpoint/2010/main" val="3016516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2a71619abfdf358db948993e2c348a9381ac14"/>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12942</TotalTime>
  <Words>1340</Words>
  <Application>Microsoft Office PowerPoint</Application>
  <PresentationFormat>On-screen Show (4:3)</PresentationFormat>
  <Paragraphs>104</Paragraphs>
  <Slides>29</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Gravitational Potential Energy (1 of 3)</vt:lpstr>
      <vt:lpstr>Gravitational Potential Energy (2 of 3)</vt:lpstr>
      <vt:lpstr>Gravitational Potential Energy (3 of 3)</vt:lpstr>
      <vt:lpstr>The Conservation of Mechanical Energy (1 of 2)</vt:lpstr>
      <vt:lpstr>The Conservation of Mechanical Energy (2 of 2)</vt:lpstr>
      <vt:lpstr>When Forces Other Than Gravity Do Work</vt:lpstr>
      <vt:lpstr>Work and Energy Along a Curved Path</vt:lpstr>
      <vt:lpstr>Conceptual Example 7.3</vt:lpstr>
      <vt:lpstr>Elastic Potential Energy (1 of 2)</vt:lpstr>
      <vt:lpstr>Elastic Potential Energy (2 of 2)</vt:lpstr>
      <vt:lpstr>Work Done by a Spring</vt:lpstr>
      <vt:lpstr>Elastic Potential Energy</vt:lpstr>
      <vt:lpstr>Situations with Both Gravitational and Elastic Forces</vt:lpstr>
      <vt:lpstr>Conservative and Nonconservative Forces</vt:lpstr>
      <vt:lpstr>Conservative Forces</vt:lpstr>
      <vt:lpstr>Nonconservative Forces</vt:lpstr>
      <vt:lpstr>Conservation of Energy</vt:lpstr>
      <vt:lpstr>Force and Potential Energy in One Dimension (1 of 3)</vt:lpstr>
      <vt:lpstr>Force and Potential Energy in One Dimension (2 of 3)</vt:lpstr>
      <vt:lpstr>Force and Potential Energy in One Dimension (3 of 3)</vt:lpstr>
      <vt:lpstr>Force and Potential Energy in Three Dimensions (1 of 2)</vt:lpstr>
      <vt:lpstr>Force and Potential Energy in Three Dimensions (2 of 2)</vt:lpstr>
      <vt:lpstr>Force and Potential Energy</vt:lpstr>
      <vt:lpstr>Energy Diagrams</vt:lpstr>
      <vt:lpstr>Force and a Graph of Its Potential-Energy Function </vt:lpstr>
      <vt:lpstr>Unstable Equilibrium</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4764</cp:revision>
  <dcterms:created xsi:type="dcterms:W3CDTF">2014-07-14T20:04:21Z</dcterms:created>
  <dcterms:modified xsi:type="dcterms:W3CDTF">2020-08-23T16:57:29Z</dcterms:modified>
</cp:coreProperties>
</file>