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3"/>
  </p:notesMasterIdLst>
  <p:handoutMasterIdLst>
    <p:handoutMasterId r:id="rId34"/>
  </p:handoutMasterIdLst>
  <p:sldIdLst>
    <p:sldId id="409"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9" autoAdjust="0"/>
    <p:restoredTop sz="96157" autoAdjust="0"/>
  </p:normalViewPr>
  <p:slideViewPr>
    <p:cSldViewPr>
      <p:cViewPr varScale="1">
        <p:scale>
          <a:sx n="83" d="100"/>
          <a:sy n="83" d="100"/>
        </p:scale>
        <p:origin x="1210" y="82"/>
      </p:cViewPr>
      <p:guideLst>
        <p:guide orient="horz" pos="1008"/>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0973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link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1"/>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4800600"/>
            <a:ext cx="8229600" cy="76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2104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mediaplayer.pearsoncmg.com/assets/_video.true/secs-yf-vts-ex6-2"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ediaplayer.pearsoncmg.com/assets/_video.true/secs-yf-vts-ex6-5"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mediaplayer.pearsoncmg.com/assets/_video.true/secs-yf-vts-ex6-8" TargetMode="Externa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6</a:t>
            </a:r>
            <a:endParaRPr lang="en-IN" sz="4000" b="1" dirty="0">
              <a:latin typeface="+mj-lt"/>
            </a:endParaRPr>
          </a:p>
        </p:txBody>
      </p:sp>
      <p:sp>
        <p:nvSpPr>
          <p:cNvPr id="5" name="Text Placeholder 4"/>
          <p:cNvSpPr>
            <a:spLocks noGrp="1"/>
          </p:cNvSpPr>
          <p:nvPr>
            <p:ph type="body" sz="quarter" idx="15"/>
          </p:nvPr>
        </p:nvSpPr>
        <p:spPr>
          <a:xfrm>
            <a:off x="4724400" y="3322637"/>
            <a:ext cx="4114800" cy="2392363"/>
          </a:xfrm>
        </p:spPr>
        <p:txBody>
          <a:bodyPr/>
          <a:lstStyle/>
          <a:p>
            <a:pPr algn="ctr"/>
            <a:r>
              <a:rPr lang="en-US" sz="3600" dirty="0"/>
              <a:t>Work and Kinetic Energy</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79200"/>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1775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Zero Work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CA" altLang="en-US" sz="2600" dirty="0"/>
              <a:t>A weightlifter does no work on a barbell as long as he holds it stationary.</a:t>
            </a:r>
            <a:endParaRPr lang="en-US" altLang="en-US" sz="2600" dirty="0"/>
          </a:p>
        </p:txBody>
      </p:sp>
      <p:pic>
        <p:nvPicPr>
          <p:cNvPr id="4" name="Picture 3" descr="A weightlifter holds a barbell at his chest. The weightlifter exerts an upward force F on the barbell, but because the barbell is stationary and its displacement is 0, he does no work.&#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342" y="2750699"/>
            <a:ext cx="5075253" cy="3351681"/>
          </a:xfrm>
          <a:prstGeom prst="rect">
            <a:avLst/>
          </a:prstGeom>
        </p:spPr>
      </p:pic>
    </p:spTree>
    <p:extLst>
      <p:ext uri="{BB962C8B-B14F-4D97-AF65-F5344CB8AC3E}">
        <p14:creationId xmlns:p14="http://schemas.microsoft.com/office/powerpoint/2010/main" val="339524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Lowering the Barbell to the Floor: Slide 1</a:t>
            </a:r>
            <a:endParaRPr lang="en-US" sz="3600" dirty="0"/>
          </a:p>
        </p:txBody>
      </p:sp>
      <p:pic>
        <p:nvPicPr>
          <p:cNvPr id="7" name="Picture 6" descr="A weightlifter lowers a barbell from his chest to the floor. The barbell is displaced by 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164" y="1695738"/>
            <a:ext cx="6559673" cy="4499261"/>
          </a:xfrm>
          <a:prstGeom prst="rect">
            <a:avLst/>
          </a:prstGeom>
        </p:spPr>
      </p:pic>
    </p:spTree>
    <p:extLst>
      <p:ext uri="{BB962C8B-B14F-4D97-AF65-F5344CB8AC3E}">
        <p14:creationId xmlns:p14="http://schemas.microsoft.com/office/powerpoint/2010/main" val="196502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Lowering the Barbell to the Floor: Slide 2</a:t>
            </a:r>
            <a:endParaRPr lang="en-US" sz="3600" dirty="0"/>
          </a:p>
        </p:txBody>
      </p:sp>
      <p:pic>
        <p:nvPicPr>
          <p:cNvPr id="3" name="Picture 2" descr="When the weightlifter lowers the barbell, the barbell does positive work on the weightlifter's hands. The force of the barbell on the weightlifter's hands is in the same direction as the hands' displacement s downwar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133" y="1627311"/>
            <a:ext cx="5577734" cy="4463999"/>
          </a:xfrm>
          <a:prstGeom prst="rect">
            <a:avLst/>
          </a:prstGeom>
        </p:spPr>
      </p:pic>
    </p:spTree>
    <p:extLst>
      <p:ext uri="{BB962C8B-B14F-4D97-AF65-F5344CB8AC3E}">
        <p14:creationId xmlns:p14="http://schemas.microsoft.com/office/powerpoint/2010/main" val="413535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Lowering the Barbell to the Floor: Slide 3</a:t>
            </a:r>
            <a:endParaRPr lang="en-US" sz="3600" dirty="0"/>
          </a:p>
        </p:txBody>
      </p:sp>
      <p:pic>
        <p:nvPicPr>
          <p:cNvPr id="4" name="Picture 3" descr="As the weightlifter lowers the barbell, his hands do negative work on the barbell. The force of the weightlifter's hands on the barbell is opposite to the barbell's displacement s downwar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70" y="1676891"/>
            <a:ext cx="5289061" cy="4515437"/>
          </a:xfrm>
          <a:prstGeom prst="rect">
            <a:avLst/>
          </a:prstGeom>
        </p:spPr>
      </p:pic>
    </p:spTree>
    <p:extLst>
      <p:ext uri="{BB962C8B-B14F-4D97-AF65-F5344CB8AC3E}">
        <p14:creationId xmlns:p14="http://schemas.microsoft.com/office/powerpoint/2010/main" val="85828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Total Work</a:t>
            </a:r>
            <a:endParaRPr lang="en-US" sz="3600" dirty="0"/>
          </a:p>
        </p:txBody>
      </p:sp>
      <p:sp>
        <p:nvSpPr>
          <p:cNvPr id="3" name="Content Placeholder 2"/>
          <p:cNvSpPr>
            <a:spLocks noGrp="1"/>
          </p:cNvSpPr>
          <p:nvPr>
            <p:ph idx="1"/>
          </p:nvPr>
        </p:nvSpPr>
        <p:spPr>
          <a:xfrm>
            <a:off x="457200" y="1600200"/>
            <a:ext cx="8229600" cy="1719071"/>
          </a:xfrm>
        </p:spPr>
        <p:txBody>
          <a:bodyPr/>
          <a:lstStyle/>
          <a:p>
            <a:pPr marL="256032" indent="-256032">
              <a:buSzPct val="100000"/>
            </a:pPr>
            <a:r>
              <a:rPr lang="en-US" altLang="en-US" sz="2400" dirty="0"/>
              <a:t>The work done by the net force on a particle as it moves is called the </a:t>
            </a:r>
            <a:r>
              <a:rPr lang="en-US" altLang="en-US" sz="2400" b="1" dirty="0"/>
              <a:t>total</a:t>
            </a:r>
            <a:r>
              <a:rPr lang="en-US" altLang="en-US" sz="2400" dirty="0"/>
              <a:t> </a:t>
            </a:r>
            <a:r>
              <a:rPr lang="en-US" altLang="en-US" sz="2400" b="1" dirty="0"/>
              <a:t>work</a:t>
            </a:r>
            <a:r>
              <a:rPr lang="en-US" altLang="en-US" sz="2400" dirty="0"/>
              <a:t> </a:t>
            </a:r>
            <a:r>
              <a:rPr lang="en-US" altLang="en-US" sz="2400" i="1" dirty="0"/>
              <a:t>W</a:t>
            </a:r>
            <a:r>
              <a:rPr lang="en-US" altLang="en-US" sz="2400" baseline="-25000" dirty="0"/>
              <a:t>tot</a:t>
            </a:r>
            <a:r>
              <a:rPr lang="en-US" altLang="en-US" sz="2400" dirty="0"/>
              <a:t>.</a:t>
            </a:r>
          </a:p>
          <a:p>
            <a:pPr marL="256032" indent="-256032">
              <a:buSzPct val="100000"/>
            </a:pPr>
            <a:r>
              <a:rPr lang="en-CA" altLang="en-US" sz="2400" dirty="0"/>
              <a:t>The particle speeds up if </a:t>
            </a:r>
            <a:r>
              <a:rPr lang="en-CA" altLang="en-US" sz="2400" i="1" dirty="0"/>
              <a:t>W</a:t>
            </a:r>
            <a:r>
              <a:rPr lang="en-CA" altLang="en-US" sz="2400" baseline="-25000" dirty="0"/>
              <a:t>tot</a:t>
            </a:r>
            <a:r>
              <a:rPr lang="en-CA" altLang="en-US" sz="2400" dirty="0"/>
              <a:t> &gt; 0, slows down if </a:t>
            </a:r>
            <a:r>
              <a:rPr lang="en-CA" altLang="en-US" sz="2400" i="1" dirty="0"/>
              <a:t>W</a:t>
            </a:r>
            <a:r>
              <a:rPr lang="en-CA" altLang="en-US" sz="2400" baseline="-25000" dirty="0"/>
              <a:t>tot</a:t>
            </a:r>
            <a:r>
              <a:rPr lang="en-CA" altLang="en-US" sz="2400" dirty="0"/>
              <a:t> &lt; 0, and maintains the same speed if </a:t>
            </a:r>
            <a:r>
              <a:rPr lang="en-CA" altLang="en-US" sz="2400" i="1" dirty="0"/>
              <a:t>W</a:t>
            </a:r>
            <a:r>
              <a:rPr lang="en-CA" altLang="en-US" sz="2400" baseline="-25000" dirty="0"/>
              <a:t>tot</a:t>
            </a:r>
            <a:r>
              <a:rPr lang="en-CA" altLang="en-US" sz="2400" dirty="0"/>
              <a:t> = 0.</a:t>
            </a:r>
            <a:endParaRPr lang="en-US" altLang="en-US" sz="2400" dirty="0"/>
          </a:p>
        </p:txBody>
      </p:sp>
      <p:sp>
        <p:nvSpPr>
          <p:cNvPr id="8" name="Text Placeholder 7"/>
          <p:cNvSpPr>
            <a:spLocks noGrp="1"/>
          </p:cNvSpPr>
          <p:nvPr>
            <p:ph type="body" sz="quarter" idx="14"/>
          </p:nvPr>
        </p:nvSpPr>
        <p:spPr>
          <a:xfrm>
            <a:off x="457200" y="3380232"/>
            <a:ext cx="5410200" cy="391420"/>
          </a:xfrm>
        </p:spPr>
        <p:txBody>
          <a:bodyPr/>
          <a:lstStyle/>
          <a:p>
            <a:r>
              <a:rPr lang="en-US" sz="2400" dirty="0">
                <a:hlinkClick r:id="rId2" tooltip="https://mediaplayer.pearsoncmg.com/assets/_video.true/secs-yf-vts-ex6-2"/>
              </a:rPr>
              <a:t>Video Tutor Solution: Example </a:t>
            </a:r>
            <a:r>
              <a:rPr lang="en-US" sz="2400" dirty="0" smtClean="0">
                <a:hlinkClick r:id="rId2" tooltip="https://mediaplayer.pearsoncmg.com/assets/_video.true/secs-yf-vts-ex6-2"/>
              </a:rPr>
              <a:t>6.2</a:t>
            </a:r>
            <a:endParaRPr lang="en-US" sz="2400" dirty="0"/>
          </a:p>
        </p:txBody>
      </p:sp>
      <p:pic>
        <p:nvPicPr>
          <p:cNvPr id="4" name="Picture 3" descr="At x sub 1, the body of mass m moves at speed v sub 1. After being displaced by s to x sub 2 by net force F, the same body moves at v sub 2.&#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114800"/>
            <a:ext cx="5787941" cy="2123179"/>
          </a:xfrm>
          <a:prstGeom prst="rect">
            <a:avLst/>
          </a:prstGeom>
        </p:spPr>
      </p:pic>
    </p:spTree>
    <p:extLst>
      <p:ext uri="{BB962C8B-B14F-4D97-AF65-F5344CB8AC3E}">
        <p14:creationId xmlns:p14="http://schemas.microsoft.com/office/powerpoint/2010/main" val="19191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Kinetic Energy </a:t>
            </a:r>
            <a:r>
              <a:rPr lang="en-US" altLang="en-US" sz="2000" b="0" dirty="0"/>
              <a:t>(1 of 4)</a:t>
            </a:r>
            <a:endParaRPr lang="en-US" sz="2000" b="0" dirty="0"/>
          </a:p>
        </p:txBody>
      </p:sp>
      <p:sp>
        <p:nvSpPr>
          <p:cNvPr id="5" name="Content Placeholder 4"/>
          <p:cNvSpPr>
            <a:spLocks noGrp="1"/>
          </p:cNvSpPr>
          <p:nvPr>
            <p:ph idx="1"/>
          </p:nvPr>
        </p:nvSpPr>
        <p:spPr>
          <a:xfrm>
            <a:off x="457200" y="1600201"/>
            <a:ext cx="8229600" cy="380999"/>
          </a:xfrm>
        </p:spPr>
        <p:txBody>
          <a:bodyPr/>
          <a:lstStyle/>
          <a:p>
            <a:r>
              <a:rPr lang="en-US" altLang="en-US" sz="2400" dirty="0"/>
              <a:t>The energy of motion of a particle is called </a:t>
            </a:r>
            <a:r>
              <a:rPr lang="en-US" altLang="en-US" sz="2400" b="1" dirty="0"/>
              <a:t>kinetic</a:t>
            </a:r>
            <a:r>
              <a:rPr lang="en-US" altLang="en-US" sz="2400" dirty="0"/>
              <a:t> </a:t>
            </a:r>
            <a:r>
              <a:rPr lang="en-US" altLang="en-US" sz="2400" b="1" dirty="0"/>
              <a:t>energy</a:t>
            </a:r>
            <a:r>
              <a:rPr lang="en-US" altLang="en-US" sz="2400" dirty="0"/>
              <a:t>:</a:t>
            </a:r>
          </a:p>
        </p:txBody>
      </p:sp>
      <p:pic>
        <p:nvPicPr>
          <p:cNvPr id="7" name="Picture 6" descr="The kinetic energy of a particle, K, equals one-half times the mass of the particle, m, times the speed of the particle, v, squared.&#10;"/>
          <p:cNvPicPr>
            <a:picLocks noChangeAspect="1"/>
          </p:cNvPicPr>
          <p:nvPr/>
        </p:nvPicPr>
        <p:blipFill rotWithShape="1">
          <a:blip r:embed="rId2">
            <a:extLst>
              <a:ext uri="{28A0092B-C50C-407E-A947-70E740481C1C}">
                <a14:useLocalDpi xmlns:a14="http://schemas.microsoft.com/office/drawing/2010/main" val="0"/>
              </a:ext>
            </a:extLst>
          </a:blip>
          <a:srcRect l="17984" r="23881" b="15662"/>
          <a:stretch/>
        </p:blipFill>
        <p:spPr>
          <a:xfrm>
            <a:off x="1118168" y="2175454"/>
            <a:ext cx="6831464" cy="1215852"/>
          </a:xfrm>
          <a:prstGeom prst="rect">
            <a:avLst/>
          </a:prstGeom>
        </p:spPr>
      </p:pic>
      <p:sp>
        <p:nvSpPr>
          <p:cNvPr id="6" name="Content Placeholder 5"/>
          <p:cNvSpPr>
            <a:spLocks noGrp="1"/>
          </p:cNvSpPr>
          <p:nvPr>
            <p:ph idx="13"/>
          </p:nvPr>
        </p:nvSpPr>
        <p:spPr>
          <a:xfrm>
            <a:off x="457200" y="3489059"/>
            <a:ext cx="8229600" cy="2835541"/>
          </a:xfrm>
        </p:spPr>
        <p:txBody>
          <a:bodyPr/>
          <a:lstStyle/>
          <a:p>
            <a:r>
              <a:rPr lang="en-CA" altLang="en-US" sz="2600" dirty="0"/>
              <a:t>Like work, the kinetic energy of a particle is a scalar quantity; it depends on only the particle’s mass and speed, not its direction of motion.</a:t>
            </a:r>
          </a:p>
          <a:p>
            <a:r>
              <a:rPr lang="en-CA" altLang="en-US" sz="2600" dirty="0"/>
              <a:t>Kinetic energy can never be negative, and it is zero only when the particle is at rest.</a:t>
            </a:r>
          </a:p>
          <a:p>
            <a:r>
              <a:rPr lang="en-CA" altLang="en-US" sz="2600" dirty="0"/>
              <a:t>The SI unit of kinetic energy is the joule.</a:t>
            </a:r>
            <a:endParaRPr lang="en-US" altLang="en-US" sz="2600" dirty="0"/>
          </a:p>
        </p:txBody>
      </p:sp>
    </p:spTree>
    <p:extLst>
      <p:ext uri="{BB962C8B-B14F-4D97-AF65-F5344CB8AC3E}">
        <p14:creationId xmlns:p14="http://schemas.microsoft.com/office/powerpoint/2010/main" val="35300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Kinetic Energy </a:t>
            </a:r>
            <a:r>
              <a:rPr lang="en-US" altLang="en-US" sz="2000" b="0" dirty="0"/>
              <a:t>(2 of 4)</a:t>
            </a:r>
            <a:endParaRPr lang="en-US" sz="2000" b="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US" altLang="en-US" sz="2600" dirty="0"/>
              <a:t>Kinetic energy does not depend on the direction of motion.</a:t>
            </a:r>
          </a:p>
        </p:txBody>
      </p:sp>
      <p:pic>
        <p:nvPicPr>
          <p:cNvPr id="7" name="Picture 6" descr="Bodies with the same mass moving at the same speed in different directions of motion have the same kinetic energy.&#10;"/>
          <p:cNvPicPr>
            <a:picLocks noChangeAspect="1"/>
          </p:cNvPicPr>
          <p:nvPr/>
        </p:nvPicPr>
        <p:blipFill rotWithShape="1">
          <a:blip r:embed="rId2">
            <a:extLst>
              <a:ext uri="{28A0092B-C50C-407E-A947-70E740481C1C}">
                <a14:useLocalDpi xmlns:a14="http://schemas.microsoft.com/office/drawing/2010/main" val="0"/>
              </a:ext>
            </a:extLst>
          </a:blip>
          <a:srcRect r="9239" b="62305"/>
          <a:stretch/>
        </p:blipFill>
        <p:spPr>
          <a:xfrm>
            <a:off x="1340302" y="2656239"/>
            <a:ext cx="5774899" cy="3363561"/>
          </a:xfrm>
          <a:prstGeom prst="rect">
            <a:avLst/>
          </a:prstGeom>
        </p:spPr>
      </p:pic>
    </p:spTree>
    <p:extLst>
      <p:ext uri="{BB962C8B-B14F-4D97-AF65-F5344CB8AC3E}">
        <p14:creationId xmlns:p14="http://schemas.microsoft.com/office/powerpoint/2010/main" val="301202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Kinetic Energy </a:t>
            </a:r>
            <a:r>
              <a:rPr lang="en-US" altLang="en-US" sz="2000" b="0" dirty="0"/>
              <a:t>(3 of 4)</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Kinetic energy increases linearly with the mass of the object.</a:t>
            </a:r>
          </a:p>
        </p:txBody>
      </p:sp>
      <p:pic>
        <p:nvPicPr>
          <p:cNvPr id="4" name="Picture 3" descr="A body with twice the mass moving at the same speed has twice the kinetic energy.&#10;"/>
          <p:cNvPicPr>
            <a:picLocks noChangeAspect="1"/>
          </p:cNvPicPr>
          <p:nvPr/>
        </p:nvPicPr>
        <p:blipFill rotWithShape="1">
          <a:blip r:embed="rId2">
            <a:extLst>
              <a:ext uri="{28A0092B-C50C-407E-A947-70E740481C1C}">
                <a14:useLocalDpi xmlns:a14="http://schemas.microsoft.com/office/drawing/2010/main" val="0"/>
              </a:ext>
            </a:extLst>
          </a:blip>
          <a:srcRect l="5042" t="39663" r="835" b="30774"/>
          <a:stretch/>
        </p:blipFill>
        <p:spPr>
          <a:xfrm>
            <a:off x="1295400" y="3048000"/>
            <a:ext cx="6420789" cy="2828203"/>
          </a:xfrm>
          <a:prstGeom prst="rect">
            <a:avLst/>
          </a:prstGeom>
        </p:spPr>
      </p:pic>
    </p:spTree>
    <p:extLst>
      <p:ext uri="{BB962C8B-B14F-4D97-AF65-F5344CB8AC3E}">
        <p14:creationId xmlns:p14="http://schemas.microsoft.com/office/powerpoint/2010/main" val="419425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Kinetic Energy </a:t>
            </a:r>
            <a:r>
              <a:rPr lang="en-US" altLang="en-US" sz="2000" b="0" dirty="0"/>
              <a:t>(4 of 4)</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Kinetic energy increases with the </a:t>
            </a:r>
            <a:r>
              <a:rPr lang="en-US" altLang="en-US" sz="2600" b="1" dirty="0"/>
              <a:t>square</a:t>
            </a:r>
            <a:r>
              <a:rPr lang="en-US" altLang="en-US" sz="2600" dirty="0"/>
              <a:t> of the speed of the object.</a:t>
            </a:r>
          </a:p>
        </p:txBody>
      </p:sp>
      <p:pic>
        <p:nvPicPr>
          <p:cNvPr id="4" name="Picture 3" descr="A body with the same mass moving at twice the speed has four times the kinetic energy.&#10;"/>
          <p:cNvPicPr>
            <a:picLocks noChangeAspect="1"/>
          </p:cNvPicPr>
          <p:nvPr/>
        </p:nvPicPr>
        <p:blipFill rotWithShape="1">
          <a:blip r:embed="rId2">
            <a:extLst>
              <a:ext uri="{28A0092B-C50C-407E-A947-70E740481C1C}">
                <a14:useLocalDpi xmlns:a14="http://schemas.microsoft.com/office/drawing/2010/main" val="0"/>
              </a:ext>
            </a:extLst>
          </a:blip>
          <a:srcRect l="5042" t="75267" r="835" b="-37"/>
          <a:stretch/>
        </p:blipFill>
        <p:spPr>
          <a:xfrm>
            <a:off x="1219200" y="2971800"/>
            <a:ext cx="6549847" cy="2417205"/>
          </a:xfrm>
          <a:prstGeom prst="rect">
            <a:avLst/>
          </a:prstGeom>
        </p:spPr>
      </p:pic>
    </p:spTree>
    <p:extLst>
      <p:ext uri="{BB962C8B-B14F-4D97-AF65-F5344CB8AC3E}">
        <p14:creationId xmlns:p14="http://schemas.microsoft.com/office/powerpoint/2010/main" val="78572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Work-Energy Theorem</a:t>
            </a:r>
            <a:endParaRPr lang="en-US" sz="3600" dirty="0"/>
          </a:p>
        </p:txBody>
      </p:sp>
      <p:sp>
        <p:nvSpPr>
          <p:cNvPr id="3" name="Content Placeholder 2"/>
          <p:cNvSpPr>
            <a:spLocks noGrp="1"/>
          </p:cNvSpPr>
          <p:nvPr>
            <p:ph idx="1"/>
          </p:nvPr>
        </p:nvSpPr>
        <p:spPr>
          <a:xfrm>
            <a:off x="457200" y="1600201"/>
            <a:ext cx="8229600" cy="1219200"/>
          </a:xfrm>
        </p:spPr>
        <p:txBody>
          <a:bodyPr/>
          <a:lstStyle/>
          <a:p>
            <a:pPr marL="256032" indent="-256032">
              <a:buSzPct val="100000"/>
            </a:pPr>
            <a:r>
              <a:rPr lang="en-US" altLang="en-US" sz="2600" dirty="0"/>
              <a:t>The </a:t>
            </a:r>
            <a:r>
              <a:rPr lang="en-US" altLang="en-US" sz="2600" b="1" dirty="0"/>
              <a:t>work-energy</a:t>
            </a:r>
            <a:r>
              <a:rPr lang="en-US" altLang="en-US" sz="2600" dirty="0"/>
              <a:t> </a:t>
            </a:r>
            <a:r>
              <a:rPr lang="en-US" altLang="en-US" sz="2600" b="1" dirty="0"/>
              <a:t>theorem</a:t>
            </a:r>
            <a:r>
              <a:rPr lang="en-US" altLang="en-US" sz="2600" dirty="0"/>
              <a:t>: The work done by the net force on a particle equals the change in the particle’s kinetic energy.</a:t>
            </a:r>
          </a:p>
        </p:txBody>
      </p:sp>
      <p:pic>
        <p:nvPicPr>
          <p:cNvPr id="4" name="Picture 3" descr="The work energy theorem states that work done by the net force on a particle equals the change in the particle's kinetic energy. The total work done, W total, equals the final kinetic energy, K sub 2, minus the initial kinetic energy, K sub 1, which equals the change in kinetic energy, delta K.&#10;"/>
          <p:cNvPicPr>
            <a:picLocks noChangeAspect="1"/>
          </p:cNvPicPr>
          <p:nvPr/>
        </p:nvPicPr>
        <p:blipFill rotWithShape="1">
          <a:blip r:embed="rId2">
            <a:extLst>
              <a:ext uri="{28A0092B-C50C-407E-A947-70E740481C1C}">
                <a14:useLocalDpi xmlns:a14="http://schemas.microsoft.com/office/drawing/2010/main" val="0"/>
              </a:ext>
            </a:extLst>
          </a:blip>
          <a:srcRect l="7031" r="7031" b="10264"/>
          <a:stretch/>
        </p:blipFill>
        <p:spPr>
          <a:xfrm>
            <a:off x="788315" y="3035080"/>
            <a:ext cx="7567371" cy="1842986"/>
          </a:xfrm>
          <a:prstGeom prst="rect">
            <a:avLst/>
          </a:prstGeom>
        </p:spPr>
      </p:pic>
    </p:spTree>
    <p:extLst>
      <p:ext uri="{BB962C8B-B14F-4D97-AF65-F5344CB8AC3E}">
        <p14:creationId xmlns:p14="http://schemas.microsoft.com/office/powerpoint/2010/main" val="221888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458200" cy="4854388"/>
          </a:xfrm>
        </p:spPr>
        <p:txBody>
          <a:bodyPr/>
          <a:lstStyle/>
          <a:p>
            <a:pPr marL="0" indent="0">
              <a:buNone/>
            </a:pPr>
            <a:r>
              <a:rPr lang="en-US" altLang="en-US" sz="2600" b="1" dirty="0"/>
              <a:t>In this chapter, you’ll learn…</a:t>
            </a:r>
          </a:p>
          <a:p>
            <a:pPr marL="256032" indent="-256032">
              <a:buSzPct val="100000"/>
            </a:pPr>
            <a:r>
              <a:rPr lang="en-CA" altLang="en-US" sz="2400" dirty="0"/>
              <a:t>what it means for a force to do work on an object, and how to calculate the amount of work done.</a:t>
            </a:r>
          </a:p>
          <a:p>
            <a:pPr marL="256032" indent="-256032">
              <a:buSzPct val="100000"/>
            </a:pPr>
            <a:r>
              <a:rPr lang="en-CA" altLang="en-US" sz="2400" dirty="0"/>
              <a:t>The definition of the kinetic energy (energy of motion) of an object, and how the total work done on an object changes the object’s kinetic energy.</a:t>
            </a:r>
          </a:p>
          <a:p>
            <a:pPr marL="256032" indent="-256032">
              <a:buSzPct val="100000"/>
            </a:pPr>
            <a:r>
              <a:rPr lang="en-CA" altLang="en-US" sz="2400" dirty="0"/>
              <a:t>How to use the relationship between total work and change in kinetic energy when the forces are not constant, the object follows a curved path, or both.</a:t>
            </a:r>
          </a:p>
          <a:p>
            <a:pPr marL="256032" indent="-256032">
              <a:buSzPct val="100000"/>
            </a:pPr>
            <a:r>
              <a:rPr lang="en-CA" altLang="en-US" sz="2400" dirty="0"/>
              <a:t>how to solve problems involving power (the rate of doing work).</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 and Kinetic Energy in Composite Systems</a:t>
            </a:r>
            <a:endParaRPr lang="en-US" sz="3600" dirty="0"/>
          </a:p>
        </p:txBody>
      </p:sp>
      <p:sp>
        <p:nvSpPr>
          <p:cNvPr id="3" name="Content Placeholder 2"/>
          <p:cNvSpPr>
            <a:spLocks noGrp="1"/>
          </p:cNvSpPr>
          <p:nvPr>
            <p:ph idx="1"/>
          </p:nvPr>
        </p:nvSpPr>
        <p:spPr>
          <a:xfrm>
            <a:off x="457200" y="1600200"/>
            <a:ext cx="4724400" cy="3352800"/>
          </a:xfrm>
        </p:spPr>
        <p:txBody>
          <a:bodyPr/>
          <a:lstStyle/>
          <a:p>
            <a:pPr marL="256032" indent="-256032">
              <a:buSzPct val="100000"/>
            </a:pPr>
            <a:r>
              <a:rPr lang="en-CA" altLang="en-US" sz="2400" dirty="0"/>
              <a:t>The work done by the external forces acting on the skater is </a:t>
            </a:r>
            <a:r>
              <a:rPr lang="en-CA" altLang="en-US" sz="2400" b="1" dirty="0"/>
              <a:t>zero</a:t>
            </a:r>
            <a:r>
              <a:rPr lang="en-CA" altLang="en-US" sz="2400" dirty="0"/>
              <a:t>. </a:t>
            </a:r>
          </a:p>
          <a:p>
            <a:pPr marL="256032" indent="-256032">
              <a:buSzPct val="100000"/>
            </a:pPr>
            <a:r>
              <a:rPr lang="en-CA" altLang="en-US" sz="2400" dirty="0"/>
              <a:t>But the skater’s kinetic energy changes nonetheless!</a:t>
            </a:r>
          </a:p>
          <a:p>
            <a:pPr marL="256032" indent="-256032">
              <a:buSzPct val="100000"/>
            </a:pPr>
            <a:r>
              <a:rPr lang="en-CA" altLang="en-US" sz="2400" dirty="0"/>
              <a:t>The explanation is that it’s not adequate to represent the boy as a single point mass.</a:t>
            </a:r>
            <a:endParaRPr lang="en-US" altLang="en-US" sz="2400" dirty="0"/>
          </a:p>
        </p:txBody>
      </p:sp>
      <p:sp>
        <p:nvSpPr>
          <p:cNvPr id="8" name="Text Placeholder 7"/>
          <p:cNvSpPr>
            <a:spLocks noGrp="1"/>
          </p:cNvSpPr>
          <p:nvPr>
            <p:ph type="body" sz="quarter" idx="14"/>
          </p:nvPr>
        </p:nvSpPr>
        <p:spPr>
          <a:xfrm>
            <a:off x="457200" y="5029200"/>
            <a:ext cx="4038600" cy="815788"/>
          </a:xfrm>
        </p:spPr>
        <p:txBody>
          <a:bodyPr/>
          <a:lstStyle/>
          <a:p>
            <a:r>
              <a:rPr lang="en-US" sz="2400" dirty="0">
                <a:hlinkClick r:id="rId2" tooltip="https://mediaplayer.pearsoncmg.com/assets/_video.true/secs-yf-vts-ex6-5"/>
              </a:rPr>
              <a:t>Video Tutor Solution: Example </a:t>
            </a:r>
            <a:r>
              <a:rPr lang="en-US" sz="2400" dirty="0" smtClean="0">
                <a:hlinkClick r:id="rId2" tooltip="https://mediaplayer.pearsoncmg.com/assets/_video.true/secs-yf-vts-ex6-5"/>
              </a:rPr>
              <a:t>6.5</a:t>
            </a:r>
            <a:endParaRPr lang="en-US" sz="2400" dirty="0"/>
          </a:p>
        </p:txBody>
      </p:sp>
      <p:pic>
        <p:nvPicPr>
          <p:cNvPr id="9" name="Picture 8" descr="Force F pushes on the boy from the wall. W pulls down on the boy. Forces n sub 1 and n sub 2 push up on his skates from the ground."/>
          <p:cNvPicPr>
            <a:picLocks noChangeAspect="1"/>
          </p:cNvPicPr>
          <p:nvPr/>
        </p:nvPicPr>
        <p:blipFill>
          <a:blip r:embed="rId3"/>
          <a:stretch>
            <a:fillRect/>
          </a:stretch>
        </p:blipFill>
        <p:spPr>
          <a:xfrm>
            <a:off x="5307175" y="1657483"/>
            <a:ext cx="3637890" cy="4514717"/>
          </a:xfrm>
          <a:prstGeom prst="rect">
            <a:avLst/>
          </a:prstGeom>
        </p:spPr>
      </p:pic>
    </p:spTree>
    <p:extLst>
      <p:ext uri="{BB962C8B-B14F-4D97-AF65-F5344CB8AC3E}">
        <p14:creationId xmlns:p14="http://schemas.microsoft.com/office/powerpoint/2010/main" val="312570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600" dirty="0"/>
              <a:t>Work and Energy with Varying Forces </a:t>
            </a:r>
            <a:r>
              <a:rPr lang="en-US" altLang="en-US" sz="2000" b="0" dirty="0"/>
              <a:t>(1 of 3)</a:t>
            </a:r>
            <a:endParaRPr lang="en-US" sz="2000" b="0" dirty="0"/>
          </a:p>
        </p:txBody>
      </p:sp>
      <p:sp>
        <p:nvSpPr>
          <p:cNvPr id="3" name="Content Placeholder 2"/>
          <p:cNvSpPr>
            <a:spLocks noGrp="1"/>
          </p:cNvSpPr>
          <p:nvPr>
            <p:ph idx="1"/>
          </p:nvPr>
        </p:nvSpPr>
        <p:spPr>
          <a:xfrm>
            <a:off x="457200" y="1600201"/>
            <a:ext cx="8610600" cy="1142999"/>
          </a:xfrm>
        </p:spPr>
        <p:txBody>
          <a:bodyPr/>
          <a:lstStyle/>
          <a:p>
            <a:pPr marL="256032" indent="-256032">
              <a:buSzPct val="100000"/>
            </a:pPr>
            <a:r>
              <a:rPr lang="en-US" altLang="en-US" sz="2600" dirty="0"/>
              <a:t>Many forces are not constant.</a:t>
            </a:r>
          </a:p>
          <a:p>
            <a:pPr marL="256032" indent="-256032">
              <a:buSzPct val="100000"/>
            </a:pPr>
            <a:r>
              <a:rPr lang="en-US" altLang="en-US" sz="2600" dirty="0"/>
              <a:t>Suppose a particle moves along the </a:t>
            </a:r>
            <a:r>
              <a:rPr lang="en-US" altLang="en-US" sz="2600" i="1" dirty="0"/>
              <a:t>x</a:t>
            </a:r>
            <a:r>
              <a:rPr lang="en-US" altLang="en-US" sz="2600" dirty="0"/>
              <a:t>-axis from </a:t>
            </a:r>
            <a:r>
              <a:rPr lang="en-US" altLang="en-US" sz="2600" i="1" dirty="0"/>
              <a:t>x</a:t>
            </a:r>
            <a:r>
              <a:rPr lang="en-US" altLang="en-US" sz="2600" baseline="-25000" dirty="0"/>
              <a:t>1</a:t>
            </a:r>
            <a:r>
              <a:rPr lang="en-US" altLang="en-US" sz="2600" dirty="0"/>
              <a:t> to </a:t>
            </a:r>
            <a:r>
              <a:rPr lang="en-US" altLang="en-US" sz="2600" i="1" dirty="0"/>
              <a:t>x</a:t>
            </a:r>
            <a:r>
              <a:rPr lang="en-US" altLang="en-US" sz="2600" baseline="-25000" dirty="0"/>
              <a:t>2</a:t>
            </a:r>
            <a:r>
              <a:rPr lang="en-US" altLang="en-US" sz="2600" dirty="0"/>
              <a:t>.</a:t>
            </a:r>
          </a:p>
        </p:txBody>
      </p:sp>
      <p:pic>
        <p:nvPicPr>
          <p:cNvPr id="8" name="Picture 7" descr="Under force F sub 1 x, a particle moves from x sub 1 to x sub 2, where it is under F sub 2 x in the same direction. So, the force F sub x varies with position x. This can be represented by the graph of F sub x versus x over the interval from x sub 1 to x sub 2. The graph is concave upward and then downward as it rises from (x sub 1, F sub 1 x) to (x sub 2, F sub 2 x). The region between the curve and the x-axis is shade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0"/>
            <a:ext cx="4548956" cy="1808162"/>
          </a:xfrm>
          <a:prstGeom prst="rect">
            <a:avLst/>
          </a:prstGeom>
        </p:spPr>
      </p:pic>
      <p:pic>
        <p:nvPicPr>
          <p:cNvPr id="9" name="Picture 8" descr="Under force F sub 1 x, a particle moves from x sub 1 to x sub 2, where it is under F sub 2 x in the same direction. So, the force F sub x varies with position x. This can be represented by the graph of F sub x versus x over the interval from x sub 1 to x sub 2. The graph is concave upward and then downward as it rises from (x sub 1, F sub 1 x) to (x sub 2, F sub 2 x). The region between the curve and the x-axis is shade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234" y="3124201"/>
            <a:ext cx="3302244" cy="2374649"/>
          </a:xfrm>
          <a:prstGeom prst="rect">
            <a:avLst/>
          </a:prstGeom>
        </p:spPr>
      </p:pic>
    </p:spTree>
    <p:extLst>
      <p:ext uri="{BB962C8B-B14F-4D97-AF65-F5344CB8AC3E}">
        <p14:creationId xmlns:p14="http://schemas.microsoft.com/office/powerpoint/2010/main" val="171448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altLang="en-US" sz="3600" dirty="0"/>
              <a:t>Work and Energy with Varying Forces </a:t>
            </a:r>
            <a:r>
              <a:rPr lang="en-US" altLang="en-US" sz="2000" b="0" dirty="0"/>
              <a:t>(2 of 3)</a:t>
            </a:r>
            <a:endParaRPr lang="en-US" sz="2000" b="0" dirty="0"/>
          </a:p>
        </p:txBody>
      </p:sp>
      <p:sp>
        <p:nvSpPr>
          <p:cNvPr id="3" name="Content Placeholder 2"/>
          <p:cNvSpPr>
            <a:spLocks noGrp="1"/>
          </p:cNvSpPr>
          <p:nvPr>
            <p:ph idx="1"/>
          </p:nvPr>
        </p:nvSpPr>
        <p:spPr>
          <a:xfrm>
            <a:off x="457200" y="1600201"/>
            <a:ext cx="8229600" cy="1855768"/>
          </a:xfrm>
        </p:spPr>
        <p:txBody>
          <a:bodyPr/>
          <a:lstStyle/>
          <a:p>
            <a:pPr marL="256032" indent="-256032">
              <a:buSzPct val="100000"/>
            </a:pPr>
            <a:r>
              <a:rPr lang="en-CA" altLang="en-US" sz="2600" dirty="0"/>
              <a:t>We calculate the approximate work done by the force over many segments of the path.</a:t>
            </a:r>
          </a:p>
          <a:p>
            <a:pPr marL="256032" indent="-256032">
              <a:buSzPct val="100000"/>
            </a:pPr>
            <a:r>
              <a:rPr lang="en-CA" altLang="en-US" sz="2600" dirty="0"/>
              <a:t>We do this for each segment and then add the results for all the segments.</a:t>
            </a:r>
            <a:endParaRPr lang="en-US" altLang="en-US" sz="2600" dirty="0"/>
          </a:p>
        </p:txBody>
      </p:sp>
      <p:pic>
        <p:nvPicPr>
          <p:cNvPr id="8" name="Picture 7" descr="A particle moves from x sub 1 to x sub 2 in response to a changing force in the x direction, but over a short displacement delta x, the force is essentially constant. In the graph of F sub x versus x, the segment from x sub 1 to x sub 2 can be broken into intervals of equal length, identified from left to right as delta x sub ay to delta x sub f. Each interval of the x-axis forms the bottom side of a vertical strip. The midpoint of each strip's top side lies on the graph, so that the strips have heights F sub ay x to F sub f x from left to right. The height of each strip represents the average force for that interval.&#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07659"/>
            <a:ext cx="4548956" cy="1808162"/>
          </a:xfrm>
          <a:prstGeom prst="rect">
            <a:avLst/>
          </a:prstGeom>
        </p:spPr>
      </p:pic>
      <p:pic>
        <p:nvPicPr>
          <p:cNvPr id="4" name="Picture 3" descr="A particle moves from x sub 1 to x sub 2 in response to a changing force in the x direction, but over a short displacement delta x, the force is essentially constant. In the graph of F sub x versus x, the segment from x sub 1 to x sub 2 can be broken into intervals of equal length, identified from left to right as delta x sub ay to delta x sub f. Each interval of the x-axis forms the bottom side of a vertical strip. The midpoint of each strip's top side lies on the graph, so that the strips have heights F sub ay x to F sub f x from left to right. The height of each strip represents the average force for that interval.&#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581400"/>
            <a:ext cx="3442813" cy="2484877"/>
          </a:xfrm>
          <a:prstGeom prst="rect">
            <a:avLst/>
          </a:prstGeom>
        </p:spPr>
      </p:pic>
    </p:spTree>
    <p:extLst>
      <p:ext uri="{BB962C8B-B14F-4D97-AF65-F5344CB8AC3E}">
        <p14:creationId xmlns:p14="http://schemas.microsoft.com/office/powerpoint/2010/main" val="31013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35543" cy="1097280"/>
          </a:xfrm>
        </p:spPr>
        <p:txBody>
          <a:bodyPr/>
          <a:lstStyle/>
          <a:p>
            <a:r>
              <a:rPr lang="en-US" altLang="en-US" sz="3600" dirty="0"/>
              <a:t>Work and Energy with Varying Forces </a:t>
            </a:r>
            <a:r>
              <a:rPr lang="en-US" altLang="en-US" sz="2000" b="0" dirty="0"/>
              <a:t>(3 of 3)</a:t>
            </a:r>
            <a:r>
              <a:rPr lang="en-US" altLang="en-US" sz="3600" dirty="0"/>
              <a:t>	</a:t>
            </a:r>
            <a:endParaRPr lang="en-US" sz="3600" dirty="0"/>
          </a:p>
        </p:txBody>
      </p:sp>
      <p:sp>
        <p:nvSpPr>
          <p:cNvPr id="4" name="Content Placeholder 3"/>
          <p:cNvSpPr>
            <a:spLocks noGrp="1"/>
          </p:cNvSpPr>
          <p:nvPr>
            <p:ph idx="1"/>
          </p:nvPr>
        </p:nvSpPr>
        <p:spPr>
          <a:xfrm>
            <a:off x="457200" y="1600201"/>
            <a:ext cx="8229600" cy="838199"/>
          </a:xfrm>
        </p:spPr>
        <p:txBody>
          <a:bodyPr/>
          <a:lstStyle/>
          <a:p>
            <a:r>
              <a:rPr lang="en-CA" altLang="en-US" sz="2600" dirty="0"/>
              <a:t>The work done by the force in the total displacement from </a:t>
            </a:r>
            <a:r>
              <a:rPr lang="en-CA" altLang="en-US" sz="2600" i="1" dirty="0"/>
              <a:t>x</a:t>
            </a:r>
            <a:r>
              <a:rPr lang="en-CA" altLang="en-US" sz="2600" baseline="-25000" dirty="0"/>
              <a:t>1</a:t>
            </a:r>
            <a:r>
              <a:rPr lang="en-CA" altLang="en-US" sz="2600" dirty="0"/>
              <a:t> to </a:t>
            </a:r>
            <a:r>
              <a:rPr lang="en-CA" altLang="en-US" sz="2600" i="1" dirty="0"/>
              <a:t>x</a:t>
            </a:r>
            <a:r>
              <a:rPr lang="en-CA" altLang="en-US" sz="2600" baseline="-25000" dirty="0"/>
              <a:t>2</a:t>
            </a:r>
            <a:r>
              <a:rPr lang="en-CA" altLang="en-US" sz="2600" dirty="0"/>
              <a:t> is the integral of </a:t>
            </a:r>
            <a:r>
              <a:rPr lang="en-CA" altLang="en-US" sz="2600" i="1" dirty="0"/>
              <a:t>F</a:t>
            </a:r>
            <a:r>
              <a:rPr lang="en-CA" altLang="en-US" sz="2600" i="1" baseline="-25000" dirty="0"/>
              <a:t>x</a:t>
            </a:r>
            <a:r>
              <a:rPr lang="en-CA" altLang="en-US" sz="2600" dirty="0"/>
              <a:t> from </a:t>
            </a:r>
            <a:r>
              <a:rPr lang="en-CA" altLang="en-US" sz="2600" i="1" dirty="0"/>
              <a:t>x</a:t>
            </a:r>
            <a:r>
              <a:rPr lang="en-CA" altLang="en-US" sz="2600" baseline="-25000" dirty="0"/>
              <a:t>1</a:t>
            </a:r>
            <a:r>
              <a:rPr lang="en-CA" altLang="en-US" sz="2600" dirty="0"/>
              <a:t> to </a:t>
            </a:r>
            <a:r>
              <a:rPr lang="en-CA" altLang="en-US" sz="2600" i="1" dirty="0"/>
              <a:t>x</a:t>
            </a:r>
            <a:r>
              <a:rPr lang="en-CA" altLang="en-US" sz="2600" baseline="-25000" dirty="0"/>
              <a:t>2</a:t>
            </a:r>
            <a:r>
              <a:rPr lang="en-CA" altLang="en-US" sz="2600" dirty="0"/>
              <a:t>:</a:t>
            </a:r>
          </a:p>
        </p:txBody>
      </p:sp>
      <p:pic>
        <p:nvPicPr>
          <p:cNvPr id="6" name="Picture 5" descr="The work done on a particle by a varying x component of force F sub x during straight line displacement along the x- axis is the integral of the x-component of the force from the initial position to the final position. In other words, upper W = the integral from x sub 1 to x sub 2 of F sub x d x.&#10;"/>
          <p:cNvPicPr>
            <a:picLocks noChangeAspect="1"/>
          </p:cNvPicPr>
          <p:nvPr/>
        </p:nvPicPr>
        <p:blipFill rotWithShape="1">
          <a:blip r:embed="rId2">
            <a:extLst>
              <a:ext uri="{28A0092B-C50C-407E-A947-70E740481C1C}">
                <a14:useLocalDpi xmlns:a14="http://schemas.microsoft.com/office/drawing/2010/main" val="0"/>
              </a:ext>
            </a:extLst>
          </a:blip>
          <a:srcRect l="3169" r="14262" b="10448"/>
          <a:stretch/>
        </p:blipFill>
        <p:spPr>
          <a:xfrm>
            <a:off x="751257" y="2549270"/>
            <a:ext cx="7641486" cy="1637463"/>
          </a:xfrm>
          <a:prstGeom prst="rect">
            <a:avLst/>
          </a:prstGeom>
        </p:spPr>
      </p:pic>
      <p:sp>
        <p:nvSpPr>
          <p:cNvPr id="5" name="Content Placeholder 4"/>
          <p:cNvSpPr>
            <a:spLocks noGrp="1"/>
          </p:cNvSpPr>
          <p:nvPr>
            <p:ph idx="13"/>
          </p:nvPr>
        </p:nvSpPr>
        <p:spPr>
          <a:xfrm>
            <a:off x="457200" y="4343401"/>
            <a:ext cx="8229600" cy="1295400"/>
          </a:xfrm>
        </p:spPr>
        <p:txBody>
          <a:bodyPr/>
          <a:lstStyle/>
          <a:p>
            <a:r>
              <a:rPr lang="en-CA" altLang="en-US" sz="2600" dirty="0"/>
              <a:t>On a graph of force as a function of position, the total work done by the force is represented by the </a:t>
            </a:r>
            <a:r>
              <a:rPr lang="en-CA" altLang="en-US" sz="2600" b="1" dirty="0"/>
              <a:t>area</a:t>
            </a:r>
            <a:r>
              <a:rPr lang="en-CA" altLang="en-US" sz="2600" dirty="0"/>
              <a:t> under the curve between the initial and final positions.</a:t>
            </a:r>
            <a:endParaRPr lang="en-US" altLang="en-US" sz="2600" dirty="0"/>
          </a:p>
        </p:txBody>
      </p:sp>
    </p:spTree>
    <p:extLst>
      <p:ext uri="{BB962C8B-B14F-4D97-AF65-F5344CB8AC3E}">
        <p14:creationId xmlns:p14="http://schemas.microsoft.com/office/powerpoint/2010/main" val="66516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Work Done by a Constant Force </a:t>
            </a:r>
            <a:r>
              <a:rPr lang="en-US" altLang="en-US" sz="2000" b="0" dirty="0"/>
              <a:t>(2 of 2)</a:t>
            </a:r>
            <a:endParaRPr lang="en-US" sz="2000" b="0" dirty="0"/>
          </a:p>
        </p:txBody>
      </p:sp>
      <p:pic>
        <p:nvPicPr>
          <p:cNvPr id="7" name="Picture 6" descr="The graph of F sub x versus x extends horizontally from (x sub 1, F) to (x sub 2, F), where s = x sub 2 minus x sub 1. The rectangular area under the graph represents the work done by the constant force of magnitude f during displacement s. So, upper W = F 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723" y="1646014"/>
            <a:ext cx="4273881" cy="4662419"/>
          </a:xfrm>
          <a:prstGeom prst="rect">
            <a:avLst/>
          </a:prstGeom>
        </p:spPr>
      </p:pic>
    </p:spTree>
    <p:extLst>
      <p:ext uri="{BB962C8B-B14F-4D97-AF65-F5344CB8AC3E}">
        <p14:creationId xmlns:p14="http://schemas.microsoft.com/office/powerpoint/2010/main" val="224962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Stretching a Spring</a:t>
            </a:r>
            <a:endParaRPr lang="en-US" sz="3600" dirty="0"/>
          </a:p>
        </p:txBody>
      </p:sp>
      <p:sp>
        <p:nvSpPr>
          <p:cNvPr id="3" name="Content Placeholder 2"/>
          <p:cNvSpPr>
            <a:spLocks noGrp="1"/>
          </p:cNvSpPr>
          <p:nvPr>
            <p:ph idx="1"/>
          </p:nvPr>
        </p:nvSpPr>
        <p:spPr>
          <a:xfrm>
            <a:off x="457200" y="1600201"/>
            <a:ext cx="8229600" cy="1676399"/>
          </a:xfrm>
        </p:spPr>
        <p:txBody>
          <a:bodyPr/>
          <a:lstStyle/>
          <a:p>
            <a:pPr marL="256032" indent="-256032">
              <a:buSzPct val="100000"/>
            </a:pPr>
            <a:r>
              <a:rPr lang="en-US" altLang="en-US" sz="2400" dirty="0"/>
              <a:t>The force required to stretch a spring a distance </a:t>
            </a:r>
            <a:r>
              <a:rPr lang="en-US" altLang="en-US" sz="2400" i="1" dirty="0"/>
              <a:t>x</a:t>
            </a:r>
            <a:r>
              <a:rPr lang="en-US" altLang="en-US" sz="2400" dirty="0"/>
              <a:t> is proportional to </a:t>
            </a:r>
            <a:r>
              <a:rPr lang="en-US" altLang="en-US" sz="2400" i="1" dirty="0"/>
              <a:t>x</a:t>
            </a:r>
            <a:r>
              <a:rPr lang="en-US" altLang="en-US" sz="2400" dirty="0"/>
              <a:t>: </a:t>
            </a:r>
            <a:r>
              <a:rPr lang="en-US" altLang="en-US" sz="2400" i="1" dirty="0"/>
              <a:t>F</a:t>
            </a:r>
            <a:r>
              <a:rPr lang="en-US" altLang="en-US" sz="2400" i="1" baseline="-25000" dirty="0"/>
              <a:t>x</a:t>
            </a:r>
            <a:r>
              <a:rPr lang="en-US" altLang="en-US" sz="2400" dirty="0"/>
              <a:t> = </a:t>
            </a:r>
            <a:r>
              <a:rPr lang="en-US" altLang="en-US" sz="2400" i="1" dirty="0"/>
              <a:t>kx</a:t>
            </a:r>
            <a:r>
              <a:rPr lang="en-US" altLang="en-US" sz="2400" dirty="0"/>
              <a:t>.</a:t>
            </a:r>
          </a:p>
          <a:p>
            <a:pPr marL="256032" indent="-256032">
              <a:buSzPct val="100000"/>
            </a:pPr>
            <a:r>
              <a:rPr lang="en-US" altLang="en-US" sz="2400" dirty="0"/>
              <a:t>The area under the graph represents the work done on the spring to stretch it a distance</a:t>
            </a:r>
          </a:p>
        </p:txBody>
      </p:sp>
      <p:graphicFrame>
        <p:nvGraphicFramePr>
          <p:cNvPr id="6" name="Object 5" descr="upper W = one-half k x squared&#10;"/>
          <p:cNvGraphicFramePr>
            <a:graphicFrameLocks noChangeAspect="1"/>
          </p:cNvGraphicFramePr>
          <p:nvPr>
            <p:extLst>
              <p:ext uri="{D42A27DB-BD31-4B8C-83A1-F6EECF244321}">
                <p14:modId xmlns:p14="http://schemas.microsoft.com/office/powerpoint/2010/main" val="2444260625"/>
              </p:ext>
            </p:extLst>
          </p:nvPr>
        </p:nvGraphicFramePr>
        <p:xfrm>
          <a:off x="4630270" y="2902375"/>
          <a:ext cx="2215931" cy="365260"/>
        </p:xfrm>
        <a:graphic>
          <a:graphicData uri="http://schemas.openxmlformats.org/presentationml/2006/ole">
            <mc:AlternateContent xmlns:mc="http://schemas.openxmlformats.org/markup-compatibility/2006">
              <mc:Choice xmlns:v="urn:schemas-microsoft-com:vml" Requires="v">
                <p:oleObj spid="_x0000_s1128" name="Equation" r:id="rId3" imgW="1155600" imgH="190440" progId="Equation.DSMT4">
                  <p:embed/>
                </p:oleObj>
              </mc:Choice>
              <mc:Fallback>
                <p:oleObj name="Equation" r:id="rId3" imgW="1155600" imgH="190440" progId="Equation.DSMT4">
                  <p:embed/>
                  <p:pic>
                    <p:nvPicPr>
                      <p:cNvPr id="0" name=""/>
                      <p:cNvPicPr/>
                      <p:nvPr/>
                    </p:nvPicPr>
                    <p:blipFill>
                      <a:blip r:embed="rId4"/>
                      <a:stretch>
                        <a:fillRect/>
                      </a:stretch>
                    </p:blipFill>
                    <p:spPr>
                      <a:xfrm>
                        <a:off x="4630270" y="2902375"/>
                        <a:ext cx="2215931" cy="365260"/>
                      </a:xfrm>
                      <a:prstGeom prst="rect">
                        <a:avLst/>
                      </a:prstGeom>
                    </p:spPr>
                  </p:pic>
                </p:oleObj>
              </mc:Fallback>
            </mc:AlternateContent>
          </a:graphicData>
        </a:graphic>
      </p:graphicFrame>
      <p:pic>
        <p:nvPicPr>
          <p:cNvPr id="4" name="Picture 3" descr="Longitudinal force F sub x = k x is applied to the free end of a spring, with the remaining end being anchored. The force on the anchored end is negative F sub x, and the free end of the spring is displaced by distance x in the direction of F sub x.&#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564149"/>
            <a:ext cx="4546652" cy="2241871"/>
          </a:xfrm>
          <a:prstGeom prst="rect">
            <a:avLst/>
          </a:prstGeom>
        </p:spPr>
      </p:pic>
      <p:pic>
        <p:nvPicPr>
          <p:cNvPr id="5" name="Picture 4" descr="The graph of F sub x = k x rises diagonally from origin O through (x, k x). The area under the graph represents the work done on the spring as the spring is stretched from x = 0 to a maximum value x. Upper W = one-half k x squared.&#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3429000"/>
            <a:ext cx="2886806" cy="2955912"/>
          </a:xfrm>
          <a:prstGeom prst="rect">
            <a:avLst/>
          </a:prstGeom>
        </p:spPr>
      </p:pic>
    </p:spTree>
    <p:extLst>
      <p:ext uri="{BB962C8B-B14F-4D97-AF65-F5344CB8AC3E}">
        <p14:creationId xmlns:p14="http://schemas.microsoft.com/office/powerpoint/2010/main" val="185146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Work–Energy Theorem for Motion Along a Curve</a:t>
            </a:r>
            <a:endParaRPr lang="en-US" sz="3600" dirty="0"/>
          </a:p>
        </p:txBody>
      </p:sp>
      <p:sp>
        <p:nvSpPr>
          <p:cNvPr id="3" name="Content Placeholder 2"/>
          <p:cNvSpPr>
            <a:spLocks noGrp="1"/>
          </p:cNvSpPr>
          <p:nvPr>
            <p:ph idx="1"/>
          </p:nvPr>
        </p:nvSpPr>
        <p:spPr>
          <a:xfrm>
            <a:off x="457199" y="1600200"/>
            <a:ext cx="4361329" cy="2286000"/>
          </a:xfrm>
        </p:spPr>
        <p:txBody>
          <a:bodyPr/>
          <a:lstStyle/>
          <a:p>
            <a:pPr marL="256032" indent="-256032">
              <a:buSzPct val="100000"/>
            </a:pPr>
            <a:r>
              <a:rPr lang="en-CA" altLang="en-US" sz="2200" dirty="0"/>
              <a:t>A particle moves along a curved path from point </a:t>
            </a:r>
            <a:r>
              <a:rPr lang="en-CA" altLang="en-US" sz="2200" i="1" dirty="0"/>
              <a:t>P</a:t>
            </a:r>
            <a:r>
              <a:rPr lang="en-CA" altLang="en-US" sz="2200" baseline="-25000" dirty="0"/>
              <a:t>1</a:t>
            </a:r>
            <a:r>
              <a:rPr lang="en-CA" altLang="en-US" sz="2200" dirty="0"/>
              <a:t> to </a:t>
            </a:r>
            <a:r>
              <a:rPr lang="en-CA" altLang="en-US" sz="2200" i="1" dirty="0"/>
              <a:t>P</a:t>
            </a:r>
            <a:r>
              <a:rPr lang="en-CA" altLang="en-US" sz="2200" baseline="-25000" dirty="0"/>
              <a:t>2</a:t>
            </a:r>
            <a:r>
              <a:rPr lang="en-CA" altLang="en-US" sz="2200" dirty="0"/>
              <a:t>, acted on by a force that varies in magnitude and direction.</a:t>
            </a:r>
          </a:p>
          <a:p>
            <a:pPr marL="256032" indent="-256032">
              <a:buSzPct val="100000"/>
            </a:pPr>
            <a:r>
              <a:rPr lang="en-CA" altLang="en-US" sz="2200" dirty="0"/>
              <a:t>The work can be found using a </a:t>
            </a:r>
            <a:r>
              <a:rPr lang="en-CA" altLang="en-US" sz="2200" b="1" dirty="0"/>
              <a:t>line integral</a:t>
            </a:r>
            <a:r>
              <a:rPr lang="en-CA" altLang="en-US" sz="2200" dirty="0"/>
              <a:t>:</a:t>
            </a:r>
            <a:endParaRPr lang="en-US" altLang="en-US" sz="2200" dirty="0"/>
          </a:p>
        </p:txBody>
      </p:sp>
      <p:sp>
        <p:nvSpPr>
          <p:cNvPr id="7" name="Text Placeholder 6"/>
          <p:cNvSpPr>
            <a:spLocks noGrp="1"/>
          </p:cNvSpPr>
          <p:nvPr>
            <p:ph type="body" sz="quarter" idx="14"/>
          </p:nvPr>
        </p:nvSpPr>
        <p:spPr>
          <a:xfrm>
            <a:off x="457200" y="4038600"/>
            <a:ext cx="4572000" cy="474502"/>
          </a:xfrm>
        </p:spPr>
        <p:txBody>
          <a:bodyPr/>
          <a:lstStyle/>
          <a:p>
            <a:r>
              <a:rPr lang="en-US" sz="2200" dirty="0">
                <a:hlinkClick r:id="rId2" tooltip="https://mediaplayer.pearsoncmg.com/assets/_video.true/secs-yf-vts-ex6-8"/>
              </a:rPr>
              <a:t>Video Tutor Solution: Example </a:t>
            </a:r>
            <a:r>
              <a:rPr lang="en-US" sz="2200" dirty="0" smtClean="0">
                <a:hlinkClick r:id="rId2" tooltip="https://mediaplayer.pearsoncmg.com/assets/_video.true/secs-yf-vts-ex6-8"/>
              </a:rPr>
              <a:t>6.8</a:t>
            </a:r>
            <a:endParaRPr lang="en-US" sz="2200" dirty="0"/>
          </a:p>
        </p:txBody>
      </p:sp>
      <p:pic>
        <p:nvPicPr>
          <p:cNvPr id="4" name="Picture 3" descr="The work done on a particle by a varying force F along a curved path = the integral of the scalar product of F and displacement d l, from the initial position to the final position. In other words, upper W = the integral from P sub 1 to P sub 2 of F dot d l, = the integral from P sub 1 to P sub 2 of F cosine of phi d l, = the integral from P sub 1 to P sub 2 of F parallel d l, where phi is the angle between vectors F and d l, and F parallel is a component of vector F parallel to vector d l.&#10;"/>
          <p:cNvPicPr>
            <a:picLocks noChangeAspect="1"/>
          </p:cNvPicPr>
          <p:nvPr/>
        </p:nvPicPr>
        <p:blipFill rotWithShape="1">
          <a:blip r:embed="rId3">
            <a:extLst>
              <a:ext uri="{28A0092B-C50C-407E-A947-70E740481C1C}">
                <a14:useLocalDpi xmlns:a14="http://schemas.microsoft.com/office/drawing/2010/main" val="0"/>
              </a:ext>
            </a:extLst>
          </a:blip>
          <a:srcRect l="1685" r="8164" b="10980"/>
          <a:stretch/>
        </p:blipFill>
        <p:spPr>
          <a:xfrm>
            <a:off x="934988" y="4693844"/>
            <a:ext cx="6769968" cy="1645040"/>
          </a:xfrm>
          <a:prstGeom prst="rect">
            <a:avLst/>
          </a:prstGeom>
        </p:spPr>
      </p:pic>
      <p:pic>
        <p:nvPicPr>
          <p:cNvPr id="5" name="Picture 4" descr="A particle travels along a curved path from P sub 1 to P sub 2. During an infinitesimal displacement d l, the force F does work d upper W on the particle. D upper W = the scalar product of F and d l, which equals F cosine of phi d l.&#10;"/>
          <p:cNvPicPr>
            <a:picLocks noChangeAspect="1"/>
          </p:cNvPicPr>
          <p:nvPr/>
        </p:nvPicPr>
        <p:blipFill rotWithShape="1">
          <a:blip r:embed="rId4">
            <a:extLst>
              <a:ext uri="{28A0092B-C50C-407E-A947-70E740481C1C}">
                <a14:useLocalDpi xmlns:a14="http://schemas.microsoft.com/office/drawing/2010/main" val="0"/>
              </a:ext>
            </a:extLst>
          </a:blip>
          <a:srcRect t="14359"/>
          <a:stretch/>
        </p:blipFill>
        <p:spPr>
          <a:xfrm>
            <a:off x="5106562" y="1735300"/>
            <a:ext cx="3961238" cy="2777802"/>
          </a:xfrm>
          <a:prstGeom prst="rect">
            <a:avLst/>
          </a:prstGeom>
        </p:spPr>
      </p:pic>
    </p:spTree>
    <p:extLst>
      <p:ext uri="{BB962C8B-B14F-4D97-AF65-F5344CB8AC3E}">
        <p14:creationId xmlns:p14="http://schemas.microsoft.com/office/powerpoint/2010/main" val="67983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Power </a:t>
            </a:r>
            <a:r>
              <a:rPr lang="en-US" altLang="en-US" sz="2000" b="0" dirty="0"/>
              <a:t>(1 of 2)</a:t>
            </a:r>
            <a:endParaRPr lang="en-US" sz="2000" b="0" dirty="0"/>
          </a:p>
        </p:txBody>
      </p:sp>
      <p:sp>
        <p:nvSpPr>
          <p:cNvPr id="5" name="Content Placeholder 4"/>
          <p:cNvSpPr>
            <a:spLocks noGrp="1"/>
          </p:cNvSpPr>
          <p:nvPr>
            <p:ph idx="1"/>
          </p:nvPr>
        </p:nvSpPr>
        <p:spPr>
          <a:xfrm>
            <a:off x="457200" y="1600201"/>
            <a:ext cx="8229600" cy="1032367"/>
          </a:xfrm>
        </p:spPr>
        <p:txBody>
          <a:bodyPr/>
          <a:lstStyle/>
          <a:p>
            <a:r>
              <a:rPr lang="en-US" altLang="en-US" sz="2600" b="1" dirty="0"/>
              <a:t>Power</a:t>
            </a:r>
            <a:r>
              <a:rPr lang="en-US" altLang="en-US" sz="2600" dirty="0"/>
              <a:t> is the </a:t>
            </a:r>
            <a:r>
              <a:rPr lang="en-US" altLang="en-US" sz="2600" b="1" dirty="0"/>
              <a:t>rate </a:t>
            </a:r>
            <a:r>
              <a:rPr lang="en-US" altLang="en-US" sz="2600" dirty="0"/>
              <a:t>at which work is done.</a:t>
            </a:r>
          </a:p>
          <a:p>
            <a:r>
              <a:rPr lang="en-US" altLang="en-US" sz="2600" b="1" dirty="0"/>
              <a:t>Average</a:t>
            </a:r>
            <a:r>
              <a:rPr lang="en-US" altLang="en-US" sz="2600" dirty="0"/>
              <a:t> </a:t>
            </a:r>
            <a:r>
              <a:rPr lang="en-US" altLang="en-US" sz="2600" b="1" dirty="0"/>
              <a:t>power</a:t>
            </a:r>
            <a:r>
              <a:rPr lang="en-US" altLang="en-US" sz="2600" dirty="0"/>
              <a:t> is:</a:t>
            </a:r>
          </a:p>
        </p:txBody>
      </p:sp>
      <p:pic>
        <p:nvPicPr>
          <p:cNvPr id="8" name="Picture 7" descr="The average power during time interval delta t, P sub ay v, equals the work done during the time interval, delta upper W, over the duration of the time interval, delta t.&#10;"/>
          <p:cNvPicPr>
            <a:picLocks noChangeAspect="1"/>
          </p:cNvPicPr>
          <p:nvPr/>
        </p:nvPicPr>
        <p:blipFill rotWithShape="1">
          <a:blip r:embed="rId2">
            <a:extLst>
              <a:ext uri="{28A0092B-C50C-407E-A947-70E740481C1C}">
                <a14:useLocalDpi xmlns:a14="http://schemas.microsoft.com/office/drawing/2010/main" val="0"/>
              </a:ext>
            </a:extLst>
          </a:blip>
          <a:srcRect l="9487" r="9630" b="14610"/>
          <a:stretch/>
        </p:blipFill>
        <p:spPr>
          <a:xfrm>
            <a:off x="1183721" y="2702352"/>
            <a:ext cx="6776559" cy="847070"/>
          </a:xfrm>
          <a:prstGeom prst="rect">
            <a:avLst/>
          </a:prstGeom>
        </p:spPr>
      </p:pic>
      <p:sp>
        <p:nvSpPr>
          <p:cNvPr id="7" name="Content Placeholder 6"/>
          <p:cNvSpPr>
            <a:spLocks noGrp="1"/>
          </p:cNvSpPr>
          <p:nvPr>
            <p:ph idx="14"/>
          </p:nvPr>
        </p:nvSpPr>
        <p:spPr>
          <a:xfrm>
            <a:off x="457200" y="3583196"/>
            <a:ext cx="8229600" cy="457200"/>
          </a:xfrm>
        </p:spPr>
        <p:txBody>
          <a:bodyPr/>
          <a:lstStyle/>
          <a:p>
            <a:r>
              <a:rPr lang="en-US" altLang="en-US" sz="2600" b="1" dirty="0">
                <a:sym typeface="Symbol" pitchFamily="84" charset="2"/>
              </a:rPr>
              <a:t>Instantaneous</a:t>
            </a:r>
            <a:r>
              <a:rPr lang="en-US" altLang="en-US" sz="2600" dirty="0">
                <a:sym typeface="Symbol" pitchFamily="84" charset="2"/>
              </a:rPr>
              <a:t> </a:t>
            </a:r>
            <a:r>
              <a:rPr lang="en-US" altLang="en-US" sz="2600" b="1" dirty="0">
                <a:sym typeface="Symbol" pitchFamily="84" charset="2"/>
              </a:rPr>
              <a:t>power</a:t>
            </a:r>
            <a:r>
              <a:rPr lang="en-US" altLang="en-US" sz="2600" dirty="0">
                <a:sym typeface="Symbol" pitchFamily="84" charset="2"/>
              </a:rPr>
              <a:t> is:</a:t>
            </a:r>
          </a:p>
        </p:txBody>
      </p:sp>
      <p:pic>
        <p:nvPicPr>
          <p:cNvPr id="9" name="Picture 8" descr="The instantaneous power, P, equals the average power over an infinitesimally short time interval. So, P = the limit as delta t approaches 0 of delta upper W over delta t, which equals d upper W d t, or the time rate of doing work.&#10;"/>
          <p:cNvPicPr>
            <a:picLocks noChangeAspect="1"/>
          </p:cNvPicPr>
          <p:nvPr/>
        </p:nvPicPr>
        <p:blipFill rotWithShape="1">
          <a:blip r:embed="rId3">
            <a:extLst>
              <a:ext uri="{28A0092B-C50C-407E-A947-70E740481C1C}">
                <a14:useLocalDpi xmlns:a14="http://schemas.microsoft.com/office/drawing/2010/main" val="0"/>
              </a:ext>
            </a:extLst>
          </a:blip>
          <a:srcRect l="9558" r="9558" b="13734"/>
          <a:stretch/>
        </p:blipFill>
        <p:spPr>
          <a:xfrm>
            <a:off x="1115616" y="4125284"/>
            <a:ext cx="6912768" cy="1199000"/>
          </a:xfrm>
          <a:prstGeom prst="rect">
            <a:avLst/>
          </a:prstGeom>
        </p:spPr>
      </p:pic>
      <p:sp>
        <p:nvSpPr>
          <p:cNvPr id="6" name="Content Placeholder 5"/>
          <p:cNvSpPr>
            <a:spLocks noGrp="1"/>
          </p:cNvSpPr>
          <p:nvPr>
            <p:ph idx="13"/>
          </p:nvPr>
        </p:nvSpPr>
        <p:spPr>
          <a:xfrm>
            <a:off x="457200" y="5394068"/>
            <a:ext cx="8458200" cy="838200"/>
          </a:xfrm>
        </p:spPr>
        <p:txBody>
          <a:bodyPr/>
          <a:lstStyle/>
          <a:p>
            <a:r>
              <a:rPr lang="en-US" altLang="en-US" sz="2600" dirty="0"/>
              <a:t>The SI unit of power is the </a:t>
            </a:r>
            <a:r>
              <a:rPr lang="en-US" altLang="en-US" sz="2600" b="1" dirty="0"/>
              <a:t>watt</a:t>
            </a:r>
            <a:r>
              <a:rPr lang="en-US" altLang="en-US" sz="2600" dirty="0"/>
              <a:t> (1 W = 1 J/s), but another familiar unit is the </a:t>
            </a:r>
            <a:r>
              <a:rPr lang="en-US" altLang="en-US" sz="2600" b="1" dirty="0"/>
              <a:t>horsepower </a:t>
            </a:r>
            <a:r>
              <a:rPr lang="en-US" altLang="en-US" sz="2600" dirty="0"/>
              <a:t>(1 hp = 746 W).</a:t>
            </a:r>
          </a:p>
        </p:txBody>
      </p:sp>
    </p:spTree>
    <p:extLst>
      <p:ext uri="{BB962C8B-B14F-4D97-AF65-F5344CB8AC3E}">
        <p14:creationId xmlns:p14="http://schemas.microsoft.com/office/powerpoint/2010/main" val="34763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Power: Lifting a Box Slowly</a:t>
            </a:r>
            <a:endParaRPr lang="en-US" sz="3600" dirty="0"/>
          </a:p>
        </p:txBody>
      </p:sp>
      <p:pic>
        <p:nvPicPr>
          <p:cNvPr id="2" name="Picture 1" descr="A box is lifted . Work you do on the box to lift it in delta t = 5 seconds: delta W = 100 joules. Your average power output: P sub average = delta W over delta t = 100 Joules over 5 seconds = 20 watts."/>
          <p:cNvPicPr>
            <a:picLocks noChangeAspect="1"/>
          </p:cNvPicPr>
          <p:nvPr/>
        </p:nvPicPr>
        <p:blipFill>
          <a:blip r:embed="rId2"/>
          <a:stretch>
            <a:fillRect/>
          </a:stretch>
        </p:blipFill>
        <p:spPr>
          <a:xfrm>
            <a:off x="2032010" y="1874785"/>
            <a:ext cx="4802408" cy="3882626"/>
          </a:xfrm>
          <a:prstGeom prst="rect">
            <a:avLst/>
          </a:prstGeom>
        </p:spPr>
      </p:pic>
    </p:spTree>
    <p:extLst>
      <p:ext uri="{BB962C8B-B14F-4D97-AF65-F5344CB8AC3E}">
        <p14:creationId xmlns:p14="http://schemas.microsoft.com/office/powerpoint/2010/main" val="80341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Power: Lifting a Box Quickly</a:t>
            </a:r>
            <a:endParaRPr lang="en-US" sz="3600" dirty="0"/>
          </a:p>
        </p:txBody>
      </p:sp>
      <p:pic>
        <p:nvPicPr>
          <p:cNvPr id="2" name="Picture 1" descr="A box is lifted. Work you do on the same box to lift it in the same distance in delta t = 1 second: delta W = 100 Joules. Your average power output: P sub average = delta W over delta t = 100 Joules over 1 second = 100 watts."/>
          <p:cNvPicPr>
            <a:picLocks noChangeAspect="1"/>
          </p:cNvPicPr>
          <p:nvPr/>
        </p:nvPicPr>
        <p:blipFill>
          <a:blip r:embed="rId2"/>
          <a:stretch>
            <a:fillRect/>
          </a:stretch>
        </p:blipFill>
        <p:spPr>
          <a:xfrm>
            <a:off x="1988856" y="1879432"/>
            <a:ext cx="5038649" cy="3911888"/>
          </a:xfrm>
          <a:prstGeom prst="rect">
            <a:avLst/>
          </a:prstGeom>
        </p:spPr>
      </p:pic>
    </p:spTree>
    <p:extLst>
      <p:ext uri="{BB962C8B-B14F-4D97-AF65-F5344CB8AC3E}">
        <p14:creationId xmlns:p14="http://schemas.microsoft.com/office/powerpoint/2010/main" val="167129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0"/>
            <a:ext cx="4114800" cy="4724399"/>
          </a:xfrm>
        </p:spPr>
        <p:txBody>
          <a:bodyPr/>
          <a:lstStyle/>
          <a:p>
            <a:pPr marL="256032" indent="-256032">
              <a:buSzPct val="100000"/>
            </a:pPr>
            <a:r>
              <a:rPr lang="en-US" altLang="en-US" sz="2400" dirty="0"/>
              <a:t>A baseball pitcher does work with his throwing arm to give the ball a property called </a:t>
            </a:r>
            <a:r>
              <a:rPr lang="en-US" altLang="en-US" sz="2400" b="1" dirty="0"/>
              <a:t>kinetic</a:t>
            </a:r>
            <a:r>
              <a:rPr lang="en-US" altLang="en-US" sz="2400" dirty="0"/>
              <a:t> </a:t>
            </a:r>
            <a:r>
              <a:rPr lang="en-US" altLang="en-US" sz="2400" b="1" dirty="0"/>
              <a:t>energy</a:t>
            </a:r>
            <a:r>
              <a:rPr lang="en-US" altLang="en-US" sz="2400" dirty="0"/>
              <a:t>.  </a:t>
            </a:r>
          </a:p>
          <a:p>
            <a:pPr marL="256032" indent="-256032">
              <a:buSzPct val="100000"/>
            </a:pPr>
            <a:r>
              <a:rPr lang="en-US" altLang="en-US" sz="2400" dirty="0"/>
              <a:t>In this chapter, the introduction of the new concepts of </a:t>
            </a:r>
            <a:r>
              <a:rPr lang="en-US" altLang="en-US" sz="2400" b="1" dirty="0"/>
              <a:t>work</a:t>
            </a:r>
            <a:r>
              <a:rPr lang="en-US" altLang="en-US" sz="2400" dirty="0"/>
              <a:t>, </a:t>
            </a:r>
            <a:r>
              <a:rPr lang="en-US" altLang="en-US" sz="2400" b="1" dirty="0"/>
              <a:t>energy</a:t>
            </a:r>
            <a:r>
              <a:rPr lang="en-US" altLang="en-US" sz="2400" dirty="0"/>
              <a:t>, and the </a:t>
            </a:r>
            <a:r>
              <a:rPr lang="en-US" altLang="en-US" sz="2400" b="1" dirty="0"/>
              <a:t>conservation of energy </a:t>
            </a:r>
            <a:r>
              <a:rPr lang="en-US" altLang="en-US" sz="2400" dirty="0"/>
              <a:t>will allow us to deal with problems in which Newton’s laws alone aren’t enough.</a:t>
            </a:r>
          </a:p>
        </p:txBody>
      </p:sp>
      <p:pic>
        <p:nvPicPr>
          <p:cNvPr id="4" name="Picture 3" descr="A pitcher throws a baseball.&#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676400"/>
            <a:ext cx="4169879" cy="2379391"/>
          </a:xfrm>
          <a:prstGeom prst="rect">
            <a:avLst/>
          </a:prstGeom>
        </p:spPr>
      </p:pic>
    </p:spTree>
    <p:extLst>
      <p:ext uri="{BB962C8B-B14F-4D97-AF65-F5344CB8AC3E}">
        <p14:creationId xmlns:p14="http://schemas.microsoft.com/office/powerpoint/2010/main" val="360243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Power </a:t>
            </a:r>
            <a:r>
              <a:rPr lang="en-US" altLang="en-US" sz="2000" b="0" dirty="0"/>
              <a:t>(2 of 2)</a:t>
            </a:r>
            <a:endParaRPr lang="en-US" sz="2000" b="0" dirty="0"/>
          </a:p>
        </p:txBody>
      </p:sp>
      <p:sp>
        <p:nvSpPr>
          <p:cNvPr id="4" name="Content Placeholder 3"/>
          <p:cNvSpPr>
            <a:spLocks noGrp="1"/>
          </p:cNvSpPr>
          <p:nvPr>
            <p:ph idx="1"/>
          </p:nvPr>
        </p:nvSpPr>
        <p:spPr>
          <a:xfrm>
            <a:off x="457200" y="1600201"/>
            <a:ext cx="8229600" cy="838200"/>
          </a:xfrm>
        </p:spPr>
        <p:txBody>
          <a:bodyPr/>
          <a:lstStyle/>
          <a:p>
            <a:r>
              <a:rPr lang="en-CA" altLang="en-US" sz="2600" dirty="0"/>
              <a:t>In mechanics we can also express power in terms of force and velocity:</a:t>
            </a:r>
          </a:p>
        </p:txBody>
      </p:sp>
      <p:pic>
        <p:nvPicPr>
          <p:cNvPr id="6" name="Picture 5" descr="The  instantaneous power for a force doing work on a particle is the scalar product of the force that acts on the  particle and the velocity of the particle. So, P = F dot v.&#10;"/>
          <p:cNvPicPr>
            <a:picLocks noChangeAspect="1"/>
          </p:cNvPicPr>
          <p:nvPr/>
        </p:nvPicPr>
        <p:blipFill rotWithShape="1">
          <a:blip r:embed="rId2">
            <a:extLst>
              <a:ext uri="{28A0092B-C50C-407E-A947-70E740481C1C}">
                <a14:useLocalDpi xmlns:a14="http://schemas.microsoft.com/office/drawing/2010/main" val="0"/>
              </a:ext>
            </a:extLst>
          </a:blip>
          <a:srcRect l="5274" r="18897" b="21231"/>
          <a:stretch/>
        </p:blipFill>
        <p:spPr>
          <a:xfrm>
            <a:off x="1331640" y="2510930"/>
            <a:ext cx="6480720" cy="869115"/>
          </a:xfrm>
          <a:prstGeom prst="rect">
            <a:avLst/>
          </a:prstGeom>
        </p:spPr>
      </p:pic>
      <p:sp>
        <p:nvSpPr>
          <p:cNvPr id="5" name="Content Placeholder 4"/>
          <p:cNvSpPr>
            <a:spLocks noGrp="1"/>
          </p:cNvSpPr>
          <p:nvPr>
            <p:ph idx="13"/>
          </p:nvPr>
        </p:nvSpPr>
        <p:spPr>
          <a:xfrm>
            <a:off x="457200" y="3733799"/>
            <a:ext cx="4419600" cy="1082037"/>
          </a:xfrm>
        </p:spPr>
        <p:txBody>
          <a:bodyPr/>
          <a:lstStyle/>
          <a:p>
            <a:r>
              <a:rPr lang="en-CA" altLang="en-US" sz="2600" dirty="0"/>
              <a:t>Here is a one-horsepower (746-W) propulsion system.</a:t>
            </a:r>
          </a:p>
        </p:txBody>
      </p:sp>
      <p:pic>
        <p:nvPicPr>
          <p:cNvPr id="7" name="Picture 6" descr="A draft horse pulls an automobil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776" y="3548094"/>
            <a:ext cx="3601748" cy="2838026"/>
          </a:xfrm>
          <a:prstGeom prst="rect">
            <a:avLst/>
          </a:prstGeom>
        </p:spPr>
      </p:pic>
    </p:spTree>
    <p:extLst>
      <p:ext uri="{BB962C8B-B14F-4D97-AF65-F5344CB8AC3E}">
        <p14:creationId xmlns:p14="http://schemas.microsoft.com/office/powerpoint/2010/main" val="323699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a:t>
            </a:r>
            <a:endParaRPr lang="en-US" sz="3600" dirty="0"/>
          </a:p>
        </p:txBody>
      </p:sp>
      <p:sp>
        <p:nvSpPr>
          <p:cNvPr id="4" name="Content Placeholder 3"/>
          <p:cNvSpPr>
            <a:spLocks noGrp="1"/>
          </p:cNvSpPr>
          <p:nvPr>
            <p:ph idx="1"/>
          </p:nvPr>
        </p:nvSpPr>
        <p:spPr>
          <a:xfrm>
            <a:off x="457200" y="1600201"/>
            <a:ext cx="8229600" cy="838200"/>
          </a:xfrm>
        </p:spPr>
        <p:txBody>
          <a:bodyPr/>
          <a:lstStyle/>
          <a:p>
            <a:r>
              <a:rPr lang="en-US" altLang="en-US" sz="2600" dirty="0"/>
              <a:t>A force on an object does </a:t>
            </a:r>
            <a:r>
              <a:rPr lang="en-US" altLang="en-US" sz="2600" b="1" dirty="0"/>
              <a:t>work</a:t>
            </a:r>
            <a:r>
              <a:rPr lang="en-US" altLang="en-US" sz="2600" dirty="0"/>
              <a:t> if the object undergoes a displacement.</a:t>
            </a:r>
          </a:p>
        </p:txBody>
      </p:sp>
      <p:pic>
        <p:nvPicPr>
          <p:cNvPr id="7" name="Picture 6" descr="People push a car stuck in the snow.&#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05" y="2470873"/>
            <a:ext cx="3521386" cy="2545583"/>
          </a:xfrm>
          <a:prstGeom prst="rect">
            <a:avLst/>
          </a:prstGeom>
        </p:spPr>
      </p:pic>
      <p:sp>
        <p:nvSpPr>
          <p:cNvPr id="5" name="Content Placeholder 4"/>
          <p:cNvSpPr>
            <a:spLocks noGrp="1"/>
          </p:cNvSpPr>
          <p:nvPr>
            <p:ph idx="13"/>
          </p:nvPr>
        </p:nvSpPr>
        <p:spPr>
          <a:xfrm>
            <a:off x="812205" y="5048929"/>
            <a:ext cx="3521386" cy="1271189"/>
          </a:xfrm>
        </p:spPr>
        <p:txBody>
          <a:bodyPr/>
          <a:lstStyle/>
          <a:p>
            <a:pPr marL="0" lvl="1" indent="0">
              <a:spcBef>
                <a:spcPts val="1500"/>
              </a:spcBef>
              <a:buNone/>
            </a:pPr>
            <a:r>
              <a:rPr lang="en-CA" altLang="en-US" sz="2000" kern="0" dirty="0"/>
              <a:t>These people are doing work as they push on the car because they exert a force on the car as it moves.</a:t>
            </a:r>
            <a:endParaRPr lang="en-US" altLang="en-US" sz="2000" kern="0" dirty="0"/>
          </a:p>
        </p:txBody>
      </p:sp>
      <p:pic>
        <p:nvPicPr>
          <p:cNvPr id="3" name="Picture 2" descr="An object is pulled by force F for displacement s along the x-axis. If a particle moves through a displacement s while a constant force F acts on it in the same direction, the work done by the force on the particle is W = F times s."/>
          <p:cNvPicPr>
            <a:picLocks noChangeAspect="1"/>
          </p:cNvPicPr>
          <p:nvPr/>
        </p:nvPicPr>
        <p:blipFill>
          <a:blip r:embed="rId3"/>
          <a:stretch>
            <a:fillRect/>
          </a:stretch>
        </p:blipFill>
        <p:spPr>
          <a:xfrm>
            <a:off x="4658105" y="2514600"/>
            <a:ext cx="4241216" cy="3654617"/>
          </a:xfrm>
          <a:prstGeom prst="rect">
            <a:avLst/>
          </a:prstGeom>
        </p:spPr>
      </p:pic>
    </p:spTree>
    <p:extLst>
      <p:ext uri="{BB962C8B-B14F-4D97-AF65-F5344CB8AC3E}">
        <p14:creationId xmlns:p14="http://schemas.microsoft.com/office/powerpoint/2010/main" val="381095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Units of Work</a:t>
            </a:r>
            <a:endParaRPr lang="en-US" sz="3600" dirty="0"/>
          </a:p>
        </p:txBody>
      </p:sp>
      <p:sp>
        <p:nvSpPr>
          <p:cNvPr id="6" name="Content Placeholder 5"/>
          <p:cNvSpPr>
            <a:spLocks noGrp="1"/>
          </p:cNvSpPr>
          <p:nvPr>
            <p:ph idx="1"/>
          </p:nvPr>
        </p:nvSpPr>
        <p:spPr>
          <a:xfrm>
            <a:off x="457200" y="1600201"/>
            <a:ext cx="8458200" cy="4114800"/>
          </a:xfrm>
        </p:spPr>
        <p:txBody>
          <a:bodyPr/>
          <a:lstStyle/>
          <a:p>
            <a:pPr marL="256032" indent="-256032">
              <a:buSzPct val="100000"/>
            </a:pPr>
            <a:r>
              <a:rPr lang="en-CA" altLang="en-US" sz="2600" dirty="0"/>
              <a:t>The SI unit of work is the </a:t>
            </a:r>
            <a:r>
              <a:rPr lang="en-CA" altLang="en-US" sz="2600" b="1" dirty="0"/>
              <a:t>joule</a:t>
            </a:r>
            <a:r>
              <a:rPr lang="en-CA" altLang="en-US" sz="2600" dirty="0"/>
              <a:t> (named in honor of the 19th-century English physicist James Prescott Joule).</a:t>
            </a:r>
          </a:p>
          <a:p>
            <a:pPr marL="256032" indent="-256032">
              <a:buSzPct val="100000"/>
            </a:pPr>
            <a:r>
              <a:rPr lang="en-CA" altLang="en-US" sz="2600" dirty="0"/>
              <a:t>Since </a:t>
            </a:r>
            <a:r>
              <a:rPr lang="en-CA" altLang="en-US" sz="2600" i="1" dirty="0"/>
              <a:t>W</a:t>
            </a:r>
            <a:r>
              <a:rPr lang="en-CA" altLang="en-US" sz="2600" dirty="0"/>
              <a:t> = </a:t>
            </a:r>
            <a:r>
              <a:rPr lang="en-CA" altLang="en-US" sz="2600" i="1" dirty="0"/>
              <a:t>Fs</a:t>
            </a:r>
            <a:r>
              <a:rPr lang="en-CA" altLang="en-US" sz="2600" dirty="0"/>
              <a:t>, the unit of work is the unit of force multiplied by the unit of distance. </a:t>
            </a:r>
          </a:p>
          <a:p>
            <a:pPr marL="256032" indent="-256032">
              <a:buSzPct val="100000"/>
            </a:pPr>
            <a:r>
              <a:rPr lang="en-CA" altLang="en-US" sz="2600" dirty="0"/>
              <a:t>In SI units:</a:t>
            </a:r>
          </a:p>
          <a:p>
            <a:pPr marL="0" indent="0" algn="ctr">
              <a:buSzPct val="100000"/>
              <a:buNone/>
            </a:pPr>
            <a:r>
              <a:rPr lang="en-CA" altLang="en-US" sz="2600" dirty="0"/>
              <a:t>1 joule = (1 newton) (1 meter) or 1 J = 1 N ∙ m</a:t>
            </a:r>
          </a:p>
          <a:p>
            <a:pPr marL="256032" indent="-256032">
              <a:buSzPct val="100000"/>
            </a:pPr>
            <a:r>
              <a:rPr lang="en-CA" altLang="en-US" sz="2600" dirty="0"/>
              <a:t>If you lift an object with a weight of 1 N a distance of 1 m at a constant speed, you do 1 J of work on it.</a:t>
            </a:r>
            <a:endParaRPr lang="en-US" altLang="en-US" sz="2600" dirty="0"/>
          </a:p>
        </p:txBody>
      </p:sp>
    </p:spTree>
    <p:extLst>
      <p:ext uri="{BB962C8B-B14F-4D97-AF65-F5344CB8AC3E}">
        <p14:creationId xmlns:p14="http://schemas.microsoft.com/office/powerpoint/2010/main" val="63500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 Done by a Constant Force </a:t>
            </a:r>
            <a:r>
              <a:rPr lang="en-US" altLang="en-US" sz="2000" b="0" dirty="0"/>
              <a:t>(1 of 2)</a:t>
            </a:r>
            <a:endParaRPr lang="en-US" sz="2000" b="0" dirty="0"/>
          </a:p>
        </p:txBody>
      </p:sp>
      <p:sp>
        <p:nvSpPr>
          <p:cNvPr id="4" name="Content Placeholder 3"/>
          <p:cNvSpPr>
            <a:spLocks noGrp="1"/>
          </p:cNvSpPr>
          <p:nvPr>
            <p:ph idx="1"/>
          </p:nvPr>
        </p:nvSpPr>
        <p:spPr>
          <a:xfrm>
            <a:off x="457200" y="1600201"/>
            <a:ext cx="8229600" cy="914400"/>
          </a:xfrm>
        </p:spPr>
        <p:txBody>
          <a:bodyPr/>
          <a:lstStyle/>
          <a:p>
            <a:r>
              <a:rPr lang="en-US" altLang="en-US" sz="2600" dirty="0"/>
              <a:t>The work done by a constant force acting at an angle </a:t>
            </a:r>
            <a:r>
              <a:rPr lang="en-US" altLang="en-US" sz="2600" i="1" dirty="0">
                <a:sym typeface="Symbol" panose="05050102010706020507" pitchFamily="18" charset="2"/>
              </a:rPr>
              <a:t>  </a:t>
            </a:r>
            <a:r>
              <a:rPr lang="en-US" altLang="en-US" sz="2600" dirty="0">
                <a:sym typeface="Symbol" panose="05050102010706020507" pitchFamily="18" charset="2"/>
              </a:rPr>
              <a:t> to the displacement is:</a:t>
            </a:r>
            <a:endParaRPr lang="en-US" altLang="en-US" sz="2600" i="1" dirty="0">
              <a:sym typeface="Symbol" panose="05050102010706020507" pitchFamily="18" charset="2"/>
            </a:endParaRPr>
          </a:p>
        </p:txBody>
      </p:sp>
      <p:pic>
        <p:nvPicPr>
          <p:cNvPr id="9" name="Picture 8" descr=" The work done on a particle by constant force F during straight line displacement s is the product of the magnitude of vector F, the magnitude of vector s, and the cosine of the angle between vectors F and s. In other words, upper W = F s cosine of theta.&#10;"/>
          <p:cNvPicPr>
            <a:picLocks noChangeAspect="1"/>
          </p:cNvPicPr>
          <p:nvPr/>
        </p:nvPicPr>
        <p:blipFill rotWithShape="1">
          <a:blip r:embed="rId2">
            <a:extLst>
              <a:ext uri="{28A0092B-C50C-407E-A947-70E740481C1C}">
                <a14:useLocalDpi xmlns:a14="http://schemas.microsoft.com/office/drawing/2010/main" val="0"/>
              </a:ext>
            </a:extLst>
          </a:blip>
          <a:srcRect l="7031" r="12086" b="13989"/>
          <a:stretch/>
        </p:blipFill>
        <p:spPr>
          <a:xfrm>
            <a:off x="1077516" y="2593695"/>
            <a:ext cx="6912768" cy="1221680"/>
          </a:xfrm>
          <a:prstGeom prst="rect">
            <a:avLst/>
          </a:prstGeom>
        </p:spPr>
      </p:pic>
      <p:sp>
        <p:nvSpPr>
          <p:cNvPr id="7" name="Content Placeholder 6"/>
          <p:cNvSpPr>
            <a:spLocks noGrp="1"/>
          </p:cNvSpPr>
          <p:nvPr>
            <p:ph idx="13"/>
          </p:nvPr>
        </p:nvSpPr>
        <p:spPr>
          <a:xfrm>
            <a:off x="457200" y="3962401"/>
            <a:ext cx="8229600" cy="457200"/>
          </a:xfrm>
        </p:spPr>
        <p:txBody>
          <a:bodyPr/>
          <a:lstStyle/>
          <a:p>
            <a:r>
              <a:rPr lang="en-US" altLang="en-US" sz="2600" dirty="0"/>
              <a:t>This can be written more compactly as:</a:t>
            </a:r>
          </a:p>
        </p:txBody>
      </p:sp>
      <p:pic>
        <p:nvPicPr>
          <p:cNvPr id="10" name="Picture 9" descr="The work done on a particle by constant force F during straight line displacement s is the scalar product or dot product of vectors F and s. In other words, upper W = vector F dot vector s.&#10;"/>
          <p:cNvPicPr>
            <a:picLocks noChangeAspect="1"/>
          </p:cNvPicPr>
          <p:nvPr/>
        </p:nvPicPr>
        <p:blipFill rotWithShape="1">
          <a:blip r:embed="rId3">
            <a:extLst>
              <a:ext uri="{28A0092B-C50C-407E-A947-70E740481C1C}">
                <a14:useLocalDpi xmlns:a14="http://schemas.microsoft.com/office/drawing/2010/main" val="0"/>
              </a:ext>
            </a:extLst>
          </a:blip>
          <a:srcRect l="5346" r="11243" b="15258"/>
          <a:stretch/>
        </p:blipFill>
        <p:spPr>
          <a:xfrm>
            <a:off x="825784" y="4658344"/>
            <a:ext cx="7492433" cy="1107596"/>
          </a:xfrm>
          <a:prstGeom prst="rect">
            <a:avLst/>
          </a:prstGeom>
        </p:spPr>
      </p:pic>
    </p:spTree>
    <p:extLst>
      <p:ext uri="{BB962C8B-B14F-4D97-AF65-F5344CB8AC3E}">
        <p14:creationId xmlns:p14="http://schemas.microsoft.com/office/powerpoint/2010/main" val="337403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Positive Work</a:t>
            </a:r>
            <a:endParaRPr lang="en-US" sz="3600" dirty="0"/>
          </a:p>
        </p:txBody>
      </p:sp>
      <p:sp>
        <p:nvSpPr>
          <p:cNvPr id="6" name="Content Placeholder 5"/>
          <p:cNvSpPr>
            <a:spLocks noGrp="1"/>
          </p:cNvSpPr>
          <p:nvPr>
            <p:ph idx="1"/>
          </p:nvPr>
        </p:nvSpPr>
        <p:spPr>
          <a:xfrm>
            <a:off x="457200" y="1600200"/>
            <a:ext cx="8229600" cy="865093"/>
          </a:xfrm>
        </p:spPr>
        <p:txBody>
          <a:bodyPr/>
          <a:lstStyle/>
          <a:p>
            <a:pPr marL="256032" indent="-256032">
              <a:buSzPct val="100000"/>
            </a:pPr>
            <a:r>
              <a:rPr lang="en-US" altLang="en-US" sz="2600" dirty="0"/>
              <a:t>When the force has a component in the direction of the displacement, work is </a:t>
            </a:r>
            <a:r>
              <a:rPr lang="en-US" altLang="en-US" sz="2600" b="1" dirty="0"/>
              <a:t>positive</a:t>
            </a:r>
            <a:r>
              <a:rPr lang="en-US" altLang="en-US" sz="2600" dirty="0"/>
              <a:t>.</a:t>
            </a:r>
            <a:endParaRPr lang="en-US" sz="2600" dirty="0"/>
          </a:p>
        </p:txBody>
      </p:sp>
      <p:pic>
        <p:nvPicPr>
          <p:cNvPr id="7" name="Picture 6" descr="Force F acts upward and rightward on the body at acute angle phi from the horizontal. The body is displaced rightward by s.&#10;"/>
          <p:cNvPicPr>
            <a:picLocks noChangeAspect="1"/>
          </p:cNvPicPr>
          <p:nvPr/>
        </p:nvPicPr>
        <p:blipFill rotWithShape="1">
          <a:blip r:embed="rId2">
            <a:extLst>
              <a:ext uri="{28A0092B-C50C-407E-A947-70E740481C1C}">
                <a14:useLocalDpi xmlns:a14="http://schemas.microsoft.com/office/drawing/2010/main" val="0"/>
              </a:ext>
            </a:extLst>
          </a:blip>
          <a:srcRect l="53370" r="18826"/>
          <a:stretch/>
        </p:blipFill>
        <p:spPr>
          <a:xfrm>
            <a:off x="2145813" y="2959348"/>
            <a:ext cx="4852373" cy="2477145"/>
          </a:xfrm>
          <a:prstGeom prst="rect">
            <a:avLst/>
          </a:prstGeom>
        </p:spPr>
      </p:pic>
    </p:spTree>
    <p:extLst>
      <p:ext uri="{BB962C8B-B14F-4D97-AF65-F5344CB8AC3E}">
        <p14:creationId xmlns:p14="http://schemas.microsoft.com/office/powerpoint/2010/main" val="152494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Negative Work</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When the force has a component opposite to the direction of the displacement, work is </a:t>
            </a:r>
            <a:r>
              <a:rPr lang="en-US" altLang="en-US" sz="2600" b="1" dirty="0"/>
              <a:t>negative</a:t>
            </a:r>
            <a:r>
              <a:rPr lang="en-US" altLang="en-US" sz="2600" dirty="0"/>
              <a:t>.</a:t>
            </a:r>
          </a:p>
        </p:txBody>
      </p:sp>
      <p:pic>
        <p:nvPicPr>
          <p:cNvPr id="4" name="Picture 3" descr="Force F acts upward and leftward on the body  at obtuse angle phi from horizontal. The body is displaced rightward by s.&#10;"/>
          <p:cNvPicPr>
            <a:picLocks noChangeAspect="1"/>
          </p:cNvPicPr>
          <p:nvPr/>
        </p:nvPicPr>
        <p:blipFill rotWithShape="1">
          <a:blip r:embed="rId2">
            <a:extLst>
              <a:ext uri="{28A0092B-C50C-407E-A947-70E740481C1C}">
                <a14:useLocalDpi xmlns:a14="http://schemas.microsoft.com/office/drawing/2010/main" val="0"/>
              </a:ext>
            </a:extLst>
          </a:blip>
          <a:srcRect l="50000" r="22196"/>
          <a:stretch/>
        </p:blipFill>
        <p:spPr>
          <a:xfrm>
            <a:off x="2116048" y="3048620"/>
            <a:ext cx="4804330" cy="2464946"/>
          </a:xfrm>
          <a:prstGeom prst="rect">
            <a:avLst/>
          </a:prstGeom>
        </p:spPr>
      </p:pic>
    </p:spTree>
    <p:extLst>
      <p:ext uri="{BB962C8B-B14F-4D97-AF65-F5344CB8AC3E}">
        <p14:creationId xmlns:p14="http://schemas.microsoft.com/office/powerpoint/2010/main" val="296732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Zero Work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US" altLang="en-US" sz="2600" dirty="0"/>
              <a:t>When the force is perpendicular to the direction of the displacement, the force does </a:t>
            </a:r>
            <a:r>
              <a:rPr lang="en-US" altLang="en-US" sz="2600" b="1" dirty="0"/>
              <a:t>no</a:t>
            </a:r>
            <a:r>
              <a:rPr lang="en-US" altLang="en-US" sz="2600" dirty="0"/>
              <a:t> work on the object.</a:t>
            </a:r>
          </a:p>
        </p:txBody>
      </p:sp>
      <p:pic>
        <p:nvPicPr>
          <p:cNvPr id="4" name="Picture 3" descr="Force F acts upward on the body. The body is displaced rightward by s.&#10;"/>
          <p:cNvPicPr>
            <a:picLocks noChangeAspect="1"/>
          </p:cNvPicPr>
          <p:nvPr/>
        </p:nvPicPr>
        <p:blipFill rotWithShape="1">
          <a:blip r:embed="rId2">
            <a:extLst>
              <a:ext uri="{28A0092B-C50C-407E-A947-70E740481C1C}">
                <a14:useLocalDpi xmlns:a14="http://schemas.microsoft.com/office/drawing/2010/main" val="0"/>
              </a:ext>
            </a:extLst>
          </a:blip>
          <a:srcRect l="51685" r="22197"/>
          <a:stretch/>
        </p:blipFill>
        <p:spPr>
          <a:xfrm>
            <a:off x="2321859" y="2827495"/>
            <a:ext cx="4424080" cy="2815081"/>
          </a:xfrm>
          <a:prstGeom prst="rect">
            <a:avLst/>
          </a:prstGeom>
        </p:spPr>
      </p:pic>
    </p:spTree>
    <p:extLst>
      <p:ext uri="{BB962C8B-B14F-4D97-AF65-F5344CB8AC3E}">
        <p14:creationId xmlns:p14="http://schemas.microsoft.com/office/powerpoint/2010/main" val="3424688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1cbae4b4a666689691c325bdad704debacfcc"/>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12918</TotalTime>
  <Words>1073</Words>
  <Application>Microsoft Office PowerPoint</Application>
  <PresentationFormat>On-screen Show (4:3)</PresentationFormat>
  <Paragraphs>87</Paragraphs>
  <Slides>30</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Work</vt:lpstr>
      <vt:lpstr>Units of Work</vt:lpstr>
      <vt:lpstr>Work Done by a Constant Force (1 of 2)</vt:lpstr>
      <vt:lpstr>Positive Work</vt:lpstr>
      <vt:lpstr>Negative Work</vt:lpstr>
      <vt:lpstr>Zero Work (1 of 2)</vt:lpstr>
      <vt:lpstr>Zero Work (2 of 2)</vt:lpstr>
      <vt:lpstr>Lowering the Barbell to the Floor: Slide 1</vt:lpstr>
      <vt:lpstr>Lowering the Barbell to the Floor: Slide 2</vt:lpstr>
      <vt:lpstr>Lowering the Barbell to the Floor: Slide 3</vt:lpstr>
      <vt:lpstr>Total Work</vt:lpstr>
      <vt:lpstr>Kinetic Energy (1 of 4)</vt:lpstr>
      <vt:lpstr>Kinetic Energy (2 of 4)</vt:lpstr>
      <vt:lpstr>Kinetic Energy (3 of 4)</vt:lpstr>
      <vt:lpstr>Kinetic Energy (4 of 4)</vt:lpstr>
      <vt:lpstr>The Work-Energy Theorem</vt:lpstr>
      <vt:lpstr>Work and Kinetic Energy in Composite Systems</vt:lpstr>
      <vt:lpstr>Work and Energy with Varying Forces (1 of 3)</vt:lpstr>
      <vt:lpstr>Work and Energy with Varying Forces (2 of 3)</vt:lpstr>
      <vt:lpstr>Work and Energy with Varying Forces (3 of 3) </vt:lpstr>
      <vt:lpstr>Work Done by a Constant Force (2 of 2)</vt:lpstr>
      <vt:lpstr>Stretching a Spring</vt:lpstr>
      <vt:lpstr>Work–Energy Theorem for Motion Along a Curve</vt:lpstr>
      <vt:lpstr>Power (1 of 2)</vt:lpstr>
      <vt:lpstr>Power: Lifting a Box Slowly</vt:lpstr>
      <vt:lpstr>Power: Lifting a Box Quickly</vt:lpstr>
      <vt:lpstr>Power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4787</cp:revision>
  <dcterms:created xsi:type="dcterms:W3CDTF">2014-07-14T20:04:21Z</dcterms:created>
  <dcterms:modified xsi:type="dcterms:W3CDTF">2020-08-23T16:55:49Z</dcterms:modified>
</cp:coreProperties>
</file>