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Lst>
  <p:notesMasterIdLst>
    <p:notesMasterId r:id="rId38"/>
  </p:notesMasterIdLst>
  <p:handoutMasterIdLst>
    <p:handoutMasterId r:id="rId39"/>
  </p:handoutMasterIdLst>
  <p:sldIdLst>
    <p:sldId id="414" r:id="rId3"/>
    <p:sldId id="378" r:id="rId4"/>
    <p:sldId id="379" r:id="rId5"/>
    <p:sldId id="380" r:id="rId6"/>
    <p:sldId id="381" r:id="rId7"/>
    <p:sldId id="382" r:id="rId8"/>
    <p:sldId id="383" r:id="rId9"/>
    <p:sldId id="384" r:id="rId10"/>
    <p:sldId id="385" r:id="rId11"/>
    <p:sldId id="386" r:id="rId12"/>
    <p:sldId id="387" r:id="rId13"/>
    <p:sldId id="388" r:id="rId14"/>
    <p:sldId id="389" r:id="rId15"/>
    <p:sldId id="390" r:id="rId16"/>
    <p:sldId id="391" r:id="rId17"/>
    <p:sldId id="392" r:id="rId18"/>
    <p:sldId id="393" r:id="rId19"/>
    <p:sldId id="394" r:id="rId20"/>
    <p:sldId id="395" r:id="rId21"/>
    <p:sldId id="396" r:id="rId22"/>
    <p:sldId id="397" r:id="rId23"/>
    <p:sldId id="398" r:id="rId24"/>
    <p:sldId id="399" r:id="rId25"/>
    <p:sldId id="400" r:id="rId26"/>
    <p:sldId id="401" r:id="rId27"/>
    <p:sldId id="402" r:id="rId28"/>
    <p:sldId id="403" r:id="rId29"/>
    <p:sldId id="404" r:id="rId30"/>
    <p:sldId id="405" r:id="rId31"/>
    <p:sldId id="406" r:id="rId32"/>
    <p:sldId id="407" r:id="rId33"/>
    <p:sldId id="408" r:id="rId34"/>
    <p:sldId id="409" r:id="rId35"/>
    <p:sldId id="410" r:id="rId36"/>
    <p:sldId id="411" r:id="rId37"/>
  </p:sldIdLst>
  <p:sldSz cx="9144000" cy="6858000" type="screen4x3"/>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userDrawn="1">
          <p15:clr>
            <a:srgbClr val="A4A3A4"/>
          </p15:clr>
        </p15:guide>
        <p15:guide id="2" pos="244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ext uri="{19B8F6BF-5375-455C-9EA6-DF929625EA0E}">
        <p15:presenceInfo xmlns:p15="http://schemas.microsoft.com/office/powerpoint/2012/main" userId="S-1-5-21-617317731-1927854996-104450171-119495" providerId="AD"/>
      </p:ext>
    </p:extLst>
  </p:cmAuthor>
  <p:cmAuthor id="2" name="R, Nithiyanandhan" initials="RN" lastIdx="1" clrIdx="1">
    <p:extLst>
      <p:ext uri="{19B8F6BF-5375-455C-9EA6-DF929625EA0E}">
        <p15:presenceInfo xmlns:p15="http://schemas.microsoft.com/office/powerpoint/2012/main" userId="R, Nithiyanandh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99008C"/>
    <a:srgbClr val="001581"/>
    <a:srgbClr val="82007C"/>
    <a:srgbClr val="96008F"/>
    <a:srgbClr val="595375"/>
    <a:srgbClr val="6B638B"/>
    <a:srgbClr val="000000"/>
    <a:srgbClr val="FDB940"/>
    <a:srgbClr val="D4E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862" autoAdjust="0"/>
  </p:normalViewPr>
  <p:slideViewPr>
    <p:cSldViewPr>
      <p:cViewPr varScale="1">
        <p:scale>
          <a:sx n="88" d="100"/>
          <a:sy n="88" d="100"/>
        </p:scale>
        <p:origin x="1291" y="62"/>
      </p:cViewPr>
      <p:guideLst>
        <p:guide orient="horz" pos="4080"/>
        <p:guide pos="244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0.wmf"/><Relationship Id="rId7" Type="http://schemas.openxmlformats.org/officeDocument/2006/relationships/image" Target="../media/image14.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5" Type="http://schemas.openxmlformats.org/officeDocument/2006/relationships/image" Target="../media/image12.wmf"/><Relationship Id="rId10" Type="http://schemas.openxmlformats.org/officeDocument/2006/relationships/image" Target="../media/image17.wmf"/><Relationship Id="rId4" Type="http://schemas.openxmlformats.org/officeDocument/2006/relationships/image" Target="../media/image11.wmf"/><Relationship Id="rId9"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8/23/2020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8/23/2020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332996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2020</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1143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457200" y="2819400"/>
            <a:ext cx="8229600" cy="1524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4495800"/>
            <a:ext cx="8229600" cy="16303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373014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857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589868"/>
            <a:ext cx="8229600" cy="703052"/>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2819400"/>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4572000"/>
            <a:ext cx="8229600" cy="144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886454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857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457200" y="2819400"/>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589868"/>
            <a:ext cx="8229600" cy="703052"/>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4572000"/>
            <a:ext cx="8229600" cy="7362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 name="Content Placeholder 9"/>
          <p:cNvSpPr>
            <a:spLocks noGrp="1"/>
          </p:cNvSpPr>
          <p:nvPr>
            <p:ph sz="quarter" idx="16"/>
          </p:nvPr>
        </p:nvSpPr>
        <p:spPr>
          <a:xfrm>
            <a:off x="457200" y="5410200"/>
            <a:ext cx="8229600" cy="685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6693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8/23/2020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2020</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176694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365791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683164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2A47A785-18BF-4013-A851-BFF89FE70027}" type="datetimeFigureOut">
              <a:rPr lang="en-IN" smtClean="0"/>
              <a:t>23-08-2020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003458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8/23/2020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2A47A785-18BF-4013-A851-BFF89FE70027}" type="datetimeFigureOut">
              <a:rPr lang="en-IN" smtClean="0"/>
              <a:t>23-08-2020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079754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2A47A785-18BF-4013-A851-BFF89FE70027}" type="datetimeFigureOut">
              <a:rPr lang="en-IN" smtClean="0"/>
              <a:t>23-08-2020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097489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47A785-18BF-4013-A851-BFF89FE70027}" type="datetimeFigureOut">
              <a:rPr lang="en-IN" smtClean="0"/>
              <a:t>23-08-2020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360767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7A785-18BF-4013-A851-BFF89FE70027}" type="datetimeFigureOut">
              <a:rPr lang="en-IN" smtClean="0"/>
              <a:t>23-08-2020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3599385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7A785-18BF-4013-A851-BFF89FE70027}" type="datetimeFigureOut">
              <a:rPr lang="en-IN" smtClean="0"/>
              <a:t>23-08-2020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499199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498499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5678056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2A47A785-18BF-4013-A851-BFF89FE70027}" type="datetimeFigureOut">
              <a:rPr lang="en-IN" smtClean="0"/>
              <a:t>23-08-2020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536506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8/23/2020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45719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11"/>
          <p:cNvSpPr>
            <a:spLocks noGrp="1"/>
          </p:cNvSpPr>
          <p:nvPr>
            <p:ph sz="quarter" idx="13"/>
          </p:nvPr>
        </p:nvSpPr>
        <p:spPr>
          <a:xfrm>
            <a:off x="457200" y="2184389"/>
            <a:ext cx="8229600" cy="4656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8/23/2020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4" name="Content Placeholder 13"/>
          <p:cNvSpPr>
            <a:spLocks noGrp="1"/>
          </p:cNvSpPr>
          <p:nvPr>
            <p:ph sz="quarter" idx="14"/>
          </p:nvPr>
        </p:nvSpPr>
        <p:spPr>
          <a:xfrm>
            <a:off x="457200" y="2785532"/>
            <a:ext cx="8229600" cy="5421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6" name="Content Placeholder 15"/>
          <p:cNvSpPr>
            <a:spLocks noGrp="1"/>
          </p:cNvSpPr>
          <p:nvPr>
            <p:ph sz="quarter" idx="15"/>
          </p:nvPr>
        </p:nvSpPr>
        <p:spPr>
          <a:xfrm>
            <a:off x="457200" y="3513666"/>
            <a:ext cx="8229600" cy="4487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8" name="Content Placeholder 17"/>
          <p:cNvSpPr>
            <a:spLocks noGrp="1"/>
          </p:cNvSpPr>
          <p:nvPr>
            <p:ph sz="quarter" idx="16"/>
          </p:nvPr>
        </p:nvSpPr>
        <p:spPr>
          <a:xfrm>
            <a:off x="457200" y="4114797"/>
            <a:ext cx="8229600" cy="609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45719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11"/>
          <p:cNvSpPr>
            <a:spLocks noGrp="1"/>
          </p:cNvSpPr>
          <p:nvPr>
            <p:ph sz="quarter" idx="13"/>
          </p:nvPr>
        </p:nvSpPr>
        <p:spPr>
          <a:xfrm>
            <a:off x="457200" y="2184389"/>
            <a:ext cx="8229600" cy="4656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8/23/2020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4" name="Content Placeholder 13"/>
          <p:cNvSpPr>
            <a:spLocks noGrp="1"/>
          </p:cNvSpPr>
          <p:nvPr>
            <p:ph sz="quarter" idx="14"/>
          </p:nvPr>
        </p:nvSpPr>
        <p:spPr>
          <a:xfrm>
            <a:off x="457200" y="2785532"/>
            <a:ext cx="8229600" cy="5421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6" name="Content Placeholder 15"/>
          <p:cNvSpPr>
            <a:spLocks noGrp="1"/>
          </p:cNvSpPr>
          <p:nvPr>
            <p:ph sz="quarter" idx="15"/>
          </p:nvPr>
        </p:nvSpPr>
        <p:spPr>
          <a:xfrm>
            <a:off x="457200" y="3513666"/>
            <a:ext cx="8229600" cy="4487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8" name="Content Placeholder 17"/>
          <p:cNvSpPr>
            <a:spLocks noGrp="1"/>
          </p:cNvSpPr>
          <p:nvPr>
            <p:ph sz="quarter" idx="16"/>
          </p:nvPr>
        </p:nvSpPr>
        <p:spPr>
          <a:xfrm>
            <a:off x="457200" y="4114797"/>
            <a:ext cx="8229600" cy="609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7"/>
          <p:cNvSpPr>
            <a:spLocks noGrp="1"/>
          </p:cNvSpPr>
          <p:nvPr>
            <p:ph sz="quarter" idx="17"/>
          </p:nvPr>
        </p:nvSpPr>
        <p:spPr>
          <a:xfrm>
            <a:off x="487053" y="4898792"/>
            <a:ext cx="8229600" cy="609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30019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4505036"/>
          </a:xfrm>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8/23/2020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2020</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Link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1143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895601"/>
            <a:ext cx="8229600" cy="914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Text Placeholder 4"/>
          <p:cNvSpPr>
            <a:spLocks noGrp="1"/>
          </p:cNvSpPr>
          <p:nvPr>
            <p:ph type="body" sz="quarter" idx="14"/>
          </p:nvPr>
        </p:nvSpPr>
        <p:spPr>
          <a:xfrm>
            <a:off x="457200" y="3962400"/>
            <a:ext cx="8229600" cy="144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val="1609913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8/23/2020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2020</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10" name="Picture 9" descr="Pearson Logo"/>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77" r:id="rId5"/>
    <p:sldLayoutId id="2147483659" r:id="rId6"/>
    <p:sldLayoutId id="2147483658" r:id="rId7"/>
    <p:sldLayoutId id="2147483660" r:id="rId8"/>
    <p:sldLayoutId id="2147483678" r:id="rId9"/>
    <p:sldLayoutId id="2147483661" r:id="rId10"/>
    <p:sldLayoutId id="2147483662" r:id="rId11"/>
    <p:sldLayoutId id="2147483676" r:id="rId12"/>
    <p:sldLayoutId id="2147483651" r:id="rId13"/>
    <p:sldLayoutId id="2147483654" r:id="rId14"/>
    <p:sldLayoutId id="2147483655" r:id="rId15"/>
  </p:sldLayoutIdLst>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47A785-18BF-4013-A851-BFF89FE70027}" type="datetimeFigureOut">
              <a:rPr lang="en-IN" smtClean="0"/>
              <a:t>23-08-2020</a:t>
            </a:fld>
            <a:endParaRPr lang="en-IN"/>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45F62-B843-4DDE-BA76-657E37F1C421}" type="slidenum">
              <a:rPr lang="en-IN" smtClean="0"/>
              <a:t>‹#›</a:t>
            </a:fld>
            <a:endParaRPr lang="en-IN"/>
          </a:p>
        </p:txBody>
      </p:sp>
    </p:spTree>
    <p:extLst>
      <p:ext uri="{BB962C8B-B14F-4D97-AF65-F5344CB8AC3E}">
        <p14:creationId xmlns:p14="http://schemas.microsoft.com/office/powerpoint/2010/main" val="338419598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mediaplayer.pearsoncmg.com/assets/_video.true/secs-yf-vts-ex4-1" TargetMode="External"/><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22.png"/><Relationship Id="rId4" Type="http://schemas.openxmlformats.org/officeDocument/2006/relationships/image" Target="../media/image21.wmf"/></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2.bin"/><Relationship Id="rId7" Type="http://schemas.openxmlformats.org/officeDocument/2006/relationships/image" Target="../media/image31.png"/><Relationship Id="rId2" Type="http://schemas.openxmlformats.org/officeDocument/2006/relationships/slideLayout" Target="../slideLayouts/slideLayout10.xml"/><Relationship Id="rId1" Type="http://schemas.openxmlformats.org/officeDocument/2006/relationships/vmlDrawing" Target="../drawings/vmlDrawing3.vml"/><Relationship Id="rId6" Type="http://schemas.openxmlformats.org/officeDocument/2006/relationships/image" Target="../media/image30.wmf"/><Relationship Id="rId5" Type="http://schemas.openxmlformats.org/officeDocument/2006/relationships/oleObject" Target="../embeddings/oleObject13.bin"/><Relationship Id="rId4" Type="http://schemas.openxmlformats.org/officeDocument/2006/relationships/image" Target="../media/image29.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4.bin"/><Relationship Id="rId7" Type="http://schemas.openxmlformats.org/officeDocument/2006/relationships/image" Target="../media/image32.png"/><Relationship Id="rId2" Type="http://schemas.openxmlformats.org/officeDocument/2006/relationships/slideLayout" Target="../slideLayouts/slideLayout10.xml"/><Relationship Id="rId1" Type="http://schemas.openxmlformats.org/officeDocument/2006/relationships/vmlDrawing" Target="../drawings/vmlDrawing4.vml"/><Relationship Id="rId6" Type="http://schemas.openxmlformats.org/officeDocument/2006/relationships/image" Target="../media/image30.wmf"/><Relationship Id="rId5" Type="http://schemas.openxmlformats.org/officeDocument/2006/relationships/oleObject" Target="../embeddings/oleObject15.bin"/><Relationship Id="rId4" Type="http://schemas.openxmlformats.org/officeDocument/2006/relationships/image" Target="../media/image29.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6.bin"/><Relationship Id="rId7" Type="http://schemas.openxmlformats.org/officeDocument/2006/relationships/image" Target="../media/image33.png"/><Relationship Id="rId2" Type="http://schemas.openxmlformats.org/officeDocument/2006/relationships/slideLayout" Target="../slideLayouts/slideLayout10.xml"/><Relationship Id="rId1" Type="http://schemas.openxmlformats.org/officeDocument/2006/relationships/vmlDrawing" Target="../drawings/vmlDrawing5.vml"/><Relationship Id="rId6" Type="http://schemas.openxmlformats.org/officeDocument/2006/relationships/image" Target="../media/image30.wmf"/><Relationship Id="rId5" Type="http://schemas.openxmlformats.org/officeDocument/2006/relationships/oleObject" Target="../embeddings/oleObject17.bin"/><Relationship Id="rId4" Type="http://schemas.openxmlformats.org/officeDocument/2006/relationships/image" Target="../media/image29.wmf"/></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9.xml"/><Relationship Id="rId1" Type="http://schemas.openxmlformats.org/officeDocument/2006/relationships/vmlDrawing" Target="../drawings/vmlDrawing6.vml"/><Relationship Id="rId6" Type="http://schemas.openxmlformats.org/officeDocument/2006/relationships/hyperlink" Target="https://mediaplayer.pearsoncmg.com/assets/_video.true/secs-yf-vts-ex4-4" TargetMode="External"/><Relationship Id="rId5" Type="http://schemas.openxmlformats.org/officeDocument/2006/relationships/image" Target="../media/image37.wmf"/><Relationship Id="rId4" Type="http://schemas.openxmlformats.org/officeDocument/2006/relationships/oleObject" Target="../embeddings/oleObject18.bin"/></Relationships>
</file>

<file path=ppt/slides/_rels/slide28.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40.wmf"/><Relationship Id="rId5" Type="http://schemas.openxmlformats.org/officeDocument/2006/relationships/oleObject" Target="../embeddings/oleObject20.bin"/><Relationship Id="rId4" Type="http://schemas.openxmlformats.org/officeDocument/2006/relationships/image" Target="../media/image39.wmf"/></Relationships>
</file>

<file path=ppt/slides/_rels/slide29.xml.rels><?xml version="1.0" encoding="UTF-8" standalone="yes"?>
<Relationships xmlns="http://schemas.openxmlformats.org/package/2006/relationships"><Relationship Id="rId3" Type="http://schemas.openxmlformats.org/officeDocument/2006/relationships/hyperlink" Target="https://mediaplayer.pearsoncmg.com/assets/_video.true/secs-vtd13_tensionstring" TargetMode="External"/><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mediaplayer.pearsoncmg.com/assets/_video.true/secs-vtd12_newtonsailboat" TargetMode="External"/><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s://mediaplayer.pearsoncmg.com/assets/_video.true/secs-vtd11_magneticallysuspend" TargetMode="Externa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oleObject" Target="../embeddings/oleObject6.bin"/><Relationship Id="rId18" Type="http://schemas.openxmlformats.org/officeDocument/2006/relationships/image" Target="../media/image15.wmf"/><Relationship Id="rId3" Type="http://schemas.openxmlformats.org/officeDocument/2006/relationships/oleObject" Target="../embeddings/oleObject1.bin"/><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12.wmf"/><Relationship Id="rId17" Type="http://schemas.openxmlformats.org/officeDocument/2006/relationships/oleObject" Target="../embeddings/oleObject8.bin"/><Relationship Id="rId2" Type="http://schemas.openxmlformats.org/officeDocument/2006/relationships/slideLayout" Target="../slideLayouts/slideLayout6.xml"/><Relationship Id="rId16" Type="http://schemas.openxmlformats.org/officeDocument/2006/relationships/image" Target="../media/image14.wmf"/><Relationship Id="rId20" Type="http://schemas.openxmlformats.org/officeDocument/2006/relationships/image" Target="../media/image16.wmf"/><Relationship Id="rId1" Type="http://schemas.openxmlformats.org/officeDocument/2006/relationships/vmlDrawing" Target="../drawings/vmlDrawing1.vml"/><Relationship Id="rId6" Type="http://schemas.openxmlformats.org/officeDocument/2006/relationships/image" Target="../media/image9.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11.wmf"/><Relationship Id="rId19" Type="http://schemas.openxmlformats.org/officeDocument/2006/relationships/oleObject" Target="../embeddings/oleObject9.bin"/><Relationship Id="rId4" Type="http://schemas.openxmlformats.org/officeDocument/2006/relationships/image" Target="../media/image8.wmf"/><Relationship Id="rId9" Type="http://schemas.openxmlformats.org/officeDocument/2006/relationships/oleObject" Target="../embeddings/oleObject4.bin"/><Relationship Id="rId14" Type="http://schemas.openxmlformats.org/officeDocument/2006/relationships/image" Target="../media/image13.wmf"/><Relationship Id="rId22"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534400" cy="882466"/>
          </a:xfrm>
        </p:spPr>
        <p:txBody>
          <a:bodyPr anchor="b"/>
          <a:lstStyle/>
          <a:p>
            <a:r>
              <a:rPr lang="en-US" altLang="en-US" dirty="0"/>
              <a:t>University Physics with Modern Physics</a:t>
            </a:r>
            <a:endParaRPr lang="en-IN" dirty="0"/>
          </a:p>
        </p:txBody>
      </p:sp>
      <p:sp>
        <p:nvSpPr>
          <p:cNvPr id="3" name="Text Placeholder 2"/>
          <p:cNvSpPr>
            <a:spLocks noGrp="1"/>
          </p:cNvSpPr>
          <p:nvPr>
            <p:ph type="body" sz="quarter" idx="13"/>
          </p:nvPr>
        </p:nvSpPr>
        <p:spPr>
          <a:xfrm>
            <a:off x="457200" y="1174932"/>
            <a:ext cx="8229600" cy="349068"/>
          </a:xfrm>
        </p:spPr>
        <p:txBody>
          <a:bodyPr/>
          <a:lstStyle/>
          <a:p>
            <a:r>
              <a:rPr lang="en-US" altLang="en-US" sz="2400" dirty="0"/>
              <a:t>Fifteenth Edition</a:t>
            </a:r>
            <a:endParaRPr lang="en-IN" sz="2400" dirty="0"/>
          </a:p>
        </p:txBody>
      </p:sp>
      <p:sp>
        <p:nvSpPr>
          <p:cNvPr id="4" name="Text Placeholder 3"/>
          <p:cNvSpPr>
            <a:spLocks noGrp="1"/>
          </p:cNvSpPr>
          <p:nvPr>
            <p:ph type="body" sz="quarter" idx="14"/>
          </p:nvPr>
        </p:nvSpPr>
        <p:spPr>
          <a:xfrm>
            <a:off x="4800600" y="1600201"/>
            <a:ext cx="3657600" cy="1600199"/>
          </a:xfrm>
        </p:spPr>
        <p:txBody>
          <a:bodyPr/>
          <a:lstStyle/>
          <a:p>
            <a:pPr algn="ctr"/>
            <a:r>
              <a:rPr lang="en-IN" sz="4000" b="1" dirty="0">
                <a:latin typeface="+mj-lt"/>
              </a:rPr>
              <a:t>Chapter </a:t>
            </a:r>
            <a:r>
              <a:rPr lang="en-IN" sz="4000" b="1" dirty="0" smtClean="0">
                <a:latin typeface="+mj-lt"/>
              </a:rPr>
              <a:t>4</a:t>
            </a:r>
            <a:endParaRPr lang="en-IN" sz="4000" b="1" dirty="0">
              <a:latin typeface="+mj-lt"/>
            </a:endParaRPr>
          </a:p>
        </p:txBody>
      </p:sp>
      <p:sp>
        <p:nvSpPr>
          <p:cNvPr id="5" name="Text Placeholder 4"/>
          <p:cNvSpPr>
            <a:spLocks noGrp="1"/>
          </p:cNvSpPr>
          <p:nvPr>
            <p:ph type="body" sz="quarter" idx="15"/>
          </p:nvPr>
        </p:nvSpPr>
        <p:spPr>
          <a:xfrm>
            <a:off x="4724400" y="3322637"/>
            <a:ext cx="3943350" cy="2392363"/>
          </a:xfrm>
        </p:spPr>
        <p:txBody>
          <a:bodyPr/>
          <a:lstStyle/>
          <a:p>
            <a:pPr algn="ctr"/>
            <a:r>
              <a:rPr lang="en-US" sz="3600" dirty="0"/>
              <a:t>Newton’s Laws of Motion</a:t>
            </a:r>
          </a:p>
        </p:txBody>
      </p:sp>
      <p:pic>
        <p:nvPicPr>
          <p:cNvPr id="9" name="Picture 8" descr="Front Cover: University Physics with Modern Physics Fifteenth Edition by Young and Freedm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877" y="1669290"/>
            <a:ext cx="3785796" cy="4575204"/>
          </a:xfrm>
          <a:prstGeom prst="rect">
            <a:avLst/>
          </a:prstGeom>
          <a:ln w="9525">
            <a:solidFill>
              <a:schemeClr val="tx1"/>
            </a:solidFill>
          </a:ln>
        </p:spPr>
      </p:pic>
      <p:sp>
        <p:nvSpPr>
          <p:cNvPr id="12" name="Text Placeholder 5"/>
          <p:cNvSpPr>
            <a:spLocks noGrp="1"/>
          </p:cNvSpPr>
          <p:nvPr>
            <p:ph type="body" idx="13"/>
          </p:nvPr>
        </p:nvSpPr>
        <p:spPr>
          <a:xfrm>
            <a:off x="3765600" y="6385485"/>
            <a:ext cx="4994313" cy="368298"/>
          </a:xfrm>
        </p:spPr>
        <p:txBody>
          <a:bodyPr lIns="90000" tIns="90000" rIns="90000" bIns="90000" anchor="ctr"/>
          <a:lstStyle/>
          <a:p>
            <a:pPr algn="r">
              <a:buClrTx/>
              <a:buSzTx/>
              <a:defRPr/>
            </a:pP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2020 </a:t>
            </a:r>
            <a:r>
              <a:rPr lang="en-US" altLang="en-US" sz="1200" dirty="0">
                <a:solidFill>
                  <a:schemeClr val="tx1"/>
                </a:solidFill>
                <a:latin typeface="Verdana"/>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1190580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Drawing Force Vectors</a:t>
            </a:r>
            <a:endParaRPr lang="en-US" sz="3600" dirty="0"/>
          </a:p>
        </p:txBody>
      </p:sp>
      <p:sp>
        <p:nvSpPr>
          <p:cNvPr id="3" name="Content Placeholder 2"/>
          <p:cNvSpPr>
            <a:spLocks noGrp="1"/>
          </p:cNvSpPr>
          <p:nvPr>
            <p:ph idx="1"/>
          </p:nvPr>
        </p:nvSpPr>
        <p:spPr>
          <a:xfrm>
            <a:off x="457200" y="1600201"/>
            <a:ext cx="8229600" cy="2286000"/>
          </a:xfrm>
        </p:spPr>
        <p:txBody>
          <a:bodyPr/>
          <a:lstStyle/>
          <a:p>
            <a:pPr marL="256032" indent="-256032">
              <a:buSzPct val="100000"/>
            </a:pPr>
            <a:r>
              <a:rPr lang="en-CA" altLang="en-US" sz="2400" dirty="0"/>
              <a:t>The figure shows a spring balance being used to measure a pull that we apply to a box. </a:t>
            </a:r>
          </a:p>
          <a:p>
            <a:pPr marL="256032" indent="-256032">
              <a:buSzPct val="100000"/>
            </a:pPr>
            <a:r>
              <a:rPr lang="en-CA" altLang="en-US" sz="2400" dirty="0"/>
              <a:t>We draw a vector to represent the applied force.</a:t>
            </a:r>
          </a:p>
          <a:p>
            <a:pPr marL="256032" indent="-256032">
              <a:buSzPct val="100000"/>
            </a:pPr>
            <a:r>
              <a:rPr lang="en-CA" altLang="en-US" sz="2400" dirty="0"/>
              <a:t>The length of the vector shows the magnitude; the longer the vector, the greater the force magnitude.</a:t>
            </a:r>
          </a:p>
        </p:txBody>
      </p:sp>
      <p:pic>
        <p:nvPicPr>
          <p:cNvPr id="4" name="Picture 3" descr="A rope equipped with a spring balance is attached to the top corner of a block. The rope is pulled with a tension force of 10 Newtons at 30 degrees above horizontal.&#10;"/>
          <p:cNvPicPr>
            <a:picLocks noChangeAspect="1"/>
          </p:cNvPicPr>
          <p:nvPr/>
        </p:nvPicPr>
        <p:blipFill rotWithShape="1">
          <a:blip r:embed="rId2" cstate="print">
            <a:extLst>
              <a:ext uri="{28A0092B-C50C-407E-A947-70E740481C1C}">
                <a14:useLocalDpi xmlns:a14="http://schemas.microsoft.com/office/drawing/2010/main" val="0"/>
              </a:ext>
            </a:extLst>
          </a:blip>
          <a:srcRect t="16931"/>
          <a:stretch/>
        </p:blipFill>
        <p:spPr>
          <a:xfrm>
            <a:off x="3111113" y="3974331"/>
            <a:ext cx="2878525" cy="2338569"/>
          </a:xfrm>
          <a:prstGeom prst="rect">
            <a:avLst/>
          </a:prstGeom>
        </p:spPr>
      </p:pic>
    </p:spTree>
    <p:extLst>
      <p:ext uri="{BB962C8B-B14F-4D97-AF65-F5344CB8AC3E}">
        <p14:creationId xmlns:p14="http://schemas.microsoft.com/office/powerpoint/2010/main" val="1224678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Superposition of Forces</a:t>
            </a:r>
            <a:endParaRPr lang="en-US" sz="3600" dirty="0"/>
          </a:p>
        </p:txBody>
      </p:sp>
      <p:pic>
        <p:nvPicPr>
          <p:cNvPr id="6" name="Picture 5" descr="Two forces, F sub 1 and F sub 2, act on an object at point O and have the same effect as a single force. Vector R is the single force, and it is equal to the vector sum of the other forces. Dashed lines from the heads of the forces form a parallelogram. Vector R is the diagonal of the parallelogram."/>
          <p:cNvPicPr>
            <a:picLocks noChangeAspect="1"/>
          </p:cNvPicPr>
          <p:nvPr/>
        </p:nvPicPr>
        <p:blipFill>
          <a:blip r:embed="rId2"/>
          <a:stretch>
            <a:fillRect/>
          </a:stretch>
        </p:blipFill>
        <p:spPr>
          <a:xfrm>
            <a:off x="2336293" y="1624322"/>
            <a:ext cx="4626623" cy="3434698"/>
          </a:xfrm>
          <a:prstGeom prst="rect">
            <a:avLst/>
          </a:prstGeom>
        </p:spPr>
      </p:pic>
      <p:sp>
        <p:nvSpPr>
          <p:cNvPr id="3" name="Content Placeholder 2"/>
          <p:cNvSpPr>
            <a:spLocks noGrp="1"/>
          </p:cNvSpPr>
          <p:nvPr>
            <p:ph idx="1"/>
          </p:nvPr>
        </p:nvSpPr>
        <p:spPr>
          <a:xfrm>
            <a:off x="457200" y="5370690"/>
            <a:ext cx="8229600" cy="868363"/>
          </a:xfrm>
        </p:spPr>
        <p:txBody>
          <a:bodyPr/>
          <a:lstStyle/>
          <a:p>
            <a:pPr marL="256032" indent="-256032">
              <a:buSzPct val="100000"/>
            </a:pPr>
            <a:r>
              <a:rPr lang="en-US" altLang="en-US" sz="2400" dirty="0"/>
              <a:t>Several forces acting at a point on an object have the same effect as their vector sum acting at the same point.</a:t>
            </a:r>
          </a:p>
        </p:txBody>
      </p:sp>
    </p:spTree>
    <p:extLst>
      <p:ext uri="{BB962C8B-B14F-4D97-AF65-F5344CB8AC3E}">
        <p14:creationId xmlns:p14="http://schemas.microsoft.com/office/powerpoint/2010/main" val="2788177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Decomposing a Force into Its Component Vectors</a:t>
            </a:r>
            <a:endParaRPr lang="en-US" sz="3600" dirty="0"/>
          </a:p>
        </p:txBody>
      </p:sp>
      <p:sp>
        <p:nvSpPr>
          <p:cNvPr id="3" name="Content Placeholder 2"/>
          <p:cNvSpPr>
            <a:spLocks noGrp="1"/>
          </p:cNvSpPr>
          <p:nvPr>
            <p:ph idx="1"/>
          </p:nvPr>
        </p:nvSpPr>
        <p:spPr>
          <a:xfrm>
            <a:off x="457200" y="1600200"/>
            <a:ext cx="4191000" cy="3276599"/>
          </a:xfrm>
        </p:spPr>
        <p:txBody>
          <a:bodyPr/>
          <a:lstStyle/>
          <a:p>
            <a:pPr marL="256032" indent="-256032">
              <a:buSzPct val="100000"/>
            </a:pPr>
            <a:r>
              <a:rPr lang="en-US" altLang="en-US" sz="2600" dirty="0"/>
              <a:t>Choose perpendicular </a:t>
            </a:r>
            <a:r>
              <a:rPr lang="en-US" altLang="en-US" sz="2600" i="1" dirty="0"/>
              <a:t>x</a:t>
            </a:r>
            <a:r>
              <a:rPr lang="en-US" altLang="en-US" sz="2600" dirty="0"/>
              <a:t>- and </a:t>
            </a:r>
            <a:r>
              <a:rPr lang="en-US" altLang="en-US" sz="2600" i="1" dirty="0"/>
              <a:t>y</a:t>
            </a:r>
            <a:r>
              <a:rPr lang="en-US" altLang="en-US" sz="2600" dirty="0"/>
              <a:t>-axes.</a:t>
            </a:r>
          </a:p>
          <a:p>
            <a:pPr marL="256032" indent="-256032">
              <a:buSzPct val="100000"/>
            </a:pPr>
            <a:r>
              <a:rPr lang="en-US" altLang="en-US" sz="2600" i="1" dirty="0"/>
              <a:t>F</a:t>
            </a:r>
            <a:r>
              <a:rPr lang="en-US" altLang="en-US" sz="2600" i="1" baseline="-25000" dirty="0"/>
              <a:t>x</a:t>
            </a:r>
            <a:r>
              <a:rPr lang="en-US" altLang="en-US" sz="2600" dirty="0"/>
              <a:t> and </a:t>
            </a:r>
            <a:r>
              <a:rPr lang="en-US" altLang="en-US" sz="2600" i="1" dirty="0"/>
              <a:t>F</a:t>
            </a:r>
            <a:r>
              <a:rPr lang="en-US" altLang="en-US" sz="2600" i="1" baseline="-25000" dirty="0"/>
              <a:t>y</a:t>
            </a:r>
            <a:r>
              <a:rPr lang="en-US" altLang="en-US" sz="2600" dirty="0"/>
              <a:t> are the components of a force along these axes.</a:t>
            </a:r>
          </a:p>
          <a:p>
            <a:pPr marL="256032" indent="-256032">
              <a:buSzPct val="100000"/>
            </a:pPr>
            <a:r>
              <a:rPr lang="en-US" altLang="en-US" sz="2600" dirty="0"/>
              <a:t>Use trigonometry to find these force components.</a:t>
            </a:r>
          </a:p>
        </p:txBody>
      </p:sp>
      <p:pic>
        <p:nvPicPr>
          <p:cNvPr id="4" name="Picture 3" descr="A block rests on an incline, with the x direction extending up hill, and the y direction normal to the incline. A rope is attached to the middle of the block's up hill face. Tension force F acts upward and rightward along the rope, with components F sub x and F sub y extending from O. Ultimately, the x- and y-axes can have any orientation, just so they are mutually perpendicular.&#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600200"/>
            <a:ext cx="4094337" cy="4548234"/>
          </a:xfrm>
          <a:prstGeom prst="rect">
            <a:avLst/>
          </a:prstGeom>
        </p:spPr>
      </p:pic>
      <p:sp>
        <p:nvSpPr>
          <p:cNvPr id="8" name="Text Placeholder 7"/>
          <p:cNvSpPr>
            <a:spLocks noGrp="1"/>
          </p:cNvSpPr>
          <p:nvPr>
            <p:ph type="body" sz="quarter" idx="14"/>
          </p:nvPr>
        </p:nvSpPr>
        <p:spPr>
          <a:xfrm>
            <a:off x="457200" y="5410200"/>
            <a:ext cx="3810000" cy="838200"/>
          </a:xfrm>
        </p:spPr>
        <p:txBody>
          <a:bodyPr/>
          <a:lstStyle/>
          <a:p>
            <a:r>
              <a:rPr lang="en-US" sz="2600" dirty="0">
                <a:hlinkClick r:id="rId3" tooltip="https://mediaplayer.pearsoncmg.com/assets/_video.true/secs-yf-vts-ex4-1"/>
              </a:rPr>
              <a:t>Video Tutor Solution: Example </a:t>
            </a:r>
            <a:r>
              <a:rPr lang="en-US" sz="2600" dirty="0" smtClean="0">
                <a:hlinkClick r:id="rId3" tooltip="https://mediaplayer.pearsoncmg.com/assets/_video.true/secs-yf-vts-ex4-1"/>
              </a:rPr>
              <a:t>4.1</a:t>
            </a:r>
            <a:endParaRPr lang="en-US" sz="2600" dirty="0"/>
          </a:p>
        </p:txBody>
      </p:sp>
    </p:spTree>
    <p:extLst>
      <p:ext uri="{BB962C8B-B14F-4D97-AF65-F5344CB8AC3E}">
        <p14:creationId xmlns:p14="http://schemas.microsoft.com/office/powerpoint/2010/main" val="1233214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Notation for the Vector Sum</a:t>
            </a:r>
            <a:endParaRPr lang="en-US" sz="3600" dirty="0"/>
          </a:p>
        </p:txBody>
      </p:sp>
      <p:sp>
        <p:nvSpPr>
          <p:cNvPr id="3" name="Content Placeholder 2"/>
          <p:cNvSpPr>
            <a:spLocks noGrp="1"/>
          </p:cNvSpPr>
          <p:nvPr>
            <p:ph idx="1"/>
          </p:nvPr>
        </p:nvSpPr>
        <p:spPr>
          <a:xfrm>
            <a:off x="457200" y="1600201"/>
            <a:ext cx="4191000" cy="1632526"/>
          </a:xfrm>
        </p:spPr>
        <p:txBody>
          <a:bodyPr/>
          <a:lstStyle/>
          <a:p>
            <a:pPr marL="256032" indent="-256032">
              <a:buSzPct val="100000"/>
            </a:pPr>
            <a:r>
              <a:rPr lang="en-US" altLang="en-US" sz="2600" dirty="0"/>
              <a:t>The vector sum of all the forces on an object is called the </a:t>
            </a:r>
            <a:r>
              <a:rPr lang="en-US" altLang="en-US" sz="2600" b="1" dirty="0"/>
              <a:t>resultant</a:t>
            </a:r>
            <a:r>
              <a:rPr lang="en-US" altLang="en-US" sz="2600" dirty="0"/>
              <a:t> of the forces or the </a:t>
            </a:r>
            <a:r>
              <a:rPr lang="en-US" altLang="en-US" sz="2600" b="1" dirty="0"/>
              <a:t>net</a:t>
            </a:r>
            <a:r>
              <a:rPr lang="en-US" altLang="en-US" sz="2600" dirty="0"/>
              <a:t> </a:t>
            </a:r>
            <a:r>
              <a:rPr lang="en-US" altLang="en-US" sz="2600" b="1" dirty="0"/>
              <a:t>force</a:t>
            </a:r>
            <a:r>
              <a:rPr lang="en-US" altLang="en-US" sz="2600" dirty="0"/>
              <a:t>:</a:t>
            </a:r>
          </a:p>
        </p:txBody>
      </p:sp>
      <p:graphicFrame>
        <p:nvGraphicFramePr>
          <p:cNvPr id="6" name="Object 5" descr="Vector R = the sum of vectors F sub 1, F sub 2, F sub 3, and so on.&#10;"/>
          <p:cNvGraphicFramePr>
            <a:graphicFrameLocks noChangeAspect="1"/>
          </p:cNvGraphicFramePr>
          <p:nvPr>
            <p:extLst>
              <p:ext uri="{D42A27DB-BD31-4B8C-83A1-F6EECF244321}">
                <p14:modId xmlns:p14="http://schemas.microsoft.com/office/powerpoint/2010/main" val="2507162075"/>
              </p:ext>
            </p:extLst>
          </p:nvPr>
        </p:nvGraphicFramePr>
        <p:xfrm>
          <a:off x="838200" y="3343748"/>
          <a:ext cx="3137795" cy="475421"/>
        </p:xfrm>
        <a:graphic>
          <a:graphicData uri="http://schemas.openxmlformats.org/presentationml/2006/ole">
            <mc:AlternateContent xmlns:mc="http://schemas.openxmlformats.org/markup-compatibility/2006">
              <mc:Choice xmlns:v="urn:schemas-microsoft-com:vml" Requires="v">
                <p:oleObj spid="_x0000_s12437" name="Equation" r:id="rId3" imgW="1676160" imgH="253800" progId="Equation.DSMT4">
                  <p:embed/>
                </p:oleObj>
              </mc:Choice>
              <mc:Fallback>
                <p:oleObj name="Equation" r:id="rId3" imgW="1676160" imgH="253800" progId="Equation.DSMT4">
                  <p:embed/>
                  <p:pic>
                    <p:nvPicPr>
                      <p:cNvPr id="0" name=""/>
                      <p:cNvPicPr/>
                      <p:nvPr/>
                    </p:nvPicPr>
                    <p:blipFill>
                      <a:blip r:embed="rId4"/>
                      <a:stretch>
                        <a:fillRect/>
                      </a:stretch>
                    </p:blipFill>
                    <p:spPr>
                      <a:xfrm>
                        <a:off x="838200" y="3343748"/>
                        <a:ext cx="3137795" cy="475421"/>
                      </a:xfrm>
                      <a:prstGeom prst="rect">
                        <a:avLst/>
                      </a:prstGeom>
                    </p:spPr>
                  </p:pic>
                </p:oleObj>
              </mc:Fallback>
            </mc:AlternateContent>
          </a:graphicData>
        </a:graphic>
      </p:graphicFrame>
      <p:pic>
        <p:nvPicPr>
          <p:cNvPr id="4" name="Picture 3" descr="The y-component of vector R equals the sum of the y-components of F sub 1 and F sub 2. The same is true for the x-components. &#10;• Forces F sub 1 y and F sub 2 y go from the origin and up the y-axis. They are R sub y. For the x-axis, F sub 1 x and F sub 2 x are, R sub x. &#10;• Force F sub 1 rises from the origin, and F sub 2 continues from its head to the parallelogram formed from the ends of F sub 2 x and F sub 2 y. &#10;• Resultant R is the diagonal of the parallelogram. R = sum of F."/>
          <p:cNvPicPr>
            <a:picLocks noChangeAspect="1"/>
          </p:cNvPicPr>
          <p:nvPr/>
        </p:nvPicPr>
        <p:blipFill>
          <a:blip r:embed="rId5"/>
          <a:stretch>
            <a:fillRect/>
          </a:stretch>
        </p:blipFill>
        <p:spPr>
          <a:xfrm>
            <a:off x="5069025" y="1600200"/>
            <a:ext cx="3692131" cy="3808232"/>
          </a:xfrm>
          <a:prstGeom prst="rect">
            <a:avLst/>
          </a:prstGeom>
        </p:spPr>
      </p:pic>
    </p:spTree>
    <p:extLst>
      <p:ext uri="{BB962C8B-B14F-4D97-AF65-F5344CB8AC3E}">
        <p14:creationId xmlns:p14="http://schemas.microsoft.com/office/powerpoint/2010/main" val="1113222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Newton's First Law </a:t>
            </a:r>
            <a:r>
              <a:rPr lang="en-US" altLang="en-US" sz="2000" b="0" dirty="0"/>
              <a:t>(1 of 2)</a:t>
            </a:r>
            <a:endParaRPr lang="en-US" sz="2000" b="0" dirty="0"/>
          </a:p>
        </p:txBody>
      </p:sp>
      <p:sp>
        <p:nvSpPr>
          <p:cNvPr id="3" name="Content Placeholder 2"/>
          <p:cNvSpPr>
            <a:spLocks noGrp="1"/>
          </p:cNvSpPr>
          <p:nvPr>
            <p:ph idx="1"/>
          </p:nvPr>
        </p:nvSpPr>
        <p:spPr>
          <a:xfrm>
            <a:off x="457200" y="1600200"/>
            <a:ext cx="8229600" cy="2743199"/>
          </a:xfrm>
        </p:spPr>
        <p:txBody>
          <a:bodyPr/>
          <a:lstStyle/>
          <a:p>
            <a:pPr marL="256032" indent="-256032">
              <a:buSzPct val="100000"/>
            </a:pPr>
            <a:r>
              <a:rPr lang="en-CA" altLang="en-US" sz="2600" dirty="0"/>
              <a:t>When an object is either at rest or moving with constant velocity (in a straight line with constant speed), we say that the object is in </a:t>
            </a:r>
            <a:r>
              <a:rPr lang="en-CA" altLang="en-US" sz="2600" b="1" dirty="0"/>
              <a:t>equilibrium</a:t>
            </a:r>
            <a:r>
              <a:rPr lang="en-CA" altLang="en-US" sz="2600" dirty="0"/>
              <a:t>. </a:t>
            </a:r>
          </a:p>
          <a:p>
            <a:pPr marL="256032" indent="-256032">
              <a:buSzPct val="100000"/>
            </a:pPr>
            <a:r>
              <a:rPr lang="en-CA" altLang="en-US" sz="2600" dirty="0"/>
              <a:t>For an object to be in equilibrium, it must be acted on by no forces, or by several forces such that their vector sum—that is, the net force—is zero:</a:t>
            </a:r>
          </a:p>
        </p:txBody>
      </p:sp>
      <p:pic>
        <p:nvPicPr>
          <p:cNvPr id="6" name="Picture 5" descr="Sum of force F = 0.  Newton's force law: net external force on an object, as represented by the sum of force F, must be zero if the object is in equilibrium."/>
          <p:cNvPicPr>
            <a:picLocks noChangeAspect="1"/>
          </p:cNvPicPr>
          <p:nvPr/>
        </p:nvPicPr>
        <p:blipFill>
          <a:blip r:embed="rId2"/>
          <a:stretch>
            <a:fillRect/>
          </a:stretch>
        </p:blipFill>
        <p:spPr>
          <a:xfrm>
            <a:off x="731658" y="4724400"/>
            <a:ext cx="7878942" cy="653782"/>
          </a:xfrm>
          <a:prstGeom prst="rect">
            <a:avLst/>
          </a:prstGeom>
        </p:spPr>
      </p:pic>
    </p:spTree>
    <p:extLst>
      <p:ext uri="{BB962C8B-B14F-4D97-AF65-F5344CB8AC3E}">
        <p14:creationId xmlns:p14="http://schemas.microsoft.com/office/powerpoint/2010/main" val="2461491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Net Force Causes Acceleration</a:t>
            </a:r>
            <a:endParaRPr lang="en-US" sz="3600" dirty="0"/>
          </a:p>
        </p:txBody>
      </p:sp>
      <p:sp>
        <p:nvSpPr>
          <p:cNvPr id="3" name="Content Placeholder 2"/>
          <p:cNvSpPr>
            <a:spLocks noGrp="1"/>
          </p:cNvSpPr>
          <p:nvPr>
            <p:ph idx="1"/>
          </p:nvPr>
        </p:nvSpPr>
        <p:spPr>
          <a:xfrm>
            <a:off x="457200" y="1600201"/>
            <a:ext cx="4343400" cy="1752600"/>
          </a:xfrm>
        </p:spPr>
        <p:txBody>
          <a:bodyPr/>
          <a:lstStyle/>
          <a:p>
            <a:pPr marL="256032" indent="-256032">
              <a:buSzPct val="100000"/>
            </a:pPr>
            <a:r>
              <a:rPr lang="en-US" altLang="en-US" sz="2600" dirty="0"/>
              <a:t>A hockey puck accelerates in the direction of a net applied force.</a:t>
            </a:r>
          </a:p>
        </p:txBody>
      </p:sp>
      <p:pic>
        <p:nvPicPr>
          <p:cNvPr id="4" name="Picture 3" descr="A hockey stick exerts force F sub 1 on a hockey puck, causing it to move with acceleration ay.&#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2662" y="1752600"/>
            <a:ext cx="3514138" cy="4455194"/>
          </a:xfrm>
          <a:prstGeom prst="rect">
            <a:avLst/>
          </a:prstGeom>
        </p:spPr>
      </p:pic>
    </p:spTree>
    <p:extLst>
      <p:ext uri="{BB962C8B-B14F-4D97-AF65-F5344CB8AC3E}">
        <p14:creationId xmlns:p14="http://schemas.microsoft.com/office/powerpoint/2010/main" val="2111052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Newton's First Law </a:t>
            </a:r>
            <a:r>
              <a:rPr lang="en-US" altLang="en-US" sz="2000" b="0" dirty="0"/>
              <a:t>(2 of 2)</a:t>
            </a:r>
            <a:endParaRPr lang="en-US" sz="2000" b="0" dirty="0"/>
          </a:p>
        </p:txBody>
      </p:sp>
      <p:sp>
        <p:nvSpPr>
          <p:cNvPr id="3" name="Content Placeholder 2"/>
          <p:cNvSpPr>
            <a:spLocks noGrp="1"/>
          </p:cNvSpPr>
          <p:nvPr>
            <p:ph idx="1"/>
          </p:nvPr>
        </p:nvSpPr>
        <p:spPr>
          <a:xfrm>
            <a:off x="457200" y="1600201"/>
            <a:ext cx="4343400" cy="1752600"/>
          </a:xfrm>
        </p:spPr>
        <p:txBody>
          <a:bodyPr/>
          <a:lstStyle/>
          <a:p>
            <a:pPr marL="256032" indent="-256032">
              <a:buSzPct val="100000"/>
            </a:pPr>
            <a:r>
              <a:rPr lang="en-US" altLang="en-US" sz="2600" dirty="0"/>
              <a:t>When the net force is zero, the acceleration is zero, and the puck is in equilibrium.</a:t>
            </a:r>
          </a:p>
        </p:txBody>
      </p:sp>
      <p:pic>
        <p:nvPicPr>
          <p:cNvPr id="6" name="Picture 5" descr="In figure B, the puck is acted on by two horizontal forces whose vector sum is zero. The puck behaves as though no external forces act on it. Force F sub 1 and F sub 2 act in opposite direction. Sum of F = 0, vector a = 0. "/>
          <p:cNvPicPr>
            <a:picLocks noChangeAspect="1"/>
          </p:cNvPicPr>
          <p:nvPr/>
        </p:nvPicPr>
        <p:blipFill>
          <a:blip r:embed="rId2"/>
          <a:stretch>
            <a:fillRect/>
          </a:stretch>
        </p:blipFill>
        <p:spPr>
          <a:xfrm>
            <a:off x="5342974" y="1651841"/>
            <a:ext cx="3445746" cy="4377156"/>
          </a:xfrm>
          <a:prstGeom prst="rect">
            <a:avLst/>
          </a:prstGeom>
        </p:spPr>
      </p:pic>
    </p:spTree>
    <p:extLst>
      <p:ext uri="{BB962C8B-B14F-4D97-AF65-F5344CB8AC3E}">
        <p14:creationId xmlns:p14="http://schemas.microsoft.com/office/powerpoint/2010/main" val="3918046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Sledding with Newton's First Law</a:t>
            </a:r>
            <a:endParaRPr lang="en-US" sz="3600" dirty="0"/>
          </a:p>
        </p:txBody>
      </p:sp>
      <p:sp>
        <p:nvSpPr>
          <p:cNvPr id="3" name="Content Placeholder 2"/>
          <p:cNvSpPr>
            <a:spLocks noGrp="1"/>
          </p:cNvSpPr>
          <p:nvPr>
            <p:ph idx="1"/>
          </p:nvPr>
        </p:nvSpPr>
        <p:spPr>
          <a:xfrm>
            <a:off x="457200" y="1600201"/>
            <a:ext cx="4572000" cy="4495800"/>
          </a:xfrm>
        </p:spPr>
        <p:txBody>
          <a:bodyPr/>
          <a:lstStyle/>
          <a:p>
            <a:pPr marL="256032" indent="-256032">
              <a:buSzPct val="100000"/>
            </a:pPr>
            <a:r>
              <a:rPr lang="en-CA" altLang="en-US" sz="2400" dirty="0"/>
              <a:t>The downward force of gravity acting on the child and sled is balanced by an upward normal force exerted by the ground. </a:t>
            </a:r>
          </a:p>
          <a:p>
            <a:pPr marL="256032" indent="-256032">
              <a:buSzPct val="100000"/>
            </a:pPr>
            <a:r>
              <a:rPr lang="en-CA" altLang="en-US" sz="2400" dirty="0"/>
              <a:t>The adult’s foot exerts a forward force that balances the backward force of friction on the sled. </a:t>
            </a:r>
          </a:p>
          <a:p>
            <a:pPr marL="255600" lvl="1" indent="-255600">
              <a:spcBef>
                <a:spcPct val="45000"/>
              </a:spcBef>
              <a:buFont typeface="Arial" panose="020B0604020202020204" pitchFamily="34" charset="0"/>
              <a:buChar char="•"/>
            </a:pPr>
            <a:r>
              <a:rPr lang="en-CA" altLang="en-US" sz="2400" dirty="0"/>
              <a:t>Hence there is no net external force on the child and sled, and they slide with a constant velocity.</a:t>
            </a:r>
            <a:endParaRPr lang="en-US" sz="2400" dirty="0"/>
          </a:p>
        </p:txBody>
      </p:sp>
      <p:pic>
        <p:nvPicPr>
          <p:cNvPr id="4" name="Picture 3" descr="A child sits on a sled, as an adult nudges the back of the sled with his foot.&#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1752600"/>
            <a:ext cx="3675550" cy="2533591"/>
          </a:xfrm>
          <a:prstGeom prst="rect">
            <a:avLst/>
          </a:prstGeom>
        </p:spPr>
      </p:pic>
    </p:spTree>
    <p:extLst>
      <p:ext uri="{BB962C8B-B14F-4D97-AF65-F5344CB8AC3E}">
        <p14:creationId xmlns:p14="http://schemas.microsoft.com/office/powerpoint/2010/main" val="229204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When Is Newton's First Law Valid?</a:t>
            </a:r>
            <a:endParaRPr lang="en-US" sz="3600" dirty="0"/>
          </a:p>
        </p:txBody>
      </p:sp>
      <p:sp>
        <p:nvSpPr>
          <p:cNvPr id="3" name="Content Placeholder 2"/>
          <p:cNvSpPr>
            <a:spLocks noGrp="1"/>
          </p:cNvSpPr>
          <p:nvPr>
            <p:ph idx="1"/>
          </p:nvPr>
        </p:nvSpPr>
        <p:spPr>
          <a:xfrm>
            <a:off x="457200" y="1600200"/>
            <a:ext cx="8382000" cy="4800600"/>
          </a:xfrm>
        </p:spPr>
        <p:txBody>
          <a:bodyPr/>
          <a:lstStyle/>
          <a:p>
            <a:pPr marL="256032" indent="-256032">
              <a:buSzPct val="100000"/>
            </a:pPr>
            <a:r>
              <a:rPr lang="en-CA" altLang="en-US" sz="2400" dirty="0"/>
              <a:t>Suppose you are in a bus that is traveling on a straight road and speeding up. </a:t>
            </a:r>
          </a:p>
          <a:p>
            <a:pPr marL="256032" indent="-256032">
              <a:buSzPct val="100000"/>
            </a:pPr>
            <a:r>
              <a:rPr lang="en-CA" altLang="en-US" sz="2400" dirty="0"/>
              <a:t>If you could stand in the aisle on roller skates, you would start moving </a:t>
            </a:r>
            <a:r>
              <a:rPr lang="en-CA" altLang="en-US" sz="2400" b="1" dirty="0"/>
              <a:t>backward</a:t>
            </a:r>
            <a:r>
              <a:rPr lang="en-CA" altLang="en-US" sz="2400" dirty="0"/>
              <a:t> relative to the bus as the bus gains speed. </a:t>
            </a:r>
          </a:p>
          <a:p>
            <a:pPr marL="256032" indent="-256032">
              <a:buSzPct val="100000"/>
            </a:pPr>
            <a:r>
              <a:rPr lang="en-CA" altLang="en-US" sz="2400" dirty="0"/>
              <a:t>It looks as though Newton’s first law is not obeyed; there is no net force acting on you, yet your velocity changes.</a:t>
            </a:r>
          </a:p>
          <a:p>
            <a:pPr marL="256032" indent="-256032">
              <a:buSzPct val="100000"/>
            </a:pPr>
            <a:r>
              <a:rPr lang="en-CA" altLang="en-US" sz="2400" dirty="0"/>
              <a:t>The bus is accelerating with respect to the earth and is not a suitable frame of reference for Newton’s first law. </a:t>
            </a:r>
          </a:p>
          <a:p>
            <a:pPr marL="256032" indent="-256032">
              <a:buSzPct val="100000"/>
            </a:pPr>
            <a:r>
              <a:rPr lang="en-CA" altLang="en-US" sz="2400" dirty="0"/>
              <a:t>A frame of reference in which Newton’s first law is valid is called an </a:t>
            </a:r>
            <a:r>
              <a:rPr lang="en-CA" altLang="en-US" sz="2400" b="1" dirty="0"/>
              <a:t>inertial</a:t>
            </a:r>
            <a:r>
              <a:rPr lang="en-CA" altLang="en-US" sz="2400" dirty="0"/>
              <a:t> </a:t>
            </a:r>
            <a:r>
              <a:rPr lang="en-CA" altLang="en-US" sz="2400" b="1" dirty="0"/>
              <a:t>frame</a:t>
            </a:r>
            <a:r>
              <a:rPr lang="en-CA" altLang="en-US" sz="2400" dirty="0"/>
              <a:t> </a:t>
            </a:r>
            <a:r>
              <a:rPr lang="en-CA" altLang="en-US" sz="2400" b="1" dirty="0"/>
              <a:t>of</a:t>
            </a:r>
            <a:r>
              <a:rPr lang="en-CA" altLang="en-US" sz="2400" dirty="0"/>
              <a:t> </a:t>
            </a:r>
            <a:r>
              <a:rPr lang="en-CA" altLang="en-US" sz="2400" b="1" dirty="0"/>
              <a:t>reference</a:t>
            </a:r>
            <a:r>
              <a:rPr lang="en-US" altLang="en-US" sz="2400" dirty="0"/>
              <a:t>.</a:t>
            </a:r>
          </a:p>
        </p:txBody>
      </p:sp>
    </p:spTree>
    <p:extLst>
      <p:ext uri="{BB962C8B-B14F-4D97-AF65-F5344CB8AC3E}">
        <p14:creationId xmlns:p14="http://schemas.microsoft.com/office/powerpoint/2010/main" val="3043835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Crash Test Dummies</a:t>
            </a:r>
            <a:endParaRPr lang="en-US" sz="3600" dirty="0"/>
          </a:p>
        </p:txBody>
      </p:sp>
      <p:sp>
        <p:nvSpPr>
          <p:cNvPr id="3" name="Content Placeholder 2"/>
          <p:cNvSpPr>
            <a:spLocks noGrp="1"/>
          </p:cNvSpPr>
          <p:nvPr>
            <p:ph idx="1"/>
          </p:nvPr>
        </p:nvSpPr>
        <p:spPr>
          <a:xfrm>
            <a:off x="457200" y="1600200"/>
            <a:ext cx="4495800" cy="4724400"/>
          </a:xfrm>
        </p:spPr>
        <p:txBody>
          <a:bodyPr/>
          <a:lstStyle/>
          <a:p>
            <a:pPr marL="256032" indent="-256032">
              <a:buSzPct val="100000"/>
            </a:pPr>
            <a:r>
              <a:rPr lang="en-CA" altLang="en-US" sz="2600" dirty="0"/>
              <a:t>From the frame of reference of the car, it seems as though a force is pushing the crash test dummies forward as the car comes to a sudden stop. </a:t>
            </a:r>
          </a:p>
          <a:p>
            <a:pPr marL="255600" lvl="1" indent="-255600">
              <a:spcBef>
                <a:spcPct val="45000"/>
              </a:spcBef>
              <a:buFont typeface="Arial" panose="020B0604020202020204" pitchFamily="34" charset="0"/>
              <a:buChar char="•"/>
            </a:pPr>
            <a:r>
              <a:rPr lang="en-CA" altLang="en-US" sz="2600" dirty="0"/>
              <a:t>But there is really no such force: As the car stops, the dummies keep moving forward as a consequence of Newton’s first law.</a:t>
            </a:r>
          </a:p>
        </p:txBody>
      </p:sp>
      <p:pic>
        <p:nvPicPr>
          <p:cNvPr id="4" name="Picture 3" descr="Crash test dummies.&#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602463"/>
            <a:ext cx="3823622" cy="3765867"/>
          </a:xfrm>
          <a:prstGeom prst="rect">
            <a:avLst/>
          </a:prstGeom>
        </p:spPr>
      </p:pic>
    </p:spTree>
    <p:extLst>
      <p:ext uri="{BB962C8B-B14F-4D97-AF65-F5344CB8AC3E}">
        <p14:creationId xmlns:p14="http://schemas.microsoft.com/office/powerpoint/2010/main" val="135757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ltLang="en-US" sz="3600" dirty="0"/>
              <a:t>Learning Outcomes</a:t>
            </a:r>
            <a:endParaRPr lang="en-US" sz="3600" dirty="0"/>
          </a:p>
        </p:txBody>
      </p:sp>
      <p:sp>
        <p:nvSpPr>
          <p:cNvPr id="11" name="Content Placeholder 10"/>
          <p:cNvSpPr>
            <a:spLocks noGrp="1"/>
          </p:cNvSpPr>
          <p:nvPr>
            <p:ph idx="1"/>
          </p:nvPr>
        </p:nvSpPr>
        <p:spPr>
          <a:xfrm>
            <a:off x="457200" y="1600200"/>
            <a:ext cx="8229600" cy="4191000"/>
          </a:xfrm>
        </p:spPr>
        <p:txBody>
          <a:bodyPr/>
          <a:lstStyle/>
          <a:p>
            <a:pPr marL="0" indent="0">
              <a:buNone/>
            </a:pPr>
            <a:r>
              <a:rPr lang="en-US" altLang="en-US" sz="2400" b="1" dirty="0"/>
              <a:t>In this chapter, you’ll learn…</a:t>
            </a:r>
          </a:p>
          <a:p>
            <a:pPr marL="256032" indent="-256032">
              <a:buSzPct val="100000"/>
            </a:pPr>
            <a:r>
              <a:rPr lang="en-CA" altLang="en-US" sz="2200" dirty="0"/>
              <a:t>what the concept of force means in physics, why forces are vectors, and the significance of the net force on an object.</a:t>
            </a:r>
          </a:p>
          <a:p>
            <a:pPr marL="256032" indent="-256032">
              <a:buSzPct val="100000"/>
            </a:pPr>
            <a:r>
              <a:rPr lang="en-CA" altLang="en-US" sz="2200" dirty="0"/>
              <a:t>what happens when the net force on an object is zero, and the significance of inertial frames of reference.</a:t>
            </a:r>
          </a:p>
          <a:p>
            <a:pPr marL="256032" indent="-256032">
              <a:buSzPct val="100000"/>
            </a:pPr>
            <a:r>
              <a:rPr lang="en-CA" altLang="en-US" sz="2200" dirty="0"/>
              <a:t>how the acceleration of an object is determined by the net force on the object and the object’s mass.</a:t>
            </a:r>
          </a:p>
          <a:p>
            <a:pPr marL="256032" indent="-256032">
              <a:buSzPct val="100000"/>
            </a:pPr>
            <a:r>
              <a:rPr lang="en-CA" altLang="en-US" sz="2200" dirty="0"/>
              <a:t>the difference between the mass of an object and its weight.</a:t>
            </a:r>
          </a:p>
          <a:p>
            <a:pPr marL="256032" indent="-256032">
              <a:buSzPct val="100000"/>
            </a:pPr>
            <a:r>
              <a:rPr lang="en-CA" altLang="en-US" sz="2200" dirty="0"/>
              <a:t>how the forces that two objects exert on each other are related.</a:t>
            </a:r>
          </a:p>
        </p:txBody>
      </p:sp>
    </p:spTree>
    <p:extLst>
      <p:ext uri="{BB962C8B-B14F-4D97-AF65-F5344CB8AC3E}">
        <p14:creationId xmlns:p14="http://schemas.microsoft.com/office/powerpoint/2010/main" val="1753008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An Object Undergoing Uniform Circular Motion</a:t>
            </a:r>
            <a:endParaRPr lang="en-US" sz="3600" dirty="0"/>
          </a:p>
        </p:txBody>
      </p:sp>
      <p:sp>
        <p:nvSpPr>
          <p:cNvPr id="3" name="Content Placeholder 2"/>
          <p:cNvSpPr>
            <a:spLocks noGrp="1"/>
          </p:cNvSpPr>
          <p:nvPr>
            <p:ph idx="1"/>
          </p:nvPr>
        </p:nvSpPr>
        <p:spPr>
          <a:xfrm>
            <a:off x="457200" y="1600201"/>
            <a:ext cx="4419600" cy="4495799"/>
          </a:xfrm>
        </p:spPr>
        <p:txBody>
          <a:bodyPr/>
          <a:lstStyle/>
          <a:p>
            <a:pPr marL="256032" indent="-256032">
              <a:buSzPct val="100000"/>
            </a:pPr>
            <a:r>
              <a:rPr lang="en-US" altLang="en-US" sz="2400" dirty="0"/>
              <a:t>As we have already seen, an object in uniform circular motion is accelerated toward the center of the circle. So the net external force on the object must point toward the center of the circle.</a:t>
            </a:r>
          </a:p>
        </p:txBody>
      </p:sp>
      <p:pic>
        <p:nvPicPr>
          <p:cNvPr id="6" name="Picture 5" descr="The puck rotates in a circle at constant speed; it is attached to a rope that is anchored at the center of the circle. Vector v is tangent at any given point, and vector a and the sum of F are perpendicular to it. Vector a and sum of F point in the same direction at all points – always to the center."/>
          <p:cNvPicPr>
            <a:picLocks noChangeAspect="1"/>
          </p:cNvPicPr>
          <p:nvPr/>
        </p:nvPicPr>
        <p:blipFill>
          <a:blip r:embed="rId2"/>
          <a:stretch>
            <a:fillRect/>
          </a:stretch>
        </p:blipFill>
        <p:spPr>
          <a:xfrm>
            <a:off x="5029200" y="1676400"/>
            <a:ext cx="4002337" cy="3924816"/>
          </a:xfrm>
          <a:prstGeom prst="rect">
            <a:avLst/>
          </a:prstGeom>
        </p:spPr>
      </p:pic>
    </p:spTree>
    <p:extLst>
      <p:ext uri="{BB962C8B-B14F-4D97-AF65-F5344CB8AC3E}">
        <p14:creationId xmlns:p14="http://schemas.microsoft.com/office/powerpoint/2010/main" val="1786982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Force and Acceleration </a:t>
            </a:r>
            <a:r>
              <a:rPr lang="en-US" altLang="en-US" sz="2000" b="0" dirty="0"/>
              <a:t>(1 of 2)</a:t>
            </a:r>
            <a:endParaRPr lang="en-US" sz="2000" b="0" dirty="0"/>
          </a:p>
        </p:txBody>
      </p:sp>
      <p:sp>
        <p:nvSpPr>
          <p:cNvPr id="4" name="Content Placeholder 3"/>
          <p:cNvSpPr>
            <a:spLocks noGrp="1"/>
          </p:cNvSpPr>
          <p:nvPr>
            <p:ph idx="1"/>
          </p:nvPr>
        </p:nvSpPr>
        <p:spPr>
          <a:xfrm>
            <a:off x="457200" y="1600200"/>
            <a:ext cx="2740763" cy="403049"/>
          </a:xfrm>
        </p:spPr>
        <p:txBody>
          <a:bodyPr/>
          <a:lstStyle/>
          <a:p>
            <a:r>
              <a:rPr lang="en-US" altLang="en-US" sz="2600" dirty="0"/>
              <a:t>The acceleration    </a:t>
            </a:r>
          </a:p>
        </p:txBody>
      </p:sp>
      <p:graphicFrame>
        <p:nvGraphicFramePr>
          <p:cNvPr id="7" name="Object 6" descr="vector ay&#10;"/>
          <p:cNvGraphicFramePr>
            <a:graphicFrameLocks noChangeAspect="1"/>
          </p:cNvGraphicFramePr>
          <p:nvPr>
            <p:extLst>
              <p:ext uri="{D42A27DB-BD31-4B8C-83A1-F6EECF244321}">
                <p14:modId xmlns:p14="http://schemas.microsoft.com/office/powerpoint/2010/main" val="3377239731"/>
              </p:ext>
            </p:extLst>
          </p:nvPr>
        </p:nvGraphicFramePr>
        <p:xfrm>
          <a:off x="3197963" y="1580967"/>
          <a:ext cx="309678" cy="422282"/>
        </p:xfrm>
        <a:graphic>
          <a:graphicData uri="http://schemas.openxmlformats.org/presentationml/2006/ole">
            <mc:AlternateContent xmlns:mc="http://schemas.openxmlformats.org/markup-compatibility/2006">
              <mc:Choice xmlns:v="urn:schemas-microsoft-com:vml" Requires="v">
                <p:oleObj spid="_x0000_s13588" name="Equation" r:id="rId3" imgW="139680" imgH="190440" progId="Equation.DSMT4">
                  <p:embed/>
                </p:oleObj>
              </mc:Choice>
              <mc:Fallback>
                <p:oleObj name="Equation" r:id="rId3" imgW="139680" imgH="190440" progId="Equation.DSMT4">
                  <p:embed/>
                  <p:pic>
                    <p:nvPicPr>
                      <p:cNvPr id="0" name=""/>
                      <p:cNvPicPr/>
                      <p:nvPr/>
                    </p:nvPicPr>
                    <p:blipFill>
                      <a:blip r:embed="rId4"/>
                      <a:stretch>
                        <a:fillRect/>
                      </a:stretch>
                    </p:blipFill>
                    <p:spPr>
                      <a:xfrm>
                        <a:off x="3197963" y="1580967"/>
                        <a:ext cx="309678" cy="422282"/>
                      </a:xfrm>
                      <a:prstGeom prst="rect">
                        <a:avLst/>
                      </a:prstGeom>
                    </p:spPr>
                  </p:pic>
                </p:oleObj>
              </mc:Fallback>
            </mc:AlternateContent>
          </a:graphicData>
        </a:graphic>
      </p:graphicFrame>
      <p:sp>
        <p:nvSpPr>
          <p:cNvPr id="6" name="Content Placeholder 5"/>
          <p:cNvSpPr>
            <a:spLocks noGrp="1"/>
          </p:cNvSpPr>
          <p:nvPr>
            <p:ph idx="14"/>
          </p:nvPr>
        </p:nvSpPr>
        <p:spPr>
          <a:xfrm>
            <a:off x="389466" y="1600191"/>
            <a:ext cx="8229600" cy="838200"/>
          </a:xfrm>
        </p:spPr>
        <p:txBody>
          <a:bodyPr/>
          <a:lstStyle/>
          <a:p>
            <a:pPr marL="347472" indent="-457200">
              <a:buNone/>
            </a:pPr>
            <a:r>
              <a:rPr lang="en-US" altLang="en-US" sz="2600" dirty="0"/>
              <a:t>                                  of an object is directly proportional</a:t>
            </a:r>
            <a:r>
              <a:rPr lang="en-US" altLang="en-US" sz="2600" baseline="0" dirty="0"/>
              <a:t> </a:t>
            </a:r>
            <a:r>
              <a:rPr lang="en-US" altLang="en-US" sz="2600" dirty="0"/>
              <a:t>to the net external force</a:t>
            </a:r>
            <a:endParaRPr lang="en-US" sz="2600" dirty="0"/>
          </a:p>
        </p:txBody>
      </p:sp>
      <p:graphicFrame>
        <p:nvGraphicFramePr>
          <p:cNvPr id="8" name="Object 7" descr="sum of vectors F&#10;"/>
          <p:cNvGraphicFramePr>
            <a:graphicFrameLocks noChangeAspect="1"/>
          </p:cNvGraphicFramePr>
          <p:nvPr>
            <p:extLst>
              <p:ext uri="{D42A27DB-BD31-4B8C-83A1-F6EECF244321}">
                <p14:modId xmlns:p14="http://schemas.microsoft.com/office/powerpoint/2010/main" val="3706557943"/>
              </p:ext>
            </p:extLst>
          </p:nvPr>
        </p:nvGraphicFramePr>
        <p:xfrm>
          <a:off x="4267200" y="1959853"/>
          <a:ext cx="528205" cy="432161"/>
        </p:xfrm>
        <a:graphic>
          <a:graphicData uri="http://schemas.openxmlformats.org/presentationml/2006/ole">
            <mc:AlternateContent xmlns:mc="http://schemas.openxmlformats.org/markup-compatibility/2006">
              <mc:Choice xmlns:v="urn:schemas-microsoft-com:vml" Requires="v">
                <p:oleObj spid="_x0000_s13589" name="Equation" r:id="rId5" imgW="279360" imgH="228600" progId="Equation.DSMT4">
                  <p:embed/>
                </p:oleObj>
              </mc:Choice>
              <mc:Fallback>
                <p:oleObj name="Equation" r:id="rId5" imgW="279360" imgH="228600" progId="Equation.DSMT4">
                  <p:embed/>
                  <p:pic>
                    <p:nvPicPr>
                      <p:cNvPr id="0" name=""/>
                      <p:cNvPicPr/>
                      <p:nvPr/>
                    </p:nvPicPr>
                    <p:blipFill>
                      <a:blip r:embed="rId6"/>
                      <a:stretch>
                        <a:fillRect/>
                      </a:stretch>
                    </p:blipFill>
                    <p:spPr>
                      <a:xfrm>
                        <a:off x="4267200" y="1959853"/>
                        <a:ext cx="528205" cy="432161"/>
                      </a:xfrm>
                      <a:prstGeom prst="rect">
                        <a:avLst/>
                      </a:prstGeom>
                    </p:spPr>
                  </p:pic>
                </p:oleObj>
              </mc:Fallback>
            </mc:AlternateContent>
          </a:graphicData>
        </a:graphic>
      </p:graphicFrame>
      <p:sp>
        <p:nvSpPr>
          <p:cNvPr id="5" name="Content Placeholder 4"/>
          <p:cNvSpPr>
            <a:spLocks noGrp="1"/>
          </p:cNvSpPr>
          <p:nvPr>
            <p:ph idx="13"/>
          </p:nvPr>
        </p:nvSpPr>
        <p:spPr>
          <a:xfrm>
            <a:off x="4853042" y="2000952"/>
            <a:ext cx="2057400" cy="457200"/>
          </a:xfrm>
        </p:spPr>
        <p:txBody>
          <a:bodyPr/>
          <a:lstStyle/>
          <a:p>
            <a:pPr marL="0" indent="0">
              <a:buNone/>
            </a:pPr>
            <a:r>
              <a:rPr lang="en-US" altLang="en-US" sz="2600" dirty="0"/>
              <a:t>on the object.</a:t>
            </a:r>
          </a:p>
        </p:txBody>
      </p:sp>
      <p:pic>
        <p:nvPicPr>
          <p:cNvPr id="11" name="Picture 10" descr="Figure A. A constant net external force sum of F causes a constant acceleration a. Both go in the same direction. "/>
          <p:cNvPicPr>
            <a:picLocks noChangeAspect="1"/>
          </p:cNvPicPr>
          <p:nvPr/>
        </p:nvPicPr>
        <p:blipFill>
          <a:blip r:embed="rId7"/>
          <a:stretch>
            <a:fillRect/>
          </a:stretch>
        </p:blipFill>
        <p:spPr>
          <a:xfrm>
            <a:off x="1724019" y="2945031"/>
            <a:ext cx="5086363" cy="2357736"/>
          </a:xfrm>
          <a:prstGeom prst="rect">
            <a:avLst/>
          </a:prstGeom>
        </p:spPr>
      </p:pic>
    </p:spTree>
    <p:extLst>
      <p:ext uri="{BB962C8B-B14F-4D97-AF65-F5344CB8AC3E}">
        <p14:creationId xmlns:p14="http://schemas.microsoft.com/office/powerpoint/2010/main" val="1961684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Force and Acceleration </a:t>
            </a:r>
            <a:r>
              <a:rPr lang="en-US" altLang="en-US" sz="2000" b="0" dirty="0"/>
              <a:t>(2 of 3)</a:t>
            </a:r>
            <a:endParaRPr lang="en-US" sz="2000" b="0" dirty="0"/>
          </a:p>
        </p:txBody>
      </p:sp>
      <p:sp>
        <p:nvSpPr>
          <p:cNvPr id="4" name="Content Placeholder 3"/>
          <p:cNvSpPr>
            <a:spLocks noGrp="1"/>
          </p:cNvSpPr>
          <p:nvPr>
            <p:ph idx="1"/>
          </p:nvPr>
        </p:nvSpPr>
        <p:spPr>
          <a:xfrm>
            <a:off x="457200" y="1600200"/>
            <a:ext cx="2740763" cy="403049"/>
          </a:xfrm>
        </p:spPr>
        <p:txBody>
          <a:bodyPr/>
          <a:lstStyle/>
          <a:p>
            <a:r>
              <a:rPr lang="en-US" altLang="en-US" sz="2600" dirty="0"/>
              <a:t>The acceleration    </a:t>
            </a:r>
          </a:p>
        </p:txBody>
      </p:sp>
      <p:graphicFrame>
        <p:nvGraphicFramePr>
          <p:cNvPr id="7" name="Object 6" descr="vector ay&#10;"/>
          <p:cNvGraphicFramePr>
            <a:graphicFrameLocks noChangeAspect="1"/>
          </p:cNvGraphicFramePr>
          <p:nvPr>
            <p:extLst>
              <p:ext uri="{D42A27DB-BD31-4B8C-83A1-F6EECF244321}">
                <p14:modId xmlns:p14="http://schemas.microsoft.com/office/powerpoint/2010/main" val="908226175"/>
              </p:ext>
            </p:extLst>
          </p:nvPr>
        </p:nvGraphicFramePr>
        <p:xfrm>
          <a:off x="3197963" y="1580967"/>
          <a:ext cx="309678" cy="422282"/>
        </p:xfrm>
        <a:graphic>
          <a:graphicData uri="http://schemas.openxmlformats.org/presentationml/2006/ole">
            <mc:AlternateContent xmlns:mc="http://schemas.openxmlformats.org/markup-compatibility/2006">
              <mc:Choice xmlns:v="urn:schemas-microsoft-com:vml" Requires="v">
                <p:oleObj spid="_x0000_s14606" name="Equation" r:id="rId3" imgW="139680" imgH="190440" progId="Equation.DSMT4">
                  <p:embed/>
                </p:oleObj>
              </mc:Choice>
              <mc:Fallback>
                <p:oleObj name="Equation" r:id="rId3" imgW="139680" imgH="190440" progId="Equation.DSMT4">
                  <p:embed/>
                  <p:pic>
                    <p:nvPicPr>
                      <p:cNvPr id="0" name=""/>
                      <p:cNvPicPr/>
                      <p:nvPr/>
                    </p:nvPicPr>
                    <p:blipFill>
                      <a:blip r:embed="rId4"/>
                      <a:stretch>
                        <a:fillRect/>
                      </a:stretch>
                    </p:blipFill>
                    <p:spPr>
                      <a:xfrm>
                        <a:off x="3197963" y="1580967"/>
                        <a:ext cx="309678" cy="422282"/>
                      </a:xfrm>
                      <a:prstGeom prst="rect">
                        <a:avLst/>
                      </a:prstGeom>
                    </p:spPr>
                  </p:pic>
                </p:oleObj>
              </mc:Fallback>
            </mc:AlternateContent>
          </a:graphicData>
        </a:graphic>
      </p:graphicFrame>
      <p:sp>
        <p:nvSpPr>
          <p:cNvPr id="6" name="Content Placeholder 5"/>
          <p:cNvSpPr>
            <a:spLocks noGrp="1"/>
          </p:cNvSpPr>
          <p:nvPr>
            <p:ph idx="14"/>
          </p:nvPr>
        </p:nvSpPr>
        <p:spPr>
          <a:xfrm>
            <a:off x="389466" y="1600191"/>
            <a:ext cx="8229600" cy="838200"/>
          </a:xfrm>
        </p:spPr>
        <p:txBody>
          <a:bodyPr/>
          <a:lstStyle/>
          <a:p>
            <a:pPr marL="347472" indent="-457200">
              <a:buNone/>
            </a:pPr>
            <a:r>
              <a:rPr lang="en-US" altLang="en-US" sz="2600" dirty="0"/>
              <a:t>                                  of an object is directly proportional to the net external force</a:t>
            </a:r>
            <a:endParaRPr lang="en-US" sz="2600" dirty="0"/>
          </a:p>
        </p:txBody>
      </p:sp>
      <p:graphicFrame>
        <p:nvGraphicFramePr>
          <p:cNvPr id="8" name="Object 7" descr="sum of vectors F&#10;"/>
          <p:cNvGraphicFramePr>
            <a:graphicFrameLocks noChangeAspect="1"/>
          </p:cNvGraphicFramePr>
          <p:nvPr>
            <p:extLst>
              <p:ext uri="{D42A27DB-BD31-4B8C-83A1-F6EECF244321}">
                <p14:modId xmlns:p14="http://schemas.microsoft.com/office/powerpoint/2010/main" val="2809730052"/>
              </p:ext>
            </p:extLst>
          </p:nvPr>
        </p:nvGraphicFramePr>
        <p:xfrm>
          <a:off x="4267200" y="1959853"/>
          <a:ext cx="528205" cy="432161"/>
        </p:xfrm>
        <a:graphic>
          <a:graphicData uri="http://schemas.openxmlformats.org/presentationml/2006/ole">
            <mc:AlternateContent xmlns:mc="http://schemas.openxmlformats.org/markup-compatibility/2006">
              <mc:Choice xmlns:v="urn:schemas-microsoft-com:vml" Requires="v">
                <p:oleObj spid="_x0000_s14607" name="Equation" r:id="rId5" imgW="279360" imgH="228600" progId="Equation.DSMT4">
                  <p:embed/>
                </p:oleObj>
              </mc:Choice>
              <mc:Fallback>
                <p:oleObj name="Equation" r:id="rId5" imgW="279360" imgH="228600" progId="Equation.DSMT4">
                  <p:embed/>
                  <p:pic>
                    <p:nvPicPr>
                      <p:cNvPr id="0" name=""/>
                      <p:cNvPicPr/>
                      <p:nvPr/>
                    </p:nvPicPr>
                    <p:blipFill>
                      <a:blip r:embed="rId6"/>
                      <a:stretch>
                        <a:fillRect/>
                      </a:stretch>
                    </p:blipFill>
                    <p:spPr>
                      <a:xfrm>
                        <a:off x="4267200" y="1959853"/>
                        <a:ext cx="528205" cy="432161"/>
                      </a:xfrm>
                      <a:prstGeom prst="rect">
                        <a:avLst/>
                      </a:prstGeom>
                    </p:spPr>
                  </p:pic>
                </p:oleObj>
              </mc:Fallback>
            </mc:AlternateContent>
          </a:graphicData>
        </a:graphic>
      </p:graphicFrame>
      <p:sp>
        <p:nvSpPr>
          <p:cNvPr id="5" name="Content Placeholder 4"/>
          <p:cNvSpPr>
            <a:spLocks noGrp="1"/>
          </p:cNvSpPr>
          <p:nvPr>
            <p:ph idx="13"/>
          </p:nvPr>
        </p:nvSpPr>
        <p:spPr>
          <a:xfrm>
            <a:off x="4853042" y="2000952"/>
            <a:ext cx="2057400" cy="457200"/>
          </a:xfrm>
        </p:spPr>
        <p:txBody>
          <a:bodyPr/>
          <a:lstStyle/>
          <a:p>
            <a:pPr marL="0" indent="0">
              <a:buNone/>
            </a:pPr>
            <a:r>
              <a:rPr lang="en-US" altLang="en-US" sz="2600" dirty="0"/>
              <a:t>on the object.</a:t>
            </a:r>
          </a:p>
        </p:txBody>
      </p:sp>
      <p:pic>
        <p:nvPicPr>
          <p:cNvPr id="9" name="Picture 8" descr="Figure B. Double the net external force doubles the acceleration. They are, sum of F = 2 F sub 1, and 2 vector a."/>
          <p:cNvPicPr>
            <a:picLocks noChangeAspect="1"/>
          </p:cNvPicPr>
          <p:nvPr/>
        </p:nvPicPr>
        <p:blipFill>
          <a:blip r:embed="rId7"/>
          <a:stretch>
            <a:fillRect/>
          </a:stretch>
        </p:blipFill>
        <p:spPr>
          <a:xfrm>
            <a:off x="1651698" y="3039447"/>
            <a:ext cx="5130102" cy="2294553"/>
          </a:xfrm>
          <a:prstGeom prst="rect">
            <a:avLst/>
          </a:prstGeom>
        </p:spPr>
      </p:pic>
    </p:spTree>
    <p:extLst>
      <p:ext uri="{BB962C8B-B14F-4D97-AF65-F5344CB8AC3E}">
        <p14:creationId xmlns:p14="http://schemas.microsoft.com/office/powerpoint/2010/main" val="2935147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Force and Acceleration </a:t>
            </a:r>
            <a:r>
              <a:rPr lang="en-US" altLang="en-US" sz="2000" b="0" dirty="0"/>
              <a:t>(3 of 3)</a:t>
            </a:r>
            <a:endParaRPr lang="en-US" sz="2000" b="0" dirty="0"/>
          </a:p>
        </p:txBody>
      </p:sp>
      <p:sp>
        <p:nvSpPr>
          <p:cNvPr id="4" name="Content Placeholder 3"/>
          <p:cNvSpPr>
            <a:spLocks noGrp="1"/>
          </p:cNvSpPr>
          <p:nvPr>
            <p:ph idx="1"/>
          </p:nvPr>
        </p:nvSpPr>
        <p:spPr>
          <a:xfrm>
            <a:off x="457200" y="1600200"/>
            <a:ext cx="2740763" cy="403049"/>
          </a:xfrm>
        </p:spPr>
        <p:txBody>
          <a:bodyPr/>
          <a:lstStyle/>
          <a:p>
            <a:r>
              <a:rPr lang="en-US" altLang="en-US" sz="2600" dirty="0"/>
              <a:t>The acceleration    </a:t>
            </a:r>
          </a:p>
        </p:txBody>
      </p:sp>
      <p:graphicFrame>
        <p:nvGraphicFramePr>
          <p:cNvPr id="7" name="Object 6" descr="vector ay&#10;"/>
          <p:cNvGraphicFramePr>
            <a:graphicFrameLocks noChangeAspect="1"/>
          </p:cNvGraphicFramePr>
          <p:nvPr>
            <p:extLst>
              <p:ext uri="{D42A27DB-BD31-4B8C-83A1-F6EECF244321}">
                <p14:modId xmlns:p14="http://schemas.microsoft.com/office/powerpoint/2010/main" val="1594429391"/>
              </p:ext>
            </p:extLst>
          </p:nvPr>
        </p:nvGraphicFramePr>
        <p:xfrm>
          <a:off x="3197963" y="1580967"/>
          <a:ext cx="309678" cy="422282"/>
        </p:xfrm>
        <a:graphic>
          <a:graphicData uri="http://schemas.openxmlformats.org/presentationml/2006/ole">
            <mc:AlternateContent xmlns:mc="http://schemas.openxmlformats.org/markup-compatibility/2006">
              <mc:Choice xmlns:v="urn:schemas-microsoft-com:vml" Requires="v">
                <p:oleObj spid="_x0000_s15628" name="Equation" r:id="rId3" imgW="139680" imgH="190440" progId="Equation.DSMT4">
                  <p:embed/>
                </p:oleObj>
              </mc:Choice>
              <mc:Fallback>
                <p:oleObj name="Equation" r:id="rId3" imgW="139680" imgH="190440" progId="Equation.DSMT4">
                  <p:embed/>
                  <p:pic>
                    <p:nvPicPr>
                      <p:cNvPr id="0" name=""/>
                      <p:cNvPicPr/>
                      <p:nvPr/>
                    </p:nvPicPr>
                    <p:blipFill>
                      <a:blip r:embed="rId4"/>
                      <a:stretch>
                        <a:fillRect/>
                      </a:stretch>
                    </p:blipFill>
                    <p:spPr>
                      <a:xfrm>
                        <a:off x="3197963" y="1580967"/>
                        <a:ext cx="309678" cy="422282"/>
                      </a:xfrm>
                      <a:prstGeom prst="rect">
                        <a:avLst/>
                      </a:prstGeom>
                    </p:spPr>
                  </p:pic>
                </p:oleObj>
              </mc:Fallback>
            </mc:AlternateContent>
          </a:graphicData>
        </a:graphic>
      </p:graphicFrame>
      <p:sp>
        <p:nvSpPr>
          <p:cNvPr id="6" name="Content Placeholder 5"/>
          <p:cNvSpPr>
            <a:spLocks noGrp="1"/>
          </p:cNvSpPr>
          <p:nvPr>
            <p:ph idx="14"/>
          </p:nvPr>
        </p:nvSpPr>
        <p:spPr>
          <a:xfrm>
            <a:off x="389466" y="1600191"/>
            <a:ext cx="8229600" cy="838200"/>
          </a:xfrm>
        </p:spPr>
        <p:txBody>
          <a:bodyPr/>
          <a:lstStyle/>
          <a:p>
            <a:pPr marL="347472" indent="-457200">
              <a:buNone/>
            </a:pPr>
            <a:r>
              <a:rPr lang="en-US" altLang="en-US" sz="2600" dirty="0"/>
              <a:t>                                  of an object is directly proportional to the net external force</a:t>
            </a:r>
            <a:endParaRPr lang="en-US" sz="2600" dirty="0"/>
          </a:p>
        </p:txBody>
      </p:sp>
      <p:graphicFrame>
        <p:nvGraphicFramePr>
          <p:cNvPr id="8" name="Object 7" descr="sum of vectors F&#10;"/>
          <p:cNvGraphicFramePr>
            <a:graphicFrameLocks noChangeAspect="1"/>
          </p:cNvGraphicFramePr>
          <p:nvPr>
            <p:extLst>
              <p:ext uri="{D42A27DB-BD31-4B8C-83A1-F6EECF244321}">
                <p14:modId xmlns:p14="http://schemas.microsoft.com/office/powerpoint/2010/main" val="2760049586"/>
              </p:ext>
            </p:extLst>
          </p:nvPr>
        </p:nvGraphicFramePr>
        <p:xfrm>
          <a:off x="4267200" y="1959853"/>
          <a:ext cx="528205" cy="432161"/>
        </p:xfrm>
        <a:graphic>
          <a:graphicData uri="http://schemas.openxmlformats.org/presentationml/2006/ole">
            <mc:AlternateContent xmlns:mc="http://schemas.openxmlformats.org/markup-compatibility/2006">
              <mc:Choice xmlns:v="urn:schemas-microsoft-com:vml" Requires="v">
                <p:oleObj spid="_x0000_s15629" name="Equation" r:id="rId5" imgW="279360" imgH="228600" progId="Equation.DSMT4">
                  <p:embed/>
                </p:oleObj>
              </mc:Choice>
              <mc:Fallback>
                <p:oleObj name="Equation" r:id="rId5" imgW="279360" imgH="228600" progId="Equation.DSMT4">
                  <p:embed/>
                  <p:pic>
                    <p:nvPicPr>
                      <p:cNvPr id="0" name=""/>
                      <p:cNvPicPr/>
                      <p:nvPr/>
                    </p:nvPicPr>
                    <p:blipFill>
                      <a:blip r:embed="rId6"/>
                      <a:stretch>
                        <a:fillRect/>
                      </a:stretch>
                    </p:blipFill>
                    <p:spPr>
                      <a:xfrm>
                        <a:off x="4267200" y="1959853"/>
                        <a:ext cx="528205" cy="432161"/>
                      </a:xfrm>
                      <a:prstGeom prst="rect">
                        <a:avLst/>
                      </a:prstGeom>
                    </p:spPr>
                  </p:pic>
                </p:oleObj>
              </mc:Fallback>
            </mc:AlternateContent>
          </a:graphicData>
        </a:graphic>
      </p:graphicFrame>
      <p:sp>
        <p:nvSpPr>
          <p:cNvPr id="5" name="Content Placeholder 4"/>
          <p:cNvSpPr>
            <a:spLocks noGrp="1"/>
          </p:cNvSpPr>
          <p:nvPr>
            <p:ph idx="13"/>
          </p:nvPr>
        </p:nvSpPr>
        <p:spPr>
          <a:xfrm>
            <a:off x="4853042" y="2000952"/>
            <a:ext cx="2057400" cy="457200"/>
          </a:xfrm>
        </p:spPr>
        <p:txBody>
          <a:bodyPr/>
          <a:lstStyle/>
          <a:p>
            <a:pPr marL="0" indent="0">
              <a:buNone/>
            </a:pPr>
            <a:r>
              <a:rPr lang="en-US" altLang="en-US" sz="2600" dirty="0"/>
              <a:t>on the object.</a:t>
            </a:r>
          </a:p>
        </p:txBody>
      </p:sp>
      <p:pic>
        <p:nvPicPr>
          <p:cNvPr id="3" name="Picture 2" descr="Figure C. Halving the net external force halves the acceleration. Sum of F = one-half F sub 1 gives one-half vector a."/>
          <p:cNvPicPr>
            <a:picLocks noChangeAspect="1"/>
          </p:cNvPicPr>
          <p:nvPr/>
        </p:nvPicPr>
        <p:blipFill>
          <a:blip r:embed="rId7"/>
          <a:stretch>
            <a:fillRect/>
          </a:stretch>
        </p:blipFill>
        <p:spPr>
          <a:xfrm>
            <a:off x="1506991" y="2998990"/>
            <a:ext cx="5716519" cy="2716010"/>
          </a:xfrm>
          <a:prstGeom prst="rect">
            <a:avLst/>
          </a:prstGeom>
        </p:spPr>
      </p:pic>
    </p:spTree>
    <p:extLst>
      <p:ext uri="{BB962C8B-B14F-4D97-AF65-F5344CB8AC3E}">
        <p14:creationId xmlns:p14="http://schemas.microsoft.com/office/powerpoint/2010/main" val="116320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sz="3600" dirty="0"/>
              <a:t>Mass and Acceleration </a:t>
            </a:r>
            <a:r>
              <a:rPr lang="en-US" altLang="en-US" sz="2000" b="0" dirty="0"/>
              <a:t>(1 of 3)</a:t>
            </a:r>
            <a:r>
              <a:rPr lang="en-US" altLang="en-US" sz="3600" dirty="0"/>
              <a:t> </a:t>
            </a:r>
            <a:endParaRPr lang="en-US" sz="3600" dirty="0"/>
          </a:p>
        </p:txBody>
      </p:sp>
      <p:sp>
        <p:nvSpPr>
          <p:cNvPr id="7" name="Content Placeholder 6"/>
          <p:cNvSpPr>
            <a:spLocks noGrp="1"/>
          </p:cNvSpPr>
          <p:nvPr>
            <p:ph idx="1"/>
          </p:nvPr>
        </p:nvSpPr>
        <p:spPr>
          <a:xfrm>
            <a:off x="457200" y="1600200"/>
            <a:ext cx="8382000" cy="1295399"/>
          </a:xfrm>
        </p:spPr>
        <p:txBody>
          <a:bodyPr/>
          <a:lstStyle/>
          <a:p>
            <a:pPr marL="256032" indent="-256032">
              <a:buSzPct val="100000"/>
            </a:pPr>
            <a:r>
              <a:rPr lang="en-US" altLang="en-US" sz="2600" dirty="0"/>
              <a:t>The acceleration of an object is inversely proportional to the object’s mass if the net external force remains fixed.</a:t>
            </a:r>
          </a:p>
        </p:txBody>
      </p:sp>
      <p:pic>
        <p:nvPicPr>
          <p:cNvPr id="2" name="Picture 1" descr="Figure A. A known net external force, sum of F, causes an object with mass m sub m to have an acceleration a sub 1. The forces act in the same direction."/>
          <p:cNvPicPr>
            <a:picLocks noChangeAspect="1"/>
          </p:cNvPicPr>
          <p:nvPr/>
        </p:nvPicPr>
        <p:blipFill>
          <a:blip r:embed="rId2"/>
          <a:stretch>
            <a:fillRect/>
          </a:stretch>
        </p:blipFill>
        <p:spPr>
          <a:xfrm>
            <a:off x="1689572" y="3097387"/>
            <a:ext cx="5380513" cy="2951491"/>
          </a:xfrm>
          <a:prstGeom prst="rect">
            <a:avLst/>
          </a:prstGeom>
        </p:spPr>
      </p:pic>
    </p:spTree>
    <p:extLst>
      <p:ext uri="{BB962C8B-B14F-4D97-AF65-F5344CB8AC3E}">
        <p14:creationId xmlns:p14="http://schemas.microsoft.com/office/powerpoint/2010/main" val="1766080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sz="3600" dirty="0"/>
              <a:t>Mass and Acceleration </a:t>
            </a:r>
            <a:r>
              <a:rPr lang="en-US" altLang="en-US" sz="2000" b="0" dirty="0"/>
              <a:t>(2 of 3)</a:t>
            </a:r>
            <a:r>
              <a:rPr lang="en-US" altLang="en-US" sz="3600" dirty="0"/>
              <a:t> </a:t>
            </a:r>
            <a:endParaRPr lang="en-US" sz="3600" dirty="0"/>
          </a:p>
        </p:txBody>
      </p:sp>
      <p:sp>
        <p:nvSpPr>
          <p:cNvPr id="7" name="Content Placeholder 6"/>
          <p:cNvSpPr>
            <a:spLocks noGrp="1"/>
          </p:cNvSpPr>
          <p:nvPr>
            <p:ph idx="1"/>
          </p:nvPr>
        </p:nvSpPr>
        <p:spPr>
          <a:xfrm>
            <a:off x="457200" y="1600200"/>
            <a:ext cx="8229600" cy="1295399"/>
          </a:xfrm>
        </p:spPr>
        <p:txBody>
          <a:bodyPr/>
          <a:lstStyle/>
          <a:p>
            <a:pPr marL="256032" indent="-256032">
              <a:buSzPct val="100000"/>
            </a:pPr>
            <a:r>
              <a:rPr lang="en-US" altLang="en-US" sz="2600" dirty="0"/>
              <a:t>The acceleration of an object is inversely proportional to the object’s mass if the net external force remains fixed.</a:t>
            </a:r>
          </a:p>
        </p:txBody>
      </p:sp>
      <p:pic>
        <p:nvPicPr>
          <p:cNvPr id="3" name="Picture 2" descr="Figure B. Applying the same net external force, sum of F, to a second object and noting the acceleration allow us to measure the mass. Sum of F acts on mass m sub 2 with vector a sub 2."/>
          <p:cNvPicPr>
            <a:picLocks noChangeAspect="1"/>
          </p:cNvPicPr>
          <p:nvPr/>
        </p:nvPicPr>
        <p:blipFill>
          <a:blip r:embed="rId2"/>
          <a:stretch>
            <a:fillRect/>
          </a:stretch>
        </p:blipFill>
        <p:spPr>
          <a:xfrm>
            <a:off x="1642767" y="3270306"/>
            <a:ext cx="5777233" cy="2763173"/>
          </a:xfrm>
          <a:prstGeom prst="rect">
            <a:avLst/>
          </a:prstGeom>
        </p:spPr>
      </p:pic>
    </p:spTree>
    <p:extLst>
      <p:ext uri="{BB962C8B-B14F-4D97-AF65-F5344CB8AC3E}">
        <p14:creationId xmlns:p14="http://schemas.microsoft.com/office/powerpoint/2010/main" val="1059322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sz="3600" dirty="0"/>
              <a:t>Mass and Acceleration </a:t>
            </a:r>
            <a:r>
              <a:rPr lang="en-US" altLang="en-US" sz="2000" b="0" dirty="0"/>
              <a:t>(3 of 3)</a:t>
            </a:r>
            <a:endParaRPr lang="en-US" sz="2000" b="0" dirty="0"/>
          </a:p>
        </p:txBody>
      </p:sp>
      <p:sp>
        <p:nvSpPr>
          <p:cNvPr id="7" name="Content Placeholder 6"/>
          <p:cNvSpPr>
            <a:spLocks noGrp="1"/>
          </p:cNvSpPr>
          <p:nvPr>
            <p:ph idx="1"/>
          </p:nvPr>
        </p:nvSpPr>
        <p:spPr>
          <a:xfrm>
            <a:off x="457200" y="1600200"/>
            <a:ext cx="8229600" cy="1219199"/>
          </a:xfrm>
        </p:spPr>
        <p:txBody>
          <a:bodyPr/>
          <a:lstStyle/>
          <a:p>
            <a:pPr marL="256032" indent="-256032">
              <a:buSzPct val="100000"/>
            </a:pPr>
            <a:r>
              <a:rPr lang="en-US" altLang="en-US" sz="2600" dirty="0"/>
              <a:t>The acceleration of an object is inversely proportional to the object’s mass if the net external force remains fixed.</a:t>
            </a:r>
          </a:p>
        </p:txBody>
      </p:sp>
      <p:pic>
        <p:nvPicPr>
          <p:cNvPr id="2" name="Picture 1" descr="When the two objects are fastened together, the same method shows that their composite mass is the sum of their individual masses. Force sum of F acts on composite mass m sub 1 + m sub 2 in the xx direction, causing it to accelerate at ay sub 3.&#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6782" y="3065675"/>
            <a:ext cx="4885280" cy="3258925"/>
          </a:xfrm>
          <a:prstGeom prst="rect">
            <a:avLst/>
          </a:prstGeom>
        </p:spPr>
      </p:pic>
    </p:spTree>
    <p:extLst>
      <p:ext uri="{BB962C8B-B14F-4D97-AF65-F5344CB8AC3E}">
        <p14:creationId xmlns:p14="http://schemas.microsoft.com/office/powerpoint/2010/main" val="3543785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Newton's Second Law of Motion</a:t>
            </a:r>
            <a:endParaRPr lang="en-US" sz="3600" dirty="0"/>
          </a:p>
        </p:txBody>
      </p:sp>
      <p:sp>
        <p:nvSpPr>
          <p:cNvPr id="4" name="Content Placeholder 3"/>
          <p:cNvSpPr>
            <a:spLocks noGrp="1"/>
          </p:cNvSpPr>
          <p:nvPr>
            <p:ph idx="1"/>
          </p:nvPr>
        </p:nvSpPr>
        <p:spPr>
          <a:xfrm>
            <a:off x="457200" y="1600201"/>
            <a:ext cx="8229600" cy="1263072"/>
          </a:xfrm>
        </p:spPr>
        <p:txBody>
          <a:bodyPr/>
          <a:lstStyle/>
          <a:p>
            <a:r>
              <a:rPr lang="en-US" altLang="en-US" sz="2600" dirty="0"/>
              <a:t>The acceleration of an object is directly proportional to the net external force acting on it, and inversely proportional to the mass of the object.</a:t>
            </a:r>
          </a:p>
        </p:txBody>
      </p:sp>
      <p:pic>
        <p:nvPicPr>
          <p:cNvPr id="3" name="Picture 2" descr="The equation is, sum of vector F = m times vector a. Labels are as follows:&#10;• Newton's second law: If there is a net external force on an object, as represented by sum of F, then the object accelerates in the same direction as the net external force, as represented by vector a. &#10;• m is the mass of the object."/>
          <p:cNvPicPr>
            <a:picLocks noChangeAspect="1"/>
          </p:cNvPicPr>
          <p:nvPr/>
        </p:nvPicPr>
        <p:blipFill>
          <a:blip r:embed="rId3"/>
          <a:stretch>
            <a:fillRect/>
          </a:stretch>
        </p:blipFill>
        <p:spPr>
          <a:xfrm>
            <a:off x="846668" y="2950120"/>
            <a:ext cx="7459132" cy="881693"/>
          </a:xfrm>
          <a:prstGeom prst="rect">
            <a:avLst/>
          </a:prstGeom>
        </p:spPr>
      </p:pic>
      <p:sp>
        <p:nvSpPr>
          <p:cNvPr id="5" name="Content Placeholder 4"/>
          <p:cNvSpPr>
            <a:spLocks noGrp="1"/>
          </p:cNvSpPr>
          <p:nvPr>
            <p:ph idx="13"/>
          </p:nvPr>
        </p:nvSpPr>
        <p:spPr>
          <a:xfrm>
            <a:off x="457200" y="3999344"/>
            <a:ext cx="6553200" cy="504556"/>
          </a:xfrm>
        </p:spPr>
        <p:txBody>
          <a:bodyPr/>
          <a:lstStyle/>
          <a:p>
            <a:r>
              <a:rPr lang="en-US" altLang="en-US" sz="2600" dirty="0"/>
              <a:t>The </a:t>
            </a:r>
            <a:r>
              <a:rPr lang="en-US" altLang="en-US" sz="2600" dirty="0" smtClean="0"/>
              <a:t>S</a:t>
            </a:r>
            <a:r>
              <a:rPr lang="en-US" altLang="en-US" sz="100" dirty="0" smtClean="0"/>
              <a:t> </a:t>
            </a:r>
            <a:r>
              <a:rPr lang="en-US" altLang="en-US" sz="2600" dirty="0" smtClean="0"/>
              <a:t>I </a:t>
            </a:r>
            <a:r>
              <a:rPr lang="en-US" altLang="en-US" sz="2600" dirty="0"/>
              <a:t>unit for force is the newton (N).</a:t>
            </a:r>
          </a:p>
        </p:txBody>
      </p:sp>
      <p:graphicFrame>
        <p:nvGraphicFramePr>
          <p:cNvPr id="8" name="Object 7" descr="1 Newton = 1 kilogram meter per second squared&#10;"/>
          <p:cNvGraphicFramePr>
            <a:graphicFrameLocks noChangeAspect="1"/>
          </p:cNvGraphicFramePr>
          <p:nvPr>
            <p:extLst>
              <p:ext uri="{D42A27DB-BD31-4B8C-83A1-F6EECF244321}">
                <p14:modId xmlns:p14="http://schemas.microsoft.com/office/powerpoint/2010/main" val="2347321290"/>
              </p:ext>
            </p:extLst>
          </p:nvPr>
        </p:nvGraphicFramePr>
        <p:xfrm>
          <a:off x="3169487" y="4637306"/>
          <a:ext cx="2136487" cy="463335"/>
        </p:xfrm>
        <a:graphic>
          <a:graphicData uri="http://schemas.openxmlformats.org/presentationml/2006/ole">
            <mc:AlternateContent xmlns:mc="http://schemas.openxmlformats.org/markup-compatibility/2006">
              <mc:Choice xmlns:v="urn:schemas-microsoft-com:vml" Requires="v">
                <p:oleObj spid="_x0000_s16512" name="Equation" r:id="rId4" imgW="1054080" imgH="228600" progId="Equation.DSMT4">
                  <p:embed/>
                </p:oleObj>
              </mc:Choice>
              <mc:Fallback>
                <p:oleObj name="Equation" r:id="rId4" imgW="1054080" imgH="228600" progId="Equation.DSMT4">
                  <p:embed/>
                  <p:pic>
                    <p:nvPicPr>
                      <p:cNvPr id="0" name=""/>
                      <p:cNvPicPr/>
                      <p:nvPr/>
                    </p:nvPicPr>
                    <p:blipFill>
                      <a:blip r:embed="rId5"/>
                      <a:stretch>
                        <a:fillRect/>
                      </a:stretch>
                    </p:blipFill>
                    <p:spPr>
                      <a:xfrm>
                        <a:off x="3169487" y="4637306"/>
                        <a:ext cx="2136487" cy="463335"/>
                      </a:xfrm>
                      <a:prstGeom prst="rect">
                        <a:avLst/>
                      </a:prstGeom>
                    </p:spPr>
                  </p:pic>
                </p:oleObj>
              </mc:Fallback>
            </mc:AlternateContent>
          </a:graphicData>
        </a:graphic>
      </p:graphicFrame>
      <p:sp>
        <p:nvSpPr>
          <p:cNvPr id="7" name="Text Placeholder 6"/>
          <p:cNvSpPr>
            <a:spLocks noGrp="1"/>
          </p:cNvSpPr>
          <p:nvPr>
            <p:ph type="body" sz="quarter" idx="14"/>
          </p:nvPr>
        </p:nvSpPr>
        <p:spPr>
          <a:xfrm>
            <a:off x="457200" y="5334000"/>
            <a:ext cx="6324600" cy="457200"/>
          </a:xfrm>
        </p:spPr>
        <p:txBody>
          <a:bodyPr/>
          <a:lstStyle/>
          <a:p>
            <a:r>
              <a:rPr lang="en-US" sz="2600" dirty="0">
                <a:hlinkClick r:id="rId6" tooltip="https://mediaplayer.pearsoncmg.com/assets/_video.true/secs-yf-vts-ex4-4"/>
              </a:rPr>
              <a:t>Video Tutor Solution: Example </a:t>
            </a:r>
            <a:r>
              <a:rPr lang="en-US" sz="2600" dirty="0" smtClean="0">
                <a:hlinkClick r:id="rId6" tooltip="https://mediaplayer.pearsoncmg.com/assets/_video.true/secs-yf-vts-ex4-4"/>
              </a:rPr>
              <a:t>4.4</a:t>
            </a:r>
            <a:endParaRPr lang="en-US" sz="2600" dirty="0"/>
          </a:p>
        </p:txBody>
      </p:sp>
    </p:spTree>
    <p:extLst>
      <p:ext uri="{BB962C8B-B14F-4D97-AF65-F5344CB8AC3E}">
        <p14:creationId xmlns:p14="http://schemas.microsoft.com/office/powerpoint/2010/main" val="1564347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sz="3600" dirty="0"/>
              <a:t>Systems of Units: Table 4.2</a:t>
            </a:r>
            <a:endParaRPr lang="en-US" sz="3600" dirty="0"/>
          </a:p>
        </p:txBody>
      </p:sp>
      <p:sp>
        <p:nvSpPr>
          <p:cNvPr id="6" name="Content Placeholder 5"/>
          <p:cNvSpPr>
            <a:spLocks noGrp="1"/>
          </p:cNvSpPr>
          <p:nvPr>
            <p:ph idx="1"/>
          </p:nvPr>
        </p:nvSpPr>
        <p:spPr>
          <a:xfrm>
            <a:off x="457200" y="1600201"/>
            <a:ext cx="8229600" cy="2438399"/>
          </a:xfrm>
        </p:spPr>
        <p:txBody>
          <a:bodyPr/>
          <a:lstStyle/>
          <a:p>
            <a:pPr marL="256032" indent="-256032">
              <a:buSzPct val="100000"/>
            </a:pPr>
            <a:r>
              <a:rPr lang="en-US" altLang="en-US" sz="2600" dirty="0"/>
              <a:t>We will use the SI system. </a:t>
            </a:r>
          </a:p>
          <a:p>
            <a:pPr marL="256032" indent="-256032">
              <a:buSzPct val="100000"/>
            </a:pPr>
            <a:r>
              <a:rPr lang="en-US" altLang="en-US" sz="2600" dirty="0"/>
              <a:t>In the British system, force is measured in </a:t>
            </a:r>
            <a:r>
              <a:rPr lang="en-US" altLang="en-US" sz="2600" b="1" dirty="0"/>
              <a:t>pounds</a:t>
            </a:r>
            <a:r>
              <a:rPr lang="en-US" altLang="en-US" sz="2600" dirty="0"/>
              <a:t>, distance in feet, and mass in </a:t>
            </a:r>
            <a:r>
              <a:rPr lang="en-US" altLang="en-US" sz="2600" b="1" dirty="0"/>
              <a:t>slugs</a:t>
            </a:r>
            <a:r>
              <a:rPr lang="en-US" altLang="en-US" sz="2600" dirty="0"/>
              <a:t>.</a:t>
            </a:r>
          </a:p>
          <a:p>
            <a:pPr marL="256032" indent="-256032">
              <a:buSzPct val="100000"/>
            </a:pPr>
            <a:r>
              <a:rPr lang="en-US" altLang="en-US" sz="2600" dirty="0"/>
              <a:t>In the cgs system, mass is in grams, distance in centimeters, and force in </a:t>
            </a:r>
            <a:r>
              <a:rPr lang="en-US" altLang="en-US" sz="2600" b="1" dirty="0"/>
              <a:t>dynes</a:t>
            </a:r>
            <a:r>
              <a:rPr lang="en-US" altLang="en-US" sz="2600" dirty="0"/>
              <a:t>.</a:t>
            </a:r>
          </a:p>
        </p:txBody>
      </p:sp>
      <p:graphicFrame>
        <p:nvGraphicFramePr>
          <p:cNvPr id="7" name="Table 6" descr="A table. The columns have the following headings from left to right: system of units, force, mass, acceleration. The row entries are as follows. Row 1, S I, newton N,, kilogram k g, meters per second squared. Row 2, cg s, dyne d y n, gram g, centimeters per second squared. Row 3, British, pound l b, slug, feet per second squared.&#10;"/>
          <p:cNvGraphicFramePr>
            <a:graphicFrameLocks noGrp="1"/>
          </p:cNvGraphicFramePr>
          <p:nvPr>
            <p:extLst>
              <p:ext uri="{D42A27DB-BD31-4B8C-83A1-F6EECF244321}">
                <p14:modId xmlns:p14="http://schemas.microsoft.com/office/powerpoint/2010/main" val="3446602045"/>
              </p:ext>
            </p:extLst>
          </p:nvPr>
        </p:nvGraphicFramePr>
        <p:xfrm>
          <a:off x="762000" y="4146932"/>
          <a:ext cx="7696200" cy="2133599"/>
        </p:xfrm>
        <a:graphic>
          <a:graphicData uri="http://schemas.openxmlformats.org/drawingml/2006/table">
            <a:tbl>
              <a:tblPr firstRow="1" bandRow="1">
                <a:tableStyleId>{3B4B98B0-60AC-42C2-AFA5-B58CD77FA1E5}</a:tableStyleId>
              </a:tblPr>
              <a:tblGrid>
                <a:gridCol w="1600200">
                  <a:extLst>
                    <a:ext uri="{9D8B030D-6E8A-4147-A177-3AD203B41FA5}">
                      <a16:colId xmlns:a16="http://schemas.microsoft.com/office/drawing/2014/main" val="20000"/>
                    </a:ext>
                  </a:extLst>
                </a:gridCol>
                <a:gridCol w="224790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746635">
                <a:tc>
                  <a:txBody>
                    <a:bodyPr/>
                    <a:lstStyle/>
                    <a:p>
                      <a:r>
                        <a:rPr lang="en-US" sz="2000" b="1" i="0" u="none" strike="noStrike" kern="1200" baseline="0" dirty="0">
                          <a:solidFill>
                            <a:schemeClr val="tx1"/>
                          </a:solidFill>
                          <a:latin typeface="+mn-lt"/>
                          <a:ea typeface="+mn-ea"/>
                          <a:cs typeface="+mn-cs"/>
                        </a:rPr>
                        <a:t>System</a:t>
                      </a:r>
                    </a:p>
                    <a:p>
                      <a:r>
                        <a:rPr lang="en-US" sz="2000" b="1" i="0" u="none" strike="noStrike" kern="1200" baseline="0" dirty="0">
                          <a:solidFill>
                            <a:schemeClr val="tx1"/>
                          </a:solidFill>
                          <a:latin typeface="+mn-lt"/>
                          <a:ea typeface="+mn-ea"/>
                          <a:cs typeface="+mn-cs"/>
                        </a:rPr>
                        <a:t>of Units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b="1" i="0" u="none" strike="noStrike" kern="1200" baseline="0" dirty="0">
                        <a:solidFill>
                          <a:schemeClr val="tx1"/>
                        </a:solidFill>
                        <a:latin typeface="+mn-lt"/>
                        <a:ea typeface="+mn-ea"/>
                        <a:cs typeface="+mn-cs"/>
                      </a:endParaRPr>
                    </a:p>
                    <a:p>
                      <a:r>
                        <a:rPr lang="en-US" sz="2000" b="1" i="0" u="none" strike="noStrike" kern="1200" baseline="0" dirty="0">
                          <a:solidFill>
                            <a:schemeClr val="tx1"/>
                          </a:solidFill>
                          <a:latin typeface="+mn-lt"/>
                          <a:ea typeface="+mn-ea"/>
                          <a:cs typeface="+mn-cs"/>
                        </a:rPr>
                        <a:t>Force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b="1" i="0" u="none" strike="noStrike" kern="1200" baseline="0" dirty="0">
                        <a:solidFill>
                          <a:schemeClr val="tx1"/>
                        </a:solidFill>
                        <a:latin typeface="+mn-lt"/>
                        <a:ea typeface="+mn-ea"/>
                        <a:cs typeface="+mn-cs"/>
                      </a:endParaRPr>
                    </a:p>
                    <a:p>
                      <a:r>
                        <a:rPr lang="en-US" sz="2000" b="1" i="0" u="none" strike="noStrike" kern="1200" baseline="0" dirty="0">
                          <a:solidFill>
                            <a:schemeClr val="tx1"/>
                          </a:solidFill>
                          <a:latin typeface="+mn-lt"/>
                          <a:ea typeface="+mn-ea"/>
                          <a:cs typeface="+mn-cs"/>
                        </a:rPr>
                        <a:t>Mass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b="1" i="0" u="none" strike="noStrike" kern="1200" baseline="0" dirty="0">
                        <a:solidFill>
                          <a:schemeClr val="tx1"/>
                        </a:solidFill>
                        <a:latin typeface="+mn-lt"/>
                        <a:ea typeface="+mn-ea"/>
                        <a:cs typeface="+mn-cs"/>
                      </a:endParaRPr>
                    </a:p>
                    <a:p>
                      <a:r>
                        <a:rPr lang="en-US" sz="2000" b="1" i="0" u="none" strike="noStrike" kern="1200" baseline="0" dirty="0">
                          <a:solidFill>
                            <a:schemeClr val="tx1"/>
                          </a:solidFill>
                          <a:latin typeface="+mn-lt"/>
                          <a:ea typeface="+mn-ea"/>
                          <a:cs typeface="+mn-cs"/>
                        </a:rPr>
                        <a:t>Acceleration</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98112">
                <a:tc>
                  <a:txBody>
                    <a:bodyPr/>
                    <a:lstStyle/>
                    <a:p>
                      <a:r>
                        <a:rPr lang="en-US" sz="2000" b="0" i="0" u="none" strike="noStrike" kern="1200" baseline="0" dirty="0">
                          <a:solidFill>
                            <a:schemeClr val="tx1"/>
                          </a:solidFill>
                          <a:latin typeface="+mn-lt"/>
                          <a:ea typeface="+mn-ea"/>
                          <a:cs typeface="+mn-cs"/>
                        </a:rPr>
                        <a:t>SI</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kern="1200" baseline="0" dirty="0">
                          <a:solidFill>
                            <a:schemeClr val="tx1"/>
                          </a:solidFill>
                          <a:latin typeface="+mn-lt"/>
                          <a:ea typeface="+mn-ea"/>
                          <a:cs typeface="+mn-cs"/>
                        </a:rPr>
                        <a:t>newton (N)</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kern="1200" baseline="0" dirty="0">
                          <a:solidFill>
                            <a:schemeClr val="tx1"/>
                          </a:solidFill>
                          <a:latin typeface="+mn-lt"/>
                          <a:ea typeface="+mn-ea"/>
                          <a:cs typeface="+mn-cs"/>
                        </a:rPr>
                        <a:t>kilogram (kg)</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solidFill>
                            <a:schemeClr val="bg1"/>
                          </a:solidFill>
                        </a:rPr>
                        <a:t>meters per second squared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44426">
                <a:tc>
                  <a:txBody>
                    <a:bodyPr/>
                    <a:lstStyle/>
                    <a:p>
                      <a:r>
                        <a:rPr lang="en-US" sz="2000" b="0" i="0" u="none" strike="noStrike" kern="1200" baseline="0" dirty="0">
                          <a:solidFill>
                            <a:schemeClr val="tx1"/>
                          </a:solidFill>
                          <a:latin typeface="+mn-lt"/>
                          <a:ea typeface="+mn-ea"/>
                          <a:cs typeface="+mn-cs"/>
                        </a:rPr>
                        <a:t>cgs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kern="1200" baseline="0" dirty="0">
                          <a:solidFill>
                            <a:schemeClr val="tx1"/>
                          </a:solidFill>
                          <a:latin typeface="+mn-lt"/>
                          <a:ea typeface="+mn-ea"/>
                          <a:cs typeface="+mn-cs"/>
                        </a:rPr>
                        <a:t>dyne (dyn)</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kern="1200" baseline="0" dirty="0">
                          <a:solidFill>
                            <a:schemeClr val="tx1"/>
                          </a:solidFill>
                          <a:latin typeface="+mn-lt"/>
                          <a:ea typeface="+mn-ea"/>
                          <a:cs typeface="+mn-cs"/>
                        </a:rPr>
                        <a:t>gram (g)</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solidFill>
                            <a:schemeClr val="bg1"/>
                          </a:solidFill>
                        </a:rPr>
                        <a:t>centimeters per second squared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44426">
                <a:tc>
                  <a:txBody>
                    <a:bodyPr/>
                    <a:lstStyle/>
                    <a:p>
                      <a:r>
                        <a:rPr lang="en-US" sz="2000" b="0" i="0" u="none" strike="noStrike" kern="1200" baseline="0" dirty="0">
                          <a:solidFill>
                            <a:schemeClr val="tx1"/>
                          </a:solidFill>
                          <a:latin typeface="+mn-lt"/>
                          <a:ea typeface="+mn-ea"/>
                          <a:cs typeface="+mn-cs"/>
                        </a:rPr>
                        <a:t>British</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kern="1200" baseline="0" dirty="0">
                          <a:solidFill>
                            <a:schemeClr val="tx1"/>
                          </a:solidFill>
                          <a:latin typeface="+mn-lt"/>
                          <a:ea typeface="+mn-ea"/>
                          <a:cs typeface="+mn-cs"/>
                        </a:rPr>
                        <a:t>pound (lb)</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kern="1200" baseline="0" dirty="0">
                          <a:solidFill>
                            <a:schemeClr val="tx1"/>
                          </a:solidFill>
                          <a:latin typeface="+mn-lt"/>
                          <a:ea typeface="+mn-ea"/>
                          <a:cs typeface="+mn-cs"/>
                        </a:rPr>
                        <a:t>slug </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solidFill>
                            <a:schemeClr val="bg1"/>
                          </a:solidFill>
                        </a:rPr>
                        <a:t>feet per second squared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842803313"/>
              </p:ext>
            </p:extLst>
          </p:nvPr>
        </p:nvGraphicFramePr>
        <p:xfrm>
          <a:off x="6588791" y="4959240"/>
          <a:ext cx="598640" cy="354752"/>
        </p:xfrm>
        <a:graphic>
          <a:graphicData uri="http://schemas.openxmlformats.org/presentationml/2006/ole">
            <mc:AlternateContent xmlns:mc="http://schemas.openxmlformats.org/markup-compatibility/2006">
              <mc:Choice xmlns:v="urn:schemas-microsoft-com:vml" Requires="v">
                <p:oleObj spid="_x0000_s17777" name="Equation" r:id="rId3" imgW="342720" imgH="203040" progId="Equation.DSMT4">
                  <p:embed/>
                </p:oleObj>
              </mc:Choice>
              <mc:Fallback>
                <p:oleObj name="Equation" r:id="rId3" imgW="342720" imgH="203040" progId="Equation.DSMT4">
                  <p:embed/>
                  <p:pic>
                    <p:nvPicPr>
                      <p:cNvPr id="0" name=""/>
                      <p:cNvPicPr/>
                      <p:nvPr/>
                    </p:nvPicPr>
                    <p:blipFill>
                      <a:blip r:embed="rId4"/>
                      <a:stretch>
                        <a:fillRect/>
                      </a:stretch>
                    </p:blipFill>
                    <p:spPr>
                      <a:xfrm>
                        <a:off x="6588791" y="4959240"/>
                        <a:ext cx="598640" cy="354752"/>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013927235"/>
              </p:ext>
            </p:extLst>
          </p:nvPr>
        </p:nvGraphicFramePr>
        <p:xfrm>
          <a:off x="6553200" y="5431379"/>
          <a:ext cx="731669" cy="354752"/>
        </p:xfrm>
        <a:graphic>
          <a:graphicData uri="http://schemas.openxmlformats.org/presentationml/2006/ole">
            <mc:AlternateContent xmlns:mc="http://schemas.openxmlformats.org/markup-compatibility/2006">
              <mc:Choice xmlns:v="urn:schemas-microsoft-com:vml" Requires="v">
                <p:oleObj spid="_x0000_s17778" name="Equation" r:id="rId5" imgW="419040" imgH="203040" progId="Equation.DSMT4">
                  <p:embed/>
                </p:oleObj>
              </mc:Choice>
              <mc:Fallback>
                <p:oleObj name="Equation" r:id="rId5" imgW="419040" imgH="203040" progId="Equation.DSMT4">
                  <p:embed/>
                  <p:pic>
                    <p:nvPicPr>
                      <p:cNvPr id="0" name=""/>
                      <p:cNvPicPr/>
                      <p:nvPr/>
                    </p:nvPicPr>
                    <p:blipFill>
                      <a:blip r:embed="rId6"/>
                      <a:stretch>
                        <a:fillRect/>
                      </a:stretch>
                    </p:blipFill>
                    <p:spPr>
                      <a:xfrm>
                        <a:off x="6553200" y="5431379"/>
                        <a:ext cx="731669" cy="354752"/>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115630566"/>
              </p:ext>
            </p:extLst>
          </p:nvPr>
        </p:nvGraphicFramePr>
        <p:xfrm>
          <a:off x="6565844" y="5857418"/>
          <a:ext cx="570509" cy="380343"/>
        </p:xfrm>
        <a:graphic>
          <a:graphicData uri="http://schemas.openxmlformats.org/presentationml/2006/ole">
            <mc:AlternateContent xmlns:mc="http://schemas.openxmlformats.org/markup-compatibility/2006">
              <mc:Choice xmlns:v="urn:schemas-microsoft-com:vml" Requires="v">
                <p:oleObj spid="_x0000_s17779" name="Equation" r:id="rId7" imgW="304560" imgH="203040" progId="Equation.DSMT4">
                  <p:embed/>
                </p:oleObj>
              </mc:Choice>
              <mc:Fallback>
                <p:oleObj name="Equation" r:id="rId7" imgW="304560" imgH="203040" progId="Equation.DSMT4">
                  <p:embed/>
                  <p:pic>
                    <p:nvPicPr>
                      <p:cNvPr id="0" name=""/>
                      <p:cNvPicPr/>
                      <p:nvPr/>
                    </p:nvPicPr>
                    <p:blipFill>
                      <a:blip r:embed="rId8"/>
                      <a:stretch>
                        <a:fillRect/>
                      </a:stretch>
                    </p:blipFill>
                    <p:spPr>
                      <a:xfrm>
                        <a:off x="6565844" y="5857418"/>
                        <a:ext cx="570509" cy="380343"/>
                      </a:xfrm>
                      <a:prstGeom prst="rect">
                        <a:avLst/>
                      </a:prstGeom>
                    </p:spPr>
                  </p:pic>
                </p:oleObj>
              </mc:Fallback>
            </mc:AlternateContent>
          </a:graphicData>
        </a:graphic>
      </p:graphicFrame>
    </p:spTree>
    <p:extLst>
      <p:ext uri="{BB962C8B-B14F-4D97-AF65-F5344CB8AC3E}">
        <p14:creationId xmlns:p14="http://schemas.microsoft.com/office/powerpoint/2010/main" val="1864999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3600" dirty="0"/>
              <a:t>Mass and Weight</a:t>
            </a:r>
            <a:endParaRPr lang="en-US" sz="3600" dirty="0"/>
          </a:p>
        </p:txBody>
      </p:sp>
      <p:sp>
        <p:nvSpPr>
          <p:cNvPr id="5" name="Content Placeholder 4"/>
          <p:cNvSpPr>
            <a:spLocks noGrp="1"/>
          </p:cNvSpPr>
          <p:nvPr>
            <p:ph idx="1"/>
          </p:nvPr>
        </p:nvSpPr>
        <p:spPr>
          <a:xfrm>
            <a:off x="457200" y="1600201"/>
            <a:ext cx="8229600" cy="1371600"/>
          </a:xfrm>
        </p:spPr>
        <p:txBody>
          <a:bodyPr/>
          <a:lstStyle/>
          <a:p>
            <a:r>
              <a:rPr lang="en-US" altLang="en-US" sz="2400" dirty="0"/>
              <a:t>The </a:t>
            </a:r>
            <a:r>
              <a:rPr lang="en-US" altLang="en-US" sz="2400" b="1" dirty="0"/>
              <a:t>weight</a:t>
            </a:r>
            <a:r>
              <a:rPr lang="en-US" altLang="en-US" sz="2400" dirty="0"/>
              <a:t> of an object (on the earth) is the gravitational force that the earth exerts on it.</a:t>
            </a:r>
          </a:p>
          <a:p>
            <a:r>
              <a:rPr lang="en-US" altLang="en-US" sz="2400" dirty="0"/>
              <a:t>The weight </a:t>
            </a:r>
            <a:r>
              <a:rPr lang="en-US" altLang="en-US" sz="2400" i="1" dirty="0"/>
              <a:t>w</a:t>
            </a:r>
            <a:r>
              <a:rPr lang="en-US" altLang="en-US" sz="2400" dirty="0"/>
              <a:t> of an object of mass </a:t>
            </a:r>
            <a:r>
              <a:rPr lang="en-US" altLang="en-US" sz="2400" i="1" dirty="0"/>
              <a:t>m</a:t>
            </a:r>
            <a:r>
              <a:rPr lang="en-US" altLang="en-US" sz="2400" dirty="0"/>
              <a:t> is:</a:t>
            </a:r>
          </a:p>
        </p:txBody>
      </p:sp>
      <p:pic>
        <p:nvPicPr>
          <p:cNvPr id="2" name="Picture 1" descr="w = m times g. W is the magnitude of weight of an object. M is the mass of an object. G is the magnitude of acceleration due to gravity."/>
          <p:cNvPicPr>
            <a:picLocks noChangeAspect="1"/>
          </p:cNvPicPr>
          <p:nvPr/>
        </p:nvPicPr>
        <p:blipFill>
          <a:blip r:embed="rId2"/>
          <a:stretch>
            <a:fillRect/>
          </a:stretch>
        </p:blipFill>
        <p:spPr>
          <a:xfrm>
            <a:off x="1306067" y="3024678"/>
            <a:ext cx="6102105" cy="956194"/>
          </a:xfrm>
          <a:prstGeom prst="rect">
            <a:avLst/>
          </a:prstGeom>
        </p:spPr>
      </p:pic>
      <p:sp>
        <p:nvSpPr>
          <p:cNvPr id="6" name="Content Placeholder 5"/>
          <p:cNvSpPr>
            <a:spLocks noGrp="1"/>
          </p:cNvSpPr>
          <p:nvPr>
            <p:ph idx="13"/>
          </p:nvPr>
        </p:nvSpPr>
        <p:spPr>
          <a:xfrm>
            <a:off x="457200" y="4038599"/>
            <a:ext cx="8229600" cy="1309255"/>
          </a:xfrm>
        </p:spPr>
        <p:txBody>
          <a:bodyPr/>
          <a:lstStyle/>
          <a:p>
            <a:r>
              <a:rPr lang="en-US" altLang="en-US" sz="2400" dirty="0"/>
              <a:t>The value of </a:t>
            </a:r>
            <a:r>
              <a:rPr lang="en-US" altLang="en-US" sz="2400" i="1" dirty="0"/>
              <a:t>g</a:t>
            </a:r>
            <a:r>
              <a:rPr lang="en-US" altLang="en-US" sz="2400" dirty="0"/>
              <a:t> depends on altitude.</a:t>
            </a:r>
          </a:p>
          <a:p>
            <a:r>
              <a:rPr lang="en-US" altLang="en-US" sz="2400" dirty="0"/>
              <a:t>On other planets, </a:t>
            </a:r>
            <a:r>
              <a:rPr lang="en-US" altLang="en-US" sz="2400" i="1" dirty="0"/>
              <a:t>g</a:t>
            </a:r>
            <a:r>
              <a:rPr lang="en-US" altLang="en-US" sz="2400" dirty="0"/>
              <a:t> will have an entirely different value than on the earth.</a:t>
            </a:r>
          </a:p>
        </p:txBody>
      </p:sp>
      <p:sp>
        <p:nvSpPr>
          <p:cNvPr id="3" name="Text Placeholder 2"/>
          <p:cNvSpPr>
            <a:spLocks noGrp="1"/>
          </p:cNvSpPr>
          <p:nvPr>
            <p:ph type="body" sz="quarter" idx="14"/>
          </p:nvPr>
        </p:nvSpPr>
        <p:spPr>
          <a:xfrm>
            <a:off x="457200" y="5486400"/>
            <a:ext cx="8229600" cy="762000"/>
          </a:xfrm>
        </p:spPr>
        <p:txBody>
          <a:bodyPr/>
          <a:lstStyle/>
          <a:p>
            <a:r>
              <a:rPr lang="en-US" sz="2400" dirty="0">
                <a:hlinkClick r:id="rId3" tooltip="https://mediaplayer.pearsoncmg.com/assets/_video.true/secs-vtd13_tensionstring"/>
              </a:rPr>
              <a:t>Video Tutor Demonstration: Tension in String Between Hanging </a:t>
            </a:r>
            <a:r>
              <a:rPr lang="en-US" sz="2400" dirty="0" smtClean="0">
                <a:hlinkClick r:id="rId3" tooltip="https://mediaplayer.pearsoncmg.com/assets/_video.true/secs-vtd13_tensionstring"/>
              </a:rPr>
              <a:t>Weights</a:t>
            </a:r>
            <a:endParaRPr lang="en-US" sz="2400" dirty="0"/>
          </a:p>
        </p:txBody>
      </p:sp>
    </p:spTree>
    <p:extLst>
      <p:ext uri="{BB962C8B-B14F-4D97-AF65-F5344CB8AC3E}">
        <p14:creationId xmlns:p14="http://schemas.microsoft.com/office/powerpoint/2010/main" val="1308343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Introduction</a:t>
            </a:r>
            <a:endParaRPr lang="en-US" sz="3600" dirty="0"/>
          </a:p>
        </p:txBody>
      </p:sp>
      <p:sp>
        <p:nvSpPr>
          <p:cNvPr id="3" name="Content Placeholder 2"/>
          <p:cNvSpPr>
            <a:spLocks noGrp="1"/>
          </p:cNvSpPr>
          <p:nvPr>
            <p:ph idx="1"/>
          </p:nvPr>
        </p:nvSpPr>
        <p:spPr>
          <a:xfrm>
            <a:off x="457200" y="1600200"/>
            <a:ext cx="8229600" cy="4800600"/>
          </a:xfrm>
        </p:spPr>
        <p:txBody>
          <a:bodyPr/>
          <a:lstStyle/>
          <a:p>
            <a:pPr marL="256032" indent="-256032">
              <a:buSzPct val="100000"/>
            </a:pPr>
            <a:r>
              <a:rPr lang="en-CA" altLang="en-US" sz="2400" dirty="0"/>
              <a:t>We’ve seen how to use </a:t>
            </a:r>
            <a:r>
              <a:rPr lang="en-CA" altLang="en-US" sz="2400" b="1" dirty="0"/>
              <a:t>kinematics</a:t>
            </a:r>
            <a:r>
              <a:rPr lang="en-CA" altLang="en-US" sz="2400" dirty="0"/>
              <a:t> to describe motion in one, two, or three dimensions. </a:t>
            </a:r>
          </a:p>
          <a:p>
            <a:pPr marL="256032" indent="-256032">
              <a:buSzPct val="100000"/>
            </a:pPr>
            <a:r>
              <a:rPr lang="en-CA" altLang="en-US" sz="2400" dirty="0"/>
              <a:t>But what </a:t>
            </a:r>
            <a:r>
              <a:rPr lang="en-CA" altLang="en-US" sz="2400" b="1" dirty="0"/>
              <a:t>causes</a:t>
            </a:r>
            <a:r>
              <a:rPr lang="en-CA" altLang="en-US" sz="2400" dirty="0"/>
              <a:t> objects to move the way that they do?</a:t>
            </a:r>
          </a:p>
          <a:p>
            <a:pPr marL="256032" indent="-256032">
              <a:buSzPct val="100000"/>
            </a:pPr>
            <a:r>
              <a:rPr lang="en-CA" altLang="en-US" sz="2400" dirty="0"/>
              <a:t>The answer takes us into the subject of </a:t>
            </a:r>
            <a:r>
              <a:rPr lang="en-CA" altLang="en-US" sz="2400" b="1" dirty="0"/>
              <a:t>dynamics</a:t>
            </a:r>
            <a:r>
              <a:rPr lang="en-CA" altLang="en-US" sz="2400" dirty="0"/>
              <a:t>, the relationship of motion to the forces that cause it.</a:t>
            </a:r>
          </a:p>
          <a:p>
            <a:pPr marL="256032" indent="-256032">
              <a:buSzPct val="100000"/>
            </a:pPr>
            <a:r>
              <a:rPr lang="en-CA" altLang="en-US" sz="2400" dirty="0"/>
              <a:t>The principles of dynamics were clearly stated for the first time by Sir Isaac Newton; today we call them Newton’s laws of motion. </a:t>
            </a:r>
          </a:p>
          <a:p>
            <a:pPr marL="256032" indent="-256032">
              <a:buSzPct val="100000"/>
            </a:pPr>
            <a:r>
              <a:rPr lang="en-CA" altLang="en-US" sz="2400" dirty="0"/>
              <a:t>Newton did not </a:t>
            </a:r>
            <a:r>
              <a:rPr lang="en-CA" altLang="en-US" sz="2400" b="1" dirty="0"/>
              <a:t>derive</a:t>
            </a:r>
            <a:r>
              <a:rPr lang="en-CA" altLang="en-US" sz="2400" dirty="0"/>
              <a:t> these laws, but rather deduced them from a multitude of experiments performed by other scientists.</a:t>
            </a:r>
            <a:endParaRPr lang="en-US" altLang="en-US" sz="2400" dirty="0"/>
          </a:p>
        </p:txBody>
      </p:sp>
    </p:spTree>
    <p:extLst>
      <p:ext uri="{BB962C8B-B14F-4D97-AF65-F5344CB8AC3E}">
        <p14:creationId xmlns:p14="http://schemas.microsoft.com/office/powerpoint/2010/main" val="785668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Relating the Mass and Weight of a Object</a:t>
            </a:r>
            <a:endParaRPr lang="en-US" sz="3600" dirty="0"/>
          </a:p>
        </p:txBody>
      </p:sp>
      <p:pic>
        <p:nvPicPr>
          <p:cNvPr id="3" name="Picture 2" descr="The first object is falling with mass m. It has acceleration a = vector g. Weight is w = m times g, and pulls down. Sum of F  = w. The second object is hanging with mass m. Vector T pulls up. Acceleration a = 0. Weight w = m times g, and pulls down. Sum of F = 0. &#10;• The relationship of mass to weight is, w = m times g.&#10;• This relationship is the same whether an object is falling or stationary."/>
          <p:cNvPicPr>
            <a:picLocks noChangeAspect="1"/>
          </p:cNvPicPr>
          <p:nvPr/>
        </p:nvPicPr>
        <p:blipFill>
          <a:blip r:embed="rId2"/>
          <a:stretch>
            <a:fillRect/>
          </a:stretch>
        </p:blipFill>
        <p:spPr>
          <a:xfrm>
            <a:off x="2509318" y="1645061"/>
            <a:ext cx="4536670" cy="4463820"/>
          </a:xfrm>
          <a:prstGeom prst="rect">
            <a:avLst/>
          </a:prstGeom>
        </p:spPr>
      </p:pic>
    </p:spTree>
    <p:extLst>
      <p:ext uri="{BB962C8B-B14F-4D97-AF65-F5344CB8AC3E}">
        <p14:creationId xmlns:p14="http://schemas.microsoft.com/office/powerpoint/2010/main" val="3952142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Newton's Third Law </a:t>
            </a:r>
            <a:r>
              <a:rPr lang="en-US" altLang="en-US" sz="2000" b="0" dirty="0"/>
              <a:t>(1 of 2)</a:t>
            </a:r>
            <a:endParaRPr lang="en-US" sz="2000" b="0" dirty="0"/>
          </a:p>
        </p:txBody>
      </p:sp>
      <p:pic>
        <p:nvPicPr>
          <p:cNvPr id="3" name="Picture 2" descr="If object A exerts force F sub A on B, on object B, then object B necessarily exerts force F sub B on A, on object A. Here, object A is a foot and object B is a ball. Force F sub B on A pulls back on the foot, and force F sub A on B pulls forward on the ball."/>
          <p:cNvPicPr>
            <a:picLocks noChangeAspect="1"/>
          </p:cNvPicPr>
          <p:nvPr/>
        </p:nvPicPr>
        <p:blipFill>
          <a:blip r:embed="rId2"/>
          <a:stretch>
            <a:fillRect/>
          </a:stretch>
        </p:blipFill>
        <p:spPr>
          <a:xfrm>
            <a:off x="2464330" y="1628671"/>
            <a:ext cx="3601380" cy="3819155"/>
          </a:xfrm>
          <a:prstGeom prst="rect">
            <a:avLst/>
          </a:prstGeom>
        </p:spPr>
      </p:pic>
      <p:sp>
        <p:nvSpPr>
          <p:cNvPr id="9" name="Text Placeholder 8"/>
          <p:cNvSpPr>
            <a:spLocks noGrp="1"/>
          </p:cNvSpPr>
          <p:nvPr>
            <p:ph type="body" sz="quarter" idx="14"/>
          </p:nvPr>
        </p:nvSpPr>
        <p:spPr>
          <a:xfrm>
            <a:off x="457200" y="5715000"/>
            <a:ext cx="8229600" cy="457200"/>
          </a:xfrm>
        </p:spPr>
        <p:txBody>
          <a:bodyPr/>
          <a:lstStyle/>
          <a:p>
            <a:r>
              <a:rPr lang="en-US" sz="2400" dirty="0">
                <a:hlinkClick r:id="rId3" tooltip="https://mediaplayer.pearsoncmg.com/assets/_video.true/secs-vtd12_newtonsailboat"/>
              </a:rPr>
              <a:t>Video Tutor Demonstration: Cart with Fan and </a:t>
            </a:r>
            <a:r>
              <a:rPr lang="en-US" sz="2400" dirty="0" smtClean="0">
                <a:hlinkClick r:id="rId3" tooltip="https://mediaplayer.pearsoncmg.com/assets/_video.true/secs-vtd12_newtonsailboat"/>
              </a:rPr>
              <a:t>Sail</a:t>
            </a:r>
            <a:endParaRPr lang="en-US" sz="2400" dirty="0"/>
          </a:p>
        </p:txBody>
      </p:sp>
    </p:spTree>
    <p:extLst>
      <p:ext uri="{BB962C8B-B14F-4D97-AF65-F5344CB8AC3E}">
        <p14:creationId xmlns:p14="http://schemas.microsoft.com/office/powerpoint/2010/main" val="3805462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A Paradox?</a:t>
            </a:r>
            <a:endParaRPr lang="en-US" sz="3600" dirty="0"/>
          </a:p>
        </p:txBody>
      </p:sp>
      <p:sp>
        <p:nvSpPr>
          <p:cNvPr id="3" name="Content Placeholder 2"/>
          <p:cNvSpPr>
            <a:spLocks noGrp="1"/>
          </p:cNvSpPr>
          <p:nvPr>
            <p:ph idx="1"/>
          </p:nvPr>
        </p:nvSpPr>
        <p:spPr>
          <a:xfrm>
            <a:off x="457200" y="1600201"/>
            <a:ext cx="8382000" cy="838199"/>
          </a:xfrm>
        </p:spPr>
        <p:txBody>
          <a:bodyPr/>
          <a:lstStyle/>
          <a:p>
            <a:pPr marL="256032" indent="-256032">
              <a:buSzPct val="100000"/>
            </a:pPr>
            <a:r>
              <a:rPr lang="en-US" altLang="en-US" sz="2400" dirty="0"/>
              <a:t>If an object pulls back on you just as hard as you pull on it, how can it ever accelerate?</a:t>
            </a:r>
          </a:p>
        </p:txBody>
      </p:sp>
      <p:sp>
        <p:nvSpPr>
          <p:cNvPr id="8" name="Text Placeholder 7"/>
          <p:cNvSpPr>
            <a:spLocks noGrp="1"/>
          </p:cNvSpPr>
          <p:nvPr>
            <p:ph type="body" sz="quarter" idx="14"/>
          </p:nvPr>
        </p:nvSpPr>
        <p:spPr>
          <a:xfrm>
            <a:off x="457200" y="2514600"/>
            <a:ext cx="8229600" cy="457200"/>
          </a:xfrm>
        </p:spPr>
        <p:txBody>
          <a:bodyPr/>
          <a:lstStyle/>
          <a:p>
            <a:r>
              <a:rPr lang="en-US" sz="2400" dirty="0">
                <a:hlinkClick r:id="rId2" tooltip="https://mediaplayer.pearsoncmg.com/assets/_video.true/secs-vtd11_magneticallysuspend"/>
              </a:rPr>
              <a:t>Video Tutor Demonstration: Weighing a Hovering </a:t>
            </a:r>
            <a:r>
              <a:rPr lang="en-US" sz="2400" dirty="0" smtClean="0">
                <a:hlinkClick r:id="rId2" tooltip="https://mediaplayer.pearsoncmg.com/assets/_video.true/secs-vtd11_magneticallysuspend"/>
              </a:rPr>
              <a:t>Magnet</a:t>
            </a:r>
            <a:endParaRPr lang="en-US" sz="2400" dirty="0"/>
          </a:p>
        </p:txBody>
      </p:sp>
      <p:pic>
        <p:nvPicPr>
          <p:cNvPr id="4" name="Picture 3" descr="A mason attaches a rope to the side of a stone block and then pulls horizontally on the rope. The mason exerts F sub M on R on the block, and the block exerts F sub R on M on the mason. These forces are an actin reaction pair. They have the same magnitude but act on different objects. The friction force of the floor on the block is opposite F sub M n R, and the block begins sliding if F sub M on R overcomes the friction force on the block. The friction force of the floor on the mason is opposite F sub R on M. The mason remains at rest if F sub R on M is balanced by the friction force on the mason.&#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6676" y="3126415"/>
            <a:ext cx="5539539" cy="3058204"/>
          </a:xfrm>
          <a:prstGeom prst="rect">
            <a:avLst/>
          </a:prstGeom>
        </p:spPr>
      </p:pic>
    </p:spTree>
    <p:extLst>
      <p:ext uri="{BB962C8B-B14F-4D97-AF65-F5344CB8AC3E}">
        <p14:creationId xmlns:p14="http://schemas.microsoft.com/office/powerpoint/2010/main" val="16145459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Newton's Third Law </a:t>
            </a:r>
            <a:r>
              <a:rPr lang="en-US" altLang="en-US" sz="2000" b="0" dirty="0"/>
              <a:t>(2 of 2)</a:t>
            </a:r>
            <a:endParaRPr lang="en-US" sz="2000" b="0" dirty="0"/>
          </a:p>
        </p:txBody>
      </p:sp>
      <p:sp>
        <p:nvSpPr>
          <p:cNvPr id="3" name="Content Placeholder 2"/>
          <p:cNvSpPr>
            <a:spLocks noGrp="1"/>
          </p:cNvSpPr>
          <p:nvPr>
            <p:ph idx="1"/>
          </p:nvPr>
        </p:nvSpPr>
        <p:spPr>
          <a:xfrm>
            <a:off x="457200" y="1600200"/>
            <a:ext cx="5029200" cy="4648200"/>
          </a:xfrm>
        </p:spPr>
        <p:txBody>
          <a:bodyPr/>
          <a:lstStyle/>
          <a:p>
            <a:pPr marL="256032" indent="-256032">
              <a:buSzPct val="100000"/>
            </a:pPr>
            <a:r>
              <a:rPr lang="en-CA" altLang="en-US" sz="2200" dirty="0"/>
              <a:t>The simple act of walking depends crucially on Newton’s third law.</a:t>
            </a:r>
          </a:p>
          <a:p>
            <a:pPr marL="255600" indent="-256032">
              <a:buSzPct val="100000"/>
            </a:pPr>
            <a:r>
              <a:rPr lang="en-CA" altLang="en-US" sz="2200" dirty="0"/>
              <a:t>To start moving forward, you push backward on the ground with your foot. </a:t>
            </a:r>
          </a:p>
          <a:p>
            <a:pPr marL="255600" indent="-256032">
              <a:buSzPct val="100000"/>
            </a:pPr>
            <a:r>
              <a:rPr lang="en-CA" altLang="en-US" sz="2200" dirty="0"/>
              <a:t>As a reaction, the ground pushes forward on your foot (and hence on your body as a whole) with a force of the same magnitude. </a:t>
            </a:r>
          </a:p>
          <a:p>
            <a:pPr marL="255600" indent="-256032">
              <a:buSzPct val="100000"/>
            </a:pPr>
            <a:r>
              <a:rPr lang="en-CA" altLang="en-US" sz="2200" dirty="0"/>
              <a:t>This external force provided by the ground is what accelerates your body forward.</a:t>
            </a:r>
          </a:p>
        </p:txBody>
      </p:sp>
      <p:pic>
        <p:nvPicPr>
          <p:cNvPr id="4" name="Picture 3" descr="A person walks barefoot on a beach.&#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1600200"/>
            <a:ext cx="3040236" cy="4546539"/>
          </a:xfrm>
          <a:prstGeom prst="rect">
            <a:avLst/>
          </a:prstGeom>
        </p:spPr>
      </p:pic>
    </p:spTree>
    <p:extLst>
      <p:ext uri="{BB962C8B-B14F-4D97-AF65-F5344CB8AC3E}">
        <p14:creationId xmlns:p14="http://schemas.microsoft.com/office/powerpoint/2010/main" val="1154362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Free-Body Diagrams </a:t>
            </a:r>
            <a:r>
              <a:rPr lang="en-US" altLang="en-US" sz="2000" b="0" dirty="0"/>
              <a:t>(1 of 2)</a:t>
            </a:r>
            <a:endParaRPr lang="en-US" sz="2000" b="0" dirty="0"/>
          </a:p>
        </p:txBody>
      </p:sp>
      <p:pic>
        <p:nvPicPr>
          <p:cNvPr id="4" name="Picture 3" descr="A sprinter springs from a starting block. The force of the starting block, F block on runner has a vertical component F sub y that counteracts her weight w and a large horizontal component F sub x that accelerates her.&#10;"/>
          <p:cNvPicPr>
            <a:picLocks noChangeAspect="1"/>
          </p:cNvPicPr>
          <p:nvPr/>
        </p:nvPicPr>
        <p:blipFill rotWithShape="1">
          <a:blip r:embed="rId2">
            <a:extLst>
              <a:ext uri="{28A0092B-C50C-407E-A947-70E740481C1C}">
                <a14:useLocalDpi xmlns:a14="http://schemas.microsoft.com/office/drawing/2010/main" val="0"/>
              </a:ext>
            </a:extLst>
          </a:blip>
          <a:srcRect t="6332"/>
          <a:stretch/>
        </p:blipFill>
        <p:spPr>
          <a:xfrm>
            <a:off x="2305172" y="1714261"/>
            <a:ext cx="4533656" cy="4509130"/>
          </a:xfrm>
          <a:prstGeom prst="rect">
            <a:avLst/>
          </a:prstGeom>
        </p:spPr>
      </p:pic>
    </p:spTree>
    <p:extLst>
      <p:ext uri="{BB962C8B-B14F-4D97-AF65-F5344CB8AC3E}">
        <p14:creationId xmlns:p14="http://schemas.microsoft.com/office/powerpoint/2010/main" val="7037070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Free-Body Diagrams </a:t>
            </a:r>
            <a:r>
              <a:rPr lang="en-US" altLang="en-US" sz="2000" b="0" dirty="0"/>
              <a:t>(2 of 2)</a:t>
            </a:r>
            <a:endParaRPr lang="en-US" sz="2000" b="0" dirty="0"/>
          </a:p>
        </p:txBody>
      </p:sp>
      <p:pic>
        <p:nvPicPr>
          <p:cNvPr id="3" name="Picture 2" descr="Figure B is a basketball player jumping and another about to jump. The one in the air is a freely falling object with weight w pulling down vertically. The one about to jump is pushing down against the floor, increasing the upward reaction force n of the floor to him. Force n pulls up, force w pulls down. "/>
          <p:cNvPicPr>
            <a:picLocks noChangeAspect="1"/>
          </p:cNvPicPr>
          <p:nvPr/>
        </p:nvPicPr>
        <p:blipFill>
          <a:blip r:embed="rId2"/>
          <a:stretch>
            <a:fillRect/>
          </a:stretch>
        </p:blipFill>
        <p:spPr>
          <a:xfrm>
            <a:off x="1631103" y="1752600"/>
            <a:ext cx="6125412" cy="4454861"/>
          </a:xfrm>
          <a:prstGeom prst="rect">
            <a:avLst/>
          </a:prstGeom>
        </p:spPr>
      </p:pic>
    </p:spTree>
    <p:extLst>
      <p:ext uri="{BB962C8B-B14F-4D97-AF65-F5344CB8AC3E}">
        <p14:creationId xmlns:p14="http://schemas.microsoft.com/office/powerpoint/2010/main" val="2658428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What Are Some Properties of a Force?</a:t>
            </a:r>
            <a:endParaRPr lang="en-US" sz="3600" dirty="0"/>
          </a:p>
        </p:txBody>
      </p:sp>
      <p:pic>
        <p:nvPicPr>
          <p:cNvPr id="4" name="Picture 3" descr="A force F is a push or pull. A force is an interaction between two object or between an object and its environment. A force is a vector quantity with magnitude and direction.&#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1286" y="1825309"/>
            <a:ext cx="5848539" cy="4200808"/>
          </a:xfrm>
          <a:prstGeom prst="rect">
            <a:avLst/>
          </a:prstGeom>
        </p:spPr>
      </p:pic>
    </p:spTree>
    <p:extLst>
      <p:ext uri="{BB962C8B-B14F-4D97-AF65-F5344CB8AC3E}">
        <p14:creationId xmlns:p14="http://schemas.microsoft.com/office/powerpoint/2010/main" val="3363285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There Are Four Common Types of Forces: Normal</a:t>
            </a:r>
            <a:endParaRPr lang="en-US" sz="3600" dirty="0"/>
          </a:p>
        </p:txBody>
      </p:sp>
      <p:pic>
        <p:nvPicPr>
          <p:cNvPr id="7" name="Picture 6" descr="Normal force vector n is perpendicular to the surface, regardless of its orientation.&#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0046" y="1765867"/>
            <a:ext cx="6231018" cy="3822982"/>
          </a:xfrm>
          <a:prstGeom prst="rect">
            <a:avLst/>
          </a:prstGeom>
        </p:spPr>
      </p:pic>
      <p:sp>
        <p:nvSpPr>
          <p:cNvPr id="3" name="Content Placeholder 2"/>
          <p:cNvSpPr>
            <a:spLocks noGrp="1"/>
          </p:cNvSpPr>
          <p:nvPr>
            <p:ph idx="1"/>
          </p:nvPr>
        </p:nvSpPr>
        <p:spPr>
          <a:xfrm>
            <a:off x="457200" y="5715000"/>
            <a:ext cx="8229600" cy="441356"/>
          </a:xfrm>
        </p:spPr>
        <p:txBody>
          <a:bodyPr/>
          <a:lstStyle/>
          <a:p>
            <a:pPr marL="256032" indent="-256032">
              <a:buSzPct val="100000"/>
            </a:pPr>
            <a:r>
              <a:rPr lang="en-US" altLang="en-US" sz="2600" dirty="0"/>
              <a:t>The normal force is a contact force.</a:t>
            </a:r>
          </a:p>
        </p:txBody>
      </p:sp>
    </p:spTree>
    <p:extLst>
      <p:ext uri="{BB962C8B-B14F-4D97-AF65-F5344CB8AC3E}">
        <p14:creationId xmlns:p14="http://schemas.microsoft.com/office/powerpoint/2010/main" val="1734551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There Are Four Common Types of Forces: Friction</a:t>
            </a:r>
            <a:endParaRPr lang="en-US" sz="3600" dirty="0"/>
          </a:p>
        </p:txBody>
      </p:sp>
      <p:pic>
        <p:nvPicPr>
          <p:cNvPr id="4" name="Picture 3" descr="Friction force vector f is parallel to the surface.&#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567" y="1645855"/>
            <a:ext cx="7010865" cy="3778191"/>
          </a:xfrm>
          <a:prstGeom prst="rect">
            <a:avLst/>
          </a:prstGeom>
        </p:spPr>
      </p:pic>
      <p:sp>
        <p:nvSpPr>
          <p:cNvPr id="3" name="Content Placeholder 2"/>
          <p:cNvSpPr>
            <a:spLocks noGrp="1"/>
          </p:cNvSpPr>
          <p:nvPr>
            <p:ph idx="1"/>
          </p:nvPr>
        </p:nvSpPr>
        <p:spPr>
          <a:xfrm>
            <a:off x="457200" y="5715000"/>
            <a:ext cx="8229600" cy="411163"/>
          </a:xfrm>
        </p:spPr>
        <p:txBody>
          <a:bodyPr/>
          <a:lstStyle/>
          <a:p>
            <a:pPr marL="256032" indent="-256032">
              <a:buSzPct val="100000"/>
            </a:pPr>
            <a:r>
              <a:rPr lang="en-US" altLang="en-US" sz="2600" dirty="0"/>
              <a:t>Friction is a contact force.</a:t>
            </a:r>
          </a:p>
        </p:txBody>
      </p:sp>
    </p:spTree>
    <p:extLst>
      <p:ext uri="{BB962C8B-B14F-4D97-AF65-F5344CB8AC3E}">
        <p14:creationId xmlns:p14="http://schemas.microsoft.com/office/powerpoint/2010/main" val="3243637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There Are Four Common Types of Forces: Tension</a:t>
            </a:r>
            <a:endParaRPr lang="en-US" sz="3600" dirty="0"/>
          </a:p>
        </p:txBody>
      </p:sp>
      <p:pic>
        <p:nvPicPr>
          <p:cNvPr id="7" name="Picture 6" descr="Tension force T acts along the rope or cord involved in pulling an object.&#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976" y="1710783"/>
            <a:ext cx="7306048" cy="3910572"/>
          </a:xfrm>
          <a:prstGeom prst="rect">
            <a:avLst/>
          </a:prstGeom>
        </p:spPr>
      </p:pic>
      <p:sp>
        <p:nvSpPr>
          <p:cNvPr id="3" name="Content Placeholder 2"/>
          <p:cNvSpPr>
            <a:spLocks noGrp="1"/>
          </p:cNvSpPr>
          <p:nvPr>
            <p:ph idx="1"/>
          </p:nvPr>
        </p:nvSpPr>
        <p:spPr>
          <a:xfrm>
            <a:off x="457200" y="5761037"/>
            <a:ext cx="5029200" cy="411163"/>
          </a:xfrm>
        </p:spPr>
        <p:txBody>
          <a:bodyPr/>
          <a:lstStyle/>
          <a:p>
            <a:pPr marL="256032" indent="-256032">
              <a:buSzPct val="100000"/>
            </a:pPr>
            <a:r>
              <a:rPr lang="en-US" altLang="en-US" sz="2600" dirty="0"/>
              <a:t>Tension is a contact force.</a:t>
            </a:r>
          </a:p>
        </p:txBody>
      </p:sp>
    </p:spTree>
    <p:extLst>
      <p:ext uri="{BB962C8B-B14F-4D97-AF65-F5344CB8AC3E}">
        <p14:creationId xmlns:p14="http://schemas.microsoft.com/office/powerpoint/2010/main" val="1001497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There Are Four Common Types of Forces: Weight</a:t>
            </a:r>
            <a:endParaRPr lang="en-US" sz="3600" dirty="0"/>
          </a:p>
        </p:txBody>
      </p:sp>
      <p:pic>
        <p:nvPicPr>
          <p:cNvPr id="4" name="Picture 3" descr="Weight w acts on the center of the object, toward the center of the earth.&#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807" y="1833465"/>
            <a:ext cx="7356386" cy="3710364"/>
          </a:xfrm>
          <a:prstGeom prst="rect">
            <a:avLst/>
          </a:prstGeom>
        </p:spPr>
      </p:pic>
      <p:sp>
        <p:nvSpPr>
          <p:cNvPr id="3" name="Content Placeholder 2"/>
          <p:cNvSpPr>
            <a:spLocks noGrp="1"/>
          </p:cNvSpPr>
          <p:nvPr>
            <p:ph idx="1"/>
          </p:nvPr>
        </p:nvSpPr>
        <p:spPr>
          <a:xfrm>
            <a:off x="457200" y="5742159"/>
            <a:ext cx="4876800" cy="411163"/>
          </a:xfrm>
        </p:spPr>
        <p:txBody>
          <a:bodyPr/>
          <a:lstStyle/>
          <a:p>
            <a:pPr marL="256032" indent="-256032">
              <a:buSzPct val="100000"/>
            </a:pPr>
            <a:r>
              <a:rPr lang="en-US" sz="2600" dirty="0"/>
              <a:t>Weight is a long-range force.</a:t>
            </a:r>
          </a:p>
        </p:txBody>
      </p:sp>
    </p:spTree>
    <p:extLst>
      <p:ext uri="{BB962C8B-B14F-4D97-AF65-F5344CB8AC3E}">
        <p14:creationId xmlns:p14="http://schemas.microsoft.com/office/powerpoint/2010/main" val="1288312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What Are the Magnitudes of Common Forces?</a:t>
            </a:r>
            <a:endParaRPr lang="en-US" sz="3600" dirty="0"/>
          </a:p>
        </p:txBody>
      </p:sp>
      <p:sp>
        <p:nvSpPr>
          <p:cNvPr id="3" name="Content Placeholder 2"/>
          <p:cNvSpPr>
            <a:spLocks noGrp="1"/>
          </p:cNvSpPr>
          <p:nvPr>
            <p:ph idx="1"/>
          </p:nvPr>
        </p:nvSpPr>
        <p:spPr>
          <a:xfrm>
            <a:off x="457200" y="1600201"/>
            <a:ext cx="8229600" cy="609599"/>
          </a:xfrm>
        </p:spPr>
        <p:txBody>
          <a:bodyPr/>
          <a:lstStyle/>
          <a:p>
            <a:pPr marL="256032" indent="-256032">
              <a:buSzPct val="100000"/>
            </a:pPr>
            <a:r>
              <a:rPr lang="en-CA" altLang="en-US" sz="2000" dirty="0"/>
              <a:t>The SI unit of the magnitude of force is the newton, abbreviated N. Some typical force magnitudes are:</a:t>
            </a:r>
          </a:p>
        </p:txBody>
      </p:sp>
      <p:graphicFrame>
        <p:nvGraphicFramePr>
          <p:cNvPr id="4" name="Table 3" descr="A table provides the forces in Newtons for various objects. Sun's gravitational force on eaarth, 3.5 times 10 to the 20 second. Weight of blue whale, 1.9 times 10 to the sixth. Maximum pulling force of a locomotive, 8.9 times 10 to the fifth. Weight of a 250 pound linebacker, 1.1 times 10 cubed. Weight of a medium apple, 1. Electric attraction between the proton and the electron in a hydrogen atom, 8.2 times 10 to the negative eighth. Gravitational attraction between the proton and the electron in a hydrogen atom, 3.6 times 10 to the negative 40 seventh."/>
          <p:cNvGraphicFramePr>
            <a:graphicFrameLocks noGrp="1"/>
          </p:cNvGraphicFramePr>
          <p:nvPr>
            <p:extLst>
              <p:ext uri="{D42A27DB-BD31-4B8C-83A1-F6EECF244321}">
                <p14:modId xmlns:p14="http://schemas.microsoft.com/office/powerpoint/2010/main" val="3190144971"/>
              </p:ext>
            </p:extLst>
          </p:nvPr>
        </p:nvGraphicFramePr>
        <p:xfrm>
          <a:off x="629354" y="2288823"/>
          <a:ext cx="8057445" cy="4035777"/>
        </p:xfrm>
        <a:graphic>
          <a:graphicData uri="http://schemas.openxmlformats.org/drawingml/2006/table">
            <a:tbl>
              <a:tblPr firstRow="1" bandRow="1">
                <a:tableStyleId>{3B4B98B0-60AC-42C2-AFA5-B58CD77FA1E5}</a:tableStyleId>
              </a:tblPr>
              <a:tblGrid>
                <a:gridCol w="6649348">
                  <a:extLst>
                    <a:ext uri="{9D8B030D-6E8A-4147-A177-3AD203B41FA5}">
                      <a16:colId xmlns:a16="http://schemas.microsoft.com/office/drawing/2014/main" val="20000"/>
                    </a:ext>
                  </a:extLst>
                </a:gridCol>
                <a:gridCol w="1408097">
                  <a:extLst>
                    <a:ext uri="{9D8B030D-6E8A-4147-A177-3AD203B41FA5}">
                      <a16:colId xmlns:a16="http://schemas.microsoft.com/office/drawing/2014/main" val="20001"/>
                    </a:ext>
                  </a:extLst>
                </a:gridCol>
              </a:tblGrid>
              <a:tr h="370840">
                <a:tc>
                  <a:txBody>
                    <a:bodyPr/>
                    <a:lstStyle/>
                    <a:p>
                      <a:r>
                        <a:rPr lang="en-US" sz="1400" b="0" i="0" u="none" strike="noStrike" kern="1200" baseline="0" dirty="0">
                          <a:solidFill>
                            <a:schemeClr val="tx1"/>
                          </a:solidFill>
                          <a:latin typeface="+mn-lt"/>
                          <a:ea typeface="+mn-ea"/>
                          <a:cs typeface="+mn-cs"/>
                        </a:rPr>
                        <a:t>Sun’s gravitational force on the earth</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500" dirty="0">
                          <a:solidFill>
                            <a:schemeClr val="bg1"/>
                          </a:solidFill>
                        </a:rPr>
                        <a:t>3.5 times 10 to the 20 second newtons</a:t>
                      </a:r>
                      <a:endParaRPr lang="en-US" sz="5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en-US" sz="1400" b="0" i="0" u="none" strike="noStrike" kern="1200" baseline="0" dirty="0">
                          <a:solidFill>
                            <a:schemeClr val="tx1"/>
                          </a:solidFill>
                          <a:latin typeface="+mn-lt"/>
                          <a:ea typeface="+mn-ea"/>
                          <a:cs typeface="+mn-cs"/>
                        </a:rPr>
                        <a:t>Weight of a large blue whale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500" dirty="0">
                          <a:solidFill>
                            <a:schemeClr val="bg1"/>
                          </a:solidFill>
                        </a:rPr>
                        <a:t>1.9 times 10 to the sixth newtons</a:t>
                      </a:r>
                      <a:endParaRPr lang="en-US" sz="5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1400" b="0" i="0" u="none" strike="noStrike" kern="1200" baseline="0" dirty="0">
                          <a:solidFill>
                            <a:schemeClr val="tx1"/>
                          </a:solidFill>
                          <a:latin typeface="+mn-lt"/>
                          <a:ea typeface="+mn-ea"/>
                          <a:cs typeface="+mn-cs"/>
                        </a:rPr>
                        <a:t>Maximum pulling force of a locomotive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500" dirty="0">
                          <a:solidFill>
                            <a:schemeClr val="bg1"/>
                          </a:solidFill>
                        </a:rPr>
                        <a:t>8.9 times 10 to the fifth newtons</a:t>
                      </a:r>
                      <a:endParaRPr lang="en-US" sz="5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r>
                        <a:rPr lang="en-US" sz="1400" b="0" i="0" u="none" strike="noStrike" kern="1200" baseline="0" dirty="0">
                          <a:solidFill>
                            <a:schemeClr val="tx1"/>
                          </a:solidFill>
                          <a:latin typeface="+mn-lt"/>
                          <a:ea typeface="+mn-ea"/>
                          <a:cs typeface="+mn-cs"/>
                        </a:rPr>
                        <a:t>Weight of a 250-lb linebacker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500" dirty="0">
                          <a:solidFill>
                            <a:schemeClr val="bg1"/>
                          </a:solidFill>
                        </a:rPr>
                        <a:t>1.1 times 10 cubed newtons</a:t>
                      </a:r>
                      <a:endParaRPr lang="en-US" sz="5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US" sz="1400" b="0" i="0" u="none" strike="noStrike" kern="1200" baseline="0" dirty="0">
                          <a:solidFill>
                            <a:schemeClr val="tx1"/>
                          </a:solidFill>
                          <a:latin typeface="+mn-lt"/>
                          <a:ea typeface="+mn-ea"/>
                          <a:cs typeface="+mn-cs"/>
                        </a:rPr>
                        <a:t>Weight of a medium apple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5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0840">
                <a:tc>
                  <a:txBody>
                    <a:bodyPr/>
                    <a:lstStyle/>
                    <a:p>
                      <a:r>
                        <a:rPr lang="en-US" sz="1400" b="0" i="0" u="none" strike="noStrike" kern="1200" baseline="0" dirty="0">
                          <a:solidFill>
                            <a:schemeClr val="tx1"/>
                          </a:solidFill>
                          <a:latin typeface="+mn-lt"/>
                          <a:ea typeface="+mn-ea"/>
                          <a:cs typeface="+mn-cs"/>
                        </a:rPr>
                        <a:t>Weight of the smallest insect eggs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500" dirty="0">
                          <a:solidFill>
                            <a:schemeClr val="bg1"/>
                          </a:solidFill>
                        </a:rPr>
                        <a:t>2 times 10 to the  negative sixth newtons</a:t>
                      </a:r>
                      <a:endParaRPr lang="en-US" sz="5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r>
                        <a:rPr lang="en-US" sz="1400" b="0" i="0" u="none" strike="noStrike" kern="1200" baseline="0" dirty="0">
                          <a:solidFill>
                            <a:schemeClr val="tx1"/>
                          </a:solidFill>
                          <a:latin typeface="+mn-lt"/>
                          <a:ea typeface="+mn-ea"/>
                          <a:cs typeface="+mn-cs"/>
                        </a:rPr>
                        <a:t>Electric attraction between the proton and the electron in a hydrogen atom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500" dirty="0">
                          <a:solidFill>
                            <a:schemeClr val="bg1"/>
                          </a:solidFill>
                        </a:rPr>
                        <a:t>8.2 times 10 to the negative eighth newtons</a:t>
                      </a:r>
                      <a:endParaRPr lang="en-US" sz="5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70840">
                <a:tc>
                  <a:txBody>
                    <a:bodyPr/>
                    <a:lstStyle/>
                    <a:p>
                      <a:r>
                        <a:rPr lang="en-US" sz="1400" b="0" i="0" u="none" strike="noStrike" kern="1200" baseline="0" dirty="0">
                          <a:solidFill>
                            <a:schemeClr val="tx1"/>
                          </a:solidFill>
                          <a:latin typeface="+mn-lt"/>
                          <a:ea typeface="+mn-ea"/>
                          <a:cs typeface="+mn-cs"/>
                        </a:rPr>
                        <a:t>Weight of a very small bacterium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500" dirty="0">
                          <a:solidFill>
                            <a:schemeClr val="bg1"/>
                          </a:solidFill>
                        </a:rPr>
                        <a:t>1 times 10 to the eighteenth newtons</a:t>
                      </a:r>
                      <a:endParaRPr lang="en-US" sz="5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70840">
                <a:tc>
                  <a:txBody>
                    <a:bodyPr/>
                    <a:lstStyle/>
                    <a:p>
                      <a:r>
                        <a:rPr lang="en-US" sz="1400" b="0" i="0" u="none" strike="noStrike" kern="1200" baseline="0" dirty="0">
                          <a:solidFill>
                            <a:schemeClr val="tx1"/>
                          </a:solidFill>
                          <a:latin typeface="+mn-lt"/>
                          <a:ea typeface="+mn-ea"/>
                          <a:cs typeface="+mn-cs"/>
                        </a:rPr>
                        <a:t>Weight of a hydrogen atom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500" dirty="0">
                          <a:solidFill>
                            <a:schemeClr val="bg1"/>
                          </a:solidFill>
                        </a:rPr>
                        <a:t>1.6 times 10 to the negative 20 sixth newtons</a:t>
                      </a:r>
                      <a:endParaRPr lang="en-US" sz="5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70840">
                <a:tc>
                  <a:txBody>
                    <a:bodyPr/>
                    <a:lstStyle/>
                    <a:p>
                      <a:r>
                        <a:rPr lang="en-US" sz="1400" b="0" i="0" u="none" strike="noStrike" kern="1200" baseline="0" dirty="0">
                          <a:solidFill>
                            <a:schemeClr val="tx1"/>
                          </a:solidFill>
                          <a:latin typeface="+mn-lt"/>
                          <a:ea typeface="+mn-ea"/>
                          <a:cs typeface="+mn-cs"/>
                        </a:rPr>
                        <a:t>Weight of an electron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500" dirty="0">
                          <a:solidFill>
                            <a:schemeClr val="bg1"/>
                          </a:solidFill>
                        </a:rPr>
                        <a:t>8.9 times 10 to the negative thirtieth newtons</a:t>
                      </a:r>
                      <a:endParaRPr lang="en-US" sz="5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27377">
                <a:tc>
                  <a:txBody>
                    <a:bodyPr/>
                    <a:lstStyle/>
                    <a:p>
                      <a:r>
                        <a:rPr lang="en-US" sz="1400" b="0" i="0" u="none" strike="noStrike" kern="1200" baseline="0" dirty="0">
                          <a:solidFill>
                            <a:schemeClr val="tx1"/>
                          </a:solidFill>
                          <a:latin typeface="+mn-lt"/>
                          <a:ea typeface="+mn-ea"/>
                          <a:cs typeface="+mn-cs"/>
                        </a:rPr>
                        <a:t>Gravitational attraction between the proton and the electron in a hydrogen atom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500" dirty="0">
                          <a:solidFill>
                            <a:schemeClr val="bg1"/>
                          </a:solidFill>
                        </a:rPr>
                        <a:t>3.6 times 10 to the negative 40 seventh newtons</a:t>
                      </a:r>
                      <a:endParaRPr lang="en-US" sz="5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bl>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24061539"/>
              </p:ext>
            </p:extLst>
          </p:nvPr>
        </p:nvGraphicFramePr>
        <p:xfrm>
          <a:off x="7358414" y="2353717"/>
          <a:ext cx="1021823" cy="255090"/>
        </p:xfrm>
        <a:graphic>
          <a:graphicData uri="http://schemas.openxmlformats.org/presentationml/2006/ole">
            <mc:AlternateContent xmlns:mc="http://schemas.openxmlformats.org/markup-compatibility/2006">
              <mc:Choice xmlns:v="urn:schemas-microsoft-com:vml" Requires="v">
                <p:oleObj spid="_x0000_s18990" name="Equation" r:id="rId3" imgW="812520" imgH="203040" progId="Equation.DSMT4">
                  <p:embed/>
                </p:oleObj>
              </mc:Choice>
              <mc:Fallback>
                <p:oleObj name="Equation" r:id="rId3" imgW="812520" imgH="203040" progId="Equation.DSMT4">
                  <p:embed/>
                  <p:pic>
                    <p:nvPicPr>
                      <p:cNvPr id="0" name=""/>
                      <p:cNvPicPr/>
                      <p:nvPr/>
                    </p:nvPicPr>
                    <p:blipFill>
                      <a:blip r:embed="rId4"/>
                      <a:stretch>
                        <a:fillRect/>
                      </a:stretch>
                    </p:blipFill>
                    <p:spPr>
                      <a:xfrm>
                        <a:off x="7358414" y="2353717"/>
                        <a:ext cx="1021823" cy="25509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39554332"/>
              </p:ext>
            </p:extLst>
          </p:nvPr>
        </p:nvGraphicFramePr>
        <p:xfrm>
          <a:off x="7338427" y="2706931"/>
          <a:ext cx="961606" cy="260217"/>
        </p:xfrm>
        <a:graphic>
          <a:graphicData uri="http://schemas.openxmlformats.org/presentationml/2006/ole">
            <mc:AlternateContent xmlns:mc="http://schemas.openxmlformats.org/markup-compatibility/2006">
              <mc:Choice xmlns:v="urn:schemas-microsoft-com:vml" Requires="v">
                <p:oleObj spid="_x0000_s18991" name="Equation" r:id="rId5" imgW="749160" imgH="203040" progId="Equation.DSMT4">
                  <p:embed/>
                </p:oleObj>
              </mc:Choice>
              <mc:Fallback>
                <p:oleObj name="Equation" r:id="rId5" imgW="749160" imgH="203040" progId="Equation.DSMT4">
                  <p:embed/>
                  <p:pic>
                    <p:nvPicPr>
                      <p:cNvPr id="0" name=""/>
                      <p:cNvPicPr/>
                      <p:nvPr/>
                    </p:nvPicPr>
                    <p:blipFill>
                      <a:blip r:embed="rId6"/>
                      <a:stretch>
                        <a:fillRect/>
                      </a:stretch>
                    </p:blipFill>
                    <p:spPr>
                      <a:xfrm>
                        <a:off x="7338427" y="2706931"/>
                        <a:ext cx="961606" cy="260217"/>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478484580"/>
              </p:ext>
            </p:extLst>
          </p:nvPr>
        </p:nvGraphicFramePr>
        <p:xfrm>
          <a:off x="7343631" y="3076206"/>
          <a:ext cx="958783" cy="255090"/>
        </p:xfrm>
        <a:graphic>
          <a:graphicData uri="http://schemas.openxmlformats.org/presentationml/2006/ole">
            <mc:AlternateContent xmlns:mc="http://schemas.openxmlformats.org/markup-compatibility/2006">
              <mc:Choice xmlns:v="urn:schemas-microsoft-com:vml" Requires="v">
                <p:oleObj spid="_x0000_s18992" name="Equation" r:id="rId7" imgW="761760" imgH="203040" progId="Equation.DSMT4">
                  <p:embed/>
                </p:oleObj>
              </mc:Choice>
              <mc:Fallback>
                <p:oleObj name="Equation" r:id="rId7" imgW="761760" imgH="203040" progId="Equation.DSMT4">
                  <p:embed/>
                  <p:pic>
                    <p:nvPicPr>
                      <p:cNvPr id="0" name=""/>
                      <p:cNvPicPr/>
                      <p:nvPr/>
                    </p:nvPicPr>
                    <p:blipFill>
                      <a:blip r:embed="rId8"/>
                      <a:stretch>
                        <a:fillRect/>
                      </a:stretch>
                    </p:blipFill>
                    <p:spPr>
                      <a:xfrm>
                        <a:off x="7343631" y="3076206"/>
                        <a:ext cx="958783" cy="25509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332360657"/>
              </p:ext>
            </p:extLst>
          </p:nvPr>
        </p:nvGraphicFramePr>
        <p:xfrm>
          <a:off x="7345684" y="3440179"/>
          <a:ext cx="945153" cy="260217"/>
        </p:xfrm>
        <a:graphic>
          <a:graphicData uri="http://schemas.openxmlformats.org/presentationml/2006/ole">
            <mc:AlternateContent xmlns:mc="http://schemas.openxmlformats.org/markup-compatibility/2006">
              <mc:Choice xmlns:v="urn:schemas-microsoft-com:vml" Requires="v">
                <p:oleObj spid="_x0000_s18993" name="Equation" r:id="rId9" imgW="736560" imgH="203040" progId="Equation.DSMT4">
                  <p:embed/>
                </p:oleObj>
              </mc:Choice>
              <mc:Fallback>
                <p:oleObj name="Equation" r:id="rId9" imgW="736560" imgH="203040" progId="Equation.DSMT4">
                  <p:embed/>
                  <p:pic>
                    <p:nvPicPr>
                      <p:cNvPr id="0" name=""/>
                      <p:cNvPicPr/>
                      <p:nvPr/>
                    </p:nvPicPr>
                    <p:blipFill>
                      <a:blip r:embed="rId10"/>
                      <a:stretch>
                        <a:fillRect/>
                      </a:stretch>
                    </p:blipFill>
                    <p:spPr>
                      <a:xfrm>
                        <a:off x="7345684" y="3440179"/>
                        <a:ext cx="945153" cy="260217"/>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297019884"/>
              </p:ext>
            </p:extLst>
          </p:nvPr>
        </p:nvGraphicFramePr>
        <p:xfrm>
          <a:off x="7389390" y="4196144"/>
          <a:ext cx="845041" cy="250063"/>
        </p:xfrm>
        <a:graphic>
          <a:graphicData uri="http://schemas.openxmlformats.org/presentationml/2006/ole">
            <mc:AlternateContent xmlns:mc="http://schemas.openxmlformats.org/markup-compatibility/2006">
              <mc:Choice xmlns:v="urn:schemas-microsoft-com:vml" Requires="v">
                <p:oleObj spid="_x0000_s18994" name="Equation" r:id="rId11" imgW="685800" imgH="203040" progId="Equation.DSMT4">
                  <p:embed/>
                </p:oleObj>
              </mc:Choice>
              <mc:Fallback>
                <p:oleObj name="Equation" r:id="rId11" imgW="685800" imgH="203040" progId="Equation.DSMT4">
                  <p:embed/>
                  <p:pic>
                    <p:nvPicPr>
                      <p:cNvPr id="0" name=""/>
                      <p:cNvPicPr/>
                      <p:nvPr/>
                    </p:nvPicPr>
                    <p:blipFill>
                      <a:blip r:embed="rId12"/>
                      <a:stretch>
                        <a:fillRect/>
                      </a:stretch>
                    </p:blipFill>
                    <p:spPr>
                      <a:xfrm>
                        <a:off x="7389390" y="4196144"/>
                        <a:ext cx="845041" cy="250063"/>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522038863"/>
              </p:ext>
            </p:extLst>
          </p:nvPr>
        </p:nvGraphicFramePr>
        <p:xfrm>
          <a:off x="7386044" y="4556321"/>
          <a:ext cx="1011706" cy="252564"/>
        </p:xfrm>
        <a:graphic>
          <a:graphicData uri="http://schemas.openxmlformats.org/presentationml/2006/ole">
            <mc:AlternateContent xmlns:mc="http://schemas.openxmlformats.org/markup-compatibility/2006">
              <mc:Choice xmlns:v="urn:schemas-microsoft-com:vml" Requires="v">
                <p:oleObj spid="_x0000_s18995" name="Equation" r:id="rId13" imgW="812520" imgH="203040" progId="Equation.DSMT4">
                  <p:embed/>
                </p:oleObj>
              </mc:Choice>
              <mc:Fallback>
                <p:oleObj name="Equation" r:id="rId13" imgW="812520" imgH="203040" progId="Equation.DSMT4">
                  <p:embed/>
                  <p:pic>
                    <p:nvPicPr>
                      <p:cNvPr id="0" name=""/>
                      <p:cNvPicPr/>
                      <p:nvPr/>
                    </p:nvPicPr>
                    <p:blipFill>
                      <a:blip r:embed="rId14"/>
                      <a:stretch>
                        <a:fillRect/>
                      </a:stretch>
                    </p:blipFill>
                    <p:spPr>
                      <a:xfrm>
                        <a:off x="7386044" y="4556321"/>
                        <a:ext cx="1011706" cy="252564"/>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203952643"/>
              </p:ext>
            </p:extLst>
          </p:nvPr>
        </p:nvGraphicFramePr>
        <p:xfrm>
          <a:off x="7369060" y="4936892"/>
          <a:ext cx="886934" cy="257641"/>
        </p:xfrm>
        <a:graphic>
          <a:graphicData uri="http://schemas.openxmlformats.org/presentationml/2006/ole">
            <mc:AlternateContent xmlns:mc="http://schemas.openxmlformats.org/markup-compatibility/2006">
              <mc:Choice xmlns:v="urn:schemas-microsoft-com:vml" Requires="v">
                <p:oleObj spid="_x0000_s18996" name="Equation" r:id="rId15" imgW="698400" imgH="203040" progId="Equation.DSMT4">
                  <p:embed/>
                </p:oleObj>
              </mc:Choice>
              <mc:Fallback>
                <p:oleObj name="Equation" r:id="rId15" imgW="698400" imgH="203040" progId="Equation.DSMT4">
                  <p:embed/>
                  <p:pic>
                    <p:nvPicPr>
                      <p:cNvPr id="0" name=""/>
                      <p:cNvPicPr/>
                      <p:nvPr/>
                    </p:nvPicPr>
                    <p:blipFill>
                      <a:blip r:embed="rId16"/>
                      <a:stretch>
                        <a:fillRect/>
                      </a:stretch>
                    </p:blipFill>
                    <p:spPr>
                      <a:xfrm>
                        <a:off x="7369060" y="4936892"/>
                        <a:ext cx="886934" cy="257641"/>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628213218"/>
              </p:ext>
            </p:extLst>
          </p:nvPr>
        </p:nvGraphicFramePr>
        <p:xfrm>
          <a:off x="7374470" y="5298842"/>
          <a:ext cx="1080904" cy="257641"/>
        </p:xfrm>
        <a:graphic>
          <a:graphicData uri="http://schemas.openxmlformats.org/presentationml/2006/ole">
            <mc:AlternateContent xmlns:mc="http://schemas.openxmlformats.org/markup-compatibility/2006">
              <mc:Choice xmlns:v="urn:schemas-microsoft-com:vml" Requires="v">
                <p:oleObj spid="_x0000_s18997" name="Equation" r:id="rId17" imgW="850680" imgH="203040" progId="Equation.DSMT4">
                  <p:embed/>
                </p:oleObj>
              </mc:Choice>
              <mc:Fallback>
                <p:oleObj name="Equation" r:id="rId17" imgW="850680" imgH="203040" progId="Equation.DSMT4">
                  <p:embed/>
                  <p:pic>
                    <p:nvPicPr>
                      <p:cNvPr id="0" name=""/>
                      <p:cNvPicPr/>
                      <p:nvPr/>
                    </p:nvPicPr>
                    <p:blipFill>
                      <a:blip r:embed="rId18"/>
                      <a:stretch>
                        <a:fillRect/>
                      </a:stretch>
                    </p:blipFill>
                    <p:spPr>
                      <a:xfrm>
                        <a:off x="7374470" y="5298842"/>
                        <a:ext cx="1080904" cy="257641"/>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690025559"/>
              </p:ext>
            </p:extLst>
          </p:nvPr>
        </p:nvGraphicFramePr>
        <p:xfrm>
          <a:off x="7364537" y="5688044"/>
          <a:ext cx="1054380" cy="247587"/>
        </p:xfrm>
        <a:graphic>
          <a:graphicData uri="http://schemas.openxmlformats.org/presentationml/2006/ole">
            <mc:AlternateContent xmlns:mc="http://schemas.openxmlformats.org/markup-compatibility/2006">
              <mc:Choice xmlns:v="urn:schemas-microsoft-com:vml" Requires="v">
                <p:oleObj spid="_x0000_s18998" name="Equation" r:id="rId19" imgW="863280" imgH="203040" progId="Equation.DSMT4">
                  <p:embed/>
                </p:oleObj>
              </mc:Choice>
              <mc:Fallback>
                <p:oleObj name="Equation" r:id="rId19" imgW="863280" imgH="203040" progId="Equation.DSMT4">
                  <p:embed/>
                  <p:pic>
                    <p:nvPicPr>
                      <p:cNvPr id="0" name=""/>
                      <p:cNvPicPr/>
                      <p:nvPr/>
                    </p:nvPicPr>
                    <p:blipFill>
                      <a:blip r:embed="rId20"/>
                      <a:stretch>
                        <a:fillRect/>
                      </a:stretch>
                    </p:blipFill>
                    <p:spPr>
                      <a:xfrm>
                        <a:off x="7364537" y="5688044"/>
                        <a:ext cx="1054380" cy="247587"/>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461362425"/>
              </p:ext>
            </p:extLst>
          </p:nvPr>
        </p:nvGraphicFramePr>
        <p:xfrm>
          <a:off x="7337889" y="6018930"/>
          <a:ext cx="1075572" cy="252564"/>
        </p:xfrm>
        <a:graphic>
          <a:graphicData uri="http://schemas.openxmlformats.org/presentationml/2006/ole">
            <mc:AlternateContent xmlns:mc="http://schemas.openxmlformats.org/markup-compatibility/2006">
              <mc:Choice xmlns:v="urn:schemas-microsoft-com:vml" Requires="v">
                <p:oleObj spid="_x0000_s18999" name="Equation" r:id="rId21" imgW="863280" imgH="203040" progId="Equation.DSMT4">
                  <p:embed/>
                </p:oleObj>
              </mc:Choice>
              <mc:Fallback>
                <p:oleObj name="Equation" r:id="rId21" imgW="863280" imgH="203040" progId="Equation.DSMT4">
                  <p:embed/>
                  <p:pic>
                    <p:nvPicPr>
                      <p:cNvPr id="0" name=""/>
                      <p:cNvPicPr/>
                      <p:nvPr/>
                    </p:nvPicPr>
                    <p:blipFill>
                      <a:blip r:embed="rId22"/>
                      <a:stretch>
                        <a:fillRect/>
                      </a:stretch>
                    </p:blipFill>
                    <p:spPr>
                      <a:xfrm>
                        <a:off x="7337889" y="6018930"/>
                        <a:ext cx="1075572" cy="252564"/>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75C408D8-8A05-1F43-9D3E-8BFC193E7CB9}"/>
              </a:ext>
            </a:extLst>
          </p:cNvPr>
          <p:cNvSpPr txBox="1"/>
          <p:nvPr/>
        </p:nvSpPr>
        <p:spPr>
          <a:xfrm>
            <a:off x="7308812" y="3807023"/>
            <a:ext cx="918841" cy="307777"/>
          </a:xfrm>
          <a:prstGeom prst="rect">
            <a:avLst/>
          </a:prstGeom>
          <a:noFill/>
        </p:spPr>
        <p:txBody>
          <a:bodyPr wrap="none" rtlCol="0">
            <a:spAutoFit/>
          </a:bodyPr>
          <a:lstStyle/>
          <a:p>
            <a:r>
              <a:rPr lang="en-US" sz="1400" dirty="0"/>
              <a:t>1 </a:t>
            </a:r>
            <a:r>
              <a:rPr lang="en-US" sz="1000" dirty="0"/>
              <a:t>✕ </a:t>
            </a:r>
            <a:r>
              <a:rPr lang="en-US" sz="1400" dirty="0"/>
              <a:t>10</a:t>
            </a:r>
            <a:r>
              <a:rPr lang="en-US" sz="1400" baseline="30000" dirty="0"/>
              <a:t>0</a:t>
            </a:r>
            <a:r>
              <a:rPr lang="en-US" sz="1400" dirty="0"/>
              <a:t> N</a:t>
            </a:r>
          </a:p>
        </p:txBody>
      </p:sp>
    </p:spTree>
    <p:extLst>
      <p:ext uri="{BB962C8B-B14F-4D97-AF65-F5344CB8AC3E}">
        <p14:creationId xmlns:p14="http://schemas.microsoft.com/office/powerpoint/2010/main" val="32020417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a5d13eee92833f9c3532a1f96f5f6acb095aaa8"/>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13809</TotalTime>
  <Words>1547</Words>
  <Application>Microsoft Office PowerPoint</Application>
  <PresentationFormat>On-screen Show (4:3)</PresentationFormat>
  <Paragraphs>152</Paragraphs>
  <Slides>35</Slides>
  <Notes>1</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44" baseType="lpstr">
      <vt:lpstr>Arial</vt:lpstr>
      <vt:lpstr>Calibri</vt:lpstr>
      <vt:lpstr>Calibri Light</vt:lpstr>
      <vt:lpstr>Times New Roman</vt:lpstr>
      <vt:lpstr>Verdana</vt:lpstr>
      <vt:lpstr>Wingdings</vt:lpstr>
      <vt:lpstr>508 Lecture</vt:lpstr>
      <vt:lpstr>Custom Design</vt:lpstr>
      <vt:lpstr>Equation</vt:lpstr>
      <vt:lpstr>University Physics with Modern Physics</vt:lpstr>
      <vt:lpstr>Learning Outcomes</vt:lpstr>
      <vt:lpstr>Introduction</vt:lpstr>
      <vt:lpstr>What Are Some Properties of a Force?</vt:lpstr>
      <vt:lpstr>There Are Four Common Types of Forces: Normal</vt:lpstr>
      <vt:lpstr>There Are Four Common Types of Forces: Friction</vt:lpstr>
      <vt:lpstr>There Are Four Common Types of Forces: Tension</vt:lpstr>
      <vt:lpstr>There Are Four Common Types of Forces: Weight</vt:lpstr>
      <vt:lpstr>What Are the Magnitudes of Common Forces?</vt:lpstr>
      <vt:lpstr>Drawing Force Vectors</vt:lpstr>
      <vt:lpstr>Superposition of Forces</vt:lpstr>
      <vt:lpstr>Decomposing a Force into Its Component Vectors</vt:lpstr>
      <vt:lpstr>Notation for the Vector Sum</vt:lpstr>
      <vt:lpstr>Newton's First Law (1 of 2)</vt:lpstr>
      <vt:lpstr>Net Force Causes Acceleration</vt:lpstr>
      <vt:lpstr>Newton's First Law (2 of 2)</vt:lpstr>
      <vt:lpstr>Sledding with Newton's First Law</vt:lpstr>
      <vt:lpstr>When Is Newton's First Law Valid?</vt:lpstr>
      <vt:lpstr>Crash Test Dummies</vt:lpstr>
      <vt:lpstr>An Object Undergoing Uniform Circular Motion</vt:lpstr>
      <vt:lpstr>Force and Acceleration (1 of 2)</vt:lpstr>
      <vt:lpstr>Force and Acceleration (2 of 3)</vt:lpstr>
      <vt:lpstr>Force and Acceleration (3 of 3)</vt:lpstr>
      <vt:lpstr>Mass and Acceleration (1 of 3) </vt:lpstr>
      <vt:lpstr>Mass and Acceleration (2 of 3) </vt:lpstr>
      <vt:lpstr>Mass and Acceleration (3 of 3)</vt:lpstr>
      <vt:lpstr>Newton's Second Law of Motion</vt:lpstr>
      <vt:lpstr>Systems of Units: Table 4.2</vt:lpstr>
      <vt:lpstr>Mass and Weight</vt:lpstr>
      <vt:lpstr>Relating the Mass and Weight of a Object</vt:lpstr>
      <vt:lpstr>Newton's Third Law (1 of 2)</vt:lpstr>
      <vt:lpstr>A Paradox?</vt:lpstr>
      <vt:lpstr>Newton's Third Law (2 of 2)</vt:lpstr>
      <vt:lpstr>Free-Body Diagrams (1 of 2)</vt:lpstr>
      <vt:lpstr>Free-Body Diagrams (2 of 2)</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Physics with Modern Physics, 14e</dc:title>
  <dc:subject>Science</dc:subject>
  <dc:creator>Young/Freedman</dc:creator>
  <cp:lastModifiedBy>Levy, Roland A.</cp:lastModifiedBy>
  <cp:revision>4815</cp:revision>
  <dcterms:created xsi:type="dcterms:W3CDTF">2014-07-14T20:04:21Z</dcterms:created>
  <dcterms:modified xsi:type="dcterms:W3CDTF">2020-08-23T16:52:40Z</dcterms:modified>
</cp:coreProperties>
</file>