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6"/>
  </p:notesMasterIdLst>
  <p:handoutMasterIdLst>
    <p:handoutMasterId r:id="rId37"/>
  </p:handoutMasterIdLst>
  <p:sldIdLst>
    <p:sldId id="412"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40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5172" autoAdjust="0"/>
  </p:normalViewPr>
  <p:slideViewPr>
    <p:cSldViewPr>
      <p:cViewPr varScale="1">
        <p:scale>
          <a:sx n="83" d="100"/>
          <a:sy n="83" d="100"/>
        </p:scale>
        <p:origin x="1747" y="77"/>
      </p:cViewPr>
      <p:guideLst>
        <p:guide orient="horz" pos="2160"/>
        <p:guide pos="2880"/>
      </p:guideLst>
    </p:cSldViewPr>
  </p:slideViewPr>
  <p:outlineViewPr>
    <p:cViewPr>
      <p:scale>
        <a:sx n="33" d="100"/>
        <a:sy n="33" d="100"/>
      </p:scale>
      <p:origin x="0" y="-820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15850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Two Content_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3455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276601"/>
            <a:ext cx="8229600" cy="1371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4"/>
          </p:nvPr>
        </p:nvSpPr>
        <p:spPr>
          <a:xfrm>
            <a:off x="457200" y="4876800"/>
            <a:ext cx="8229600" cy="9906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311610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arning Objectives_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0668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7" name="Content Placeholder 2"/>
          <p:cNvSpPr>
            <a:spLocks noGrp="1"/>
          </p:cNvSpPr>
          <p:nvPr>
            <p:ph idx="13"/>
          </p:nvPr>
        </p:nvSpPr>
        <p:spPr>
          <a:xfrm>
            <a:off x="457200" y="2877064"/>
            <a:ext cx="8229600" cy="1066801"/>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5" name="Text Placeholder 4"/>
          <p:cNvSpPr>
            <a:spLocks noGrp="1"/>
          </p:cNvSpPr>
          <p:nvPr>
            <p:ph type="body" sz="quarter" idx="14"/>
          </p:nvPr>
        </p:nvSpPr>
        <p:spPr>
          <a:xfrm>
            <a:off x="457200" y="4267200"/>
            <a:ext cx="8229600" cy="1066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6196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 Placeholder 5"/>
          <p:cNvSpPr txBox="1">
            <a:spLocks/>
          </p:cNvSpPr>
          <p:nvPr userDrawn="1"/>
        </p:nvSpPr>
        <p:spPr>
          <a:xfrm>
            <a:off x="3761116" y="6480371"/>
            <a:ext cx="4994313" cy="368298"/>
          </a:xfrm>
          <a:prstGeom prst="rect">
            <a:avLst/>
          </a:prstGeom>
        </p:spPr>
        <p:txBody>
          <a:bodyPr lIns="90000" tIns="90000" rIns="90000" bIns="90000" anchor="ct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ClrTx/>
              <a:buNone/>
              <a:defRPr/>
            </a:pPr>
            <a:r>
              <a:rPr lang="en-US" altLang="en-US" sz="1200" dirty="0" smtClean="0">
                <a:latin typeface="Verdana"/>
                <a:ea typeface="Verdana" panose="020B0604030504040204" pitchFamily="34" charset="0"/>
                <a:cs typeface="Verdana" panose="020B0604030504040204" pitchFamily="34" charset="0"/>
              </a:rPr>
              <a:t>Copyright © 2020 Pearson Education, Inc. All Rights Reserved</a:t>
            </a:r>
            <a:endParaRPr lang="en-US" altLang="en-US" sz="120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78" r:id="rId7"/>
    <p:sldLayoutId id="2147483658" r:id="rId8"/>
    <p:sldLayoutId id="2147483660" r:id="rId9"/>
    <p:sldLayoutId id="2147483679" r:id="rId10"/>
    <p:sldLayoutId id="2147483661" r:id="rId11"/>
    <p:sldLayoutId id="2147483662" r:id="rId12"/>
    <p:sldLayoutId id="2147483676" r:id="rId13"/>
    <p:sldLayoutId id="2147483651" r:id="rId14"/>
    <p:sldLayoutId id="2147483654" r:id="rId15"/>
    <p:sldLayoutId id="2147483655" r:id="rId16"/>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ediaplayer.pearsoncmg.com/assets/_video.true/secs-yf-vts-ex12-4" TargetMode="Externa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mediaplayer.pearsoncmg.com/assets/_video.true/secs-vtd23_pascalsvase"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1.jpeg"/><Relationship Id="rId4" Type="http://schemas.openxmlformats.org/officeDocument/2006/relationships/image" Target="../media/image2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23.jpeg"/><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mediaplayer.pearsoncmg.com/assets/_video.true/secs-vtd24_buoyantforc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2.jpg"/><Relationship Id="rId4" Type="http://schemas.openxmlformats.org/officeDocument/2006/relationships/image" Target="../media/image31.wmf"/></Relationships>
</file>

<file path=ppt/slides/_rels/slide2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hyperlink" Target="https://mediaplayer.pearsoncmg.com/assets/_video.true/secs-yf-vts-ex12-7" TargetMode="External"/><Relationship Id="rId5" Type="http://schemas.openxmlformats.org/officeDocument/2006/relationships/image" Target="../media/image35.jpg"/><Relationship Id="rId4" Type="http://schemas.openxmlformats.org/officeDocument/2006/relationships/image" Target="../media/image34.wmf"/></Relationships>
</file>

<file path=ppt/slides/_rels/slide2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mediaplayer.pearsoncmg.com/assets/_video.true/secs-yf-vts-ex12-11" TargetMode="External"/><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11.wmf"/><Relationship Id="rId2" Type="http://schemas.openxmlformats.org/officeDocument/2006/relationships/slideLayout" Target="../slideLayouts/slideLayout6.xml"/><Relationship Id="rId16" Type="http://schemas.openxmlformats.org/officeDocument/2006/relationships/image" Target="../media/image13.wmf"/><Relationship Id="rId1" Type="http://schemas.openxmlformats.org/officeDocument/2006/relationships/vmlDrawing" Target="../drawings/vmlDrawing2.vml"/><Relationship Id="rId6" Type="http://schemas.openxmlformats.org/officeDocument/2006/relationships/image" Target="../media/image8.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 Id="rId1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12</a:t>
            </a:r>
            <a:endParaRPr lang="en-IN" sz="4000" b="1" dirty="0">
              <a:latin typeface="+mj-lt"/>
            </a:endParaRPr>
          </a:p>
        </p:txBody>
      </p:sp>
      <p:sp>
        <p:nvSpPr>
          <p:cNvPr id="5" name="Text Placeholder 4"/>
          <p:cNvSpPr>
            <a:spLocks noGrp="1"/>
          </p:cNvSpPr>
          <p:nvPr>
            <p:ph type="body" sz="quarter" idx="15"/>
          </p:nvPr>
        </p:nvSpPr>
        <p:spPr>
          <a:xfrm>
            <a:off x="4724400" y="3322637"/>
            <a:ext cx="3943350" cy="2392363"/>
          </a:xfrm>
        </p:spPr>
        <p:txBody>
          <a:bodyPr/>
          <a:lstStyle/>
          <a:p>
            <a:pPr algn="ctr"/>
            <a:r>
              <a:rPr lang="en-US" sz="3600" dirty="0"/>
              <a:t>Fluid Mechanics</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1116" y="6480371"/>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1247602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Pressure at Depth in a Fluid </a:t>
            </a:r>
            <a:r>
              <a:rPr lang="en-US" altLang="en-US" sz="2000" b="0" dirty="0"/>
              <a:t>(1 of 2)</a:t>
            </a:r>
            <a:endParaRPr lang="en-US" sz="2000" b="0" dirty="0"/>
          </a:p>
        </p:txBody>
      </p:sp>
      <p:sp>
        <p:nvSpPr>
          <p:cNvPr id="3" name="Content Placeholder 2"/>
          <p:cNvSpPr>
            <a:spLocks noGrp="1"/>
          </p:cNvSpPr>
          <p:nvPr>
            <p:ph idx="1"/>
          </p:nvPr>
        </p:nvSpPr>
        <p:spPr/>
        <p:txBody>
          <a:bodyPr/>
          <a:lstStyle/>
          <a:p>
            <a:pPr marL="256032" indent="-256032">
              <a:buSzPct val="100000"/>
            </a:pPr>
            <a:r>
              <a:rPr lang="en-US" altLang="en-US" sz="2600" dirty="0"/>
              <a:t>The pressure at a depth </a:t>
            </a:r>
            <a:r>
              <a:rPr lang="en-US" altLang="en-US" sz="2600" i="1" dirty="0"/>
              <a:t>h</a:t>
            </a:r>
            <a:r>
              <a:rPr lang="en-US" altLang="en-US" sz="2600" dirty="0"/>
              <a:t> in a fluid </a:t>
            </a:r>
            <a:r>
              <a:rPr lang="en-CA" altLang="en-US" sz="2600" dirty="0"/>
              <a:t>is greater than the pressure </a:t>
            </a:r>
            <a:r>
              <a:rPr lang="en-CA" altLang="en-US" sz="2600" i="1" dirty="0"/>
              <a:t>p</a:t>
            </a:r>
            <a:r>
              <a:rPr lang="en-CA" altLang="en-US" sz="2600" baseline="-25000" dirty="0"/>
              <a:t>0</a:t>
            </a:r>
            <a:r>
              <a:rPr lang="en-CA" altLang="en-US" sz="2600" dirty="0"/>
              <a:t> at the surface:</a:t>
            </a:r>
            <a:endParaRPr lang="el-GR" altLang="en-US" sz="2600" dirty="0"/>
          </a:p>
        </p:txBody>
      </p:sp>
      <p:pic>
        <p:nvPicPr>
          <p:cNvPr id="4" name="Picture 3" descr="The pressure at depth h in a fluid of uniform density is the sum of the pressure at the surface of the fluid and the product of the uniform density of the fluid, the acceleration due to gravity set to greater than 0, and the depth below the surface. In other words, p = p sub 0 + rho g h."/>
          <p:cNvPicPr>
            <a:picLocks noChangeAspect="1"/>
          </p:cNvPicPr>
          <p:nvPr/>
        </p:nvPicPr>
        <p:blipFill rotWithShape="1">
          <a:blip r:embed="rId2">
            <a:extLst>
              <a:ext uri="{28A0092B-C50C-407E-A947-70E740481C1C}">
                <a14:useLocalDpi xmlns:a14="http://schemas.microsoft.com/office/drawing/2010/main" val="0"/>
              </a:ext>
            </a:extLst>
          </a:blip>
          <a:srcRect r="9558" b="11586"/>
          <a:stretch/>
        </p:blipFill>
        <p:spPr>
          <a:xfrm>
            <a:off x="550232" y="2736666"/>
            <a:ext cx="8043536" cy="1379707"/>
          </a:xfrm>
          <a:prstGeom prst="rect">
            <a:avLst/>
          </a:prstGeom>
        </p:spPr>
      </p:pic>
      <p:sp>
        <p:nvSpPr>
          <p:cNvPr id="8" name="Text Placeholder 7"/>
          <p:cNvSpPr>
            <a:spLocks noGrp="1"/>
          </p:cNvSpPr>
          <p:nvPr>
            <p:ph type="body" sz="quarter" idx="14"/>
          </p:nvPr>
        </p:nvSpPr>
        <p:spPr>
          <a:xfrm>
            <a:off x="457200" y="4539761"/>
            <a:ext cx="8229600" cy="457200"/>
          </a:xfrm>
        </p:spPr>
        <p:txBody>
          <a:bodyPr/>
          <a:lstStyle/>
          <a:p>
            <a:r>
              <a:rPr lang="en-US" sz="2600" dirty="0">
                <a:hlinkClick r:id="rId3" tooltip="https://mediaplayer.pearsoncmg.com/assets/_video.true/secs-yf-vts-ex12-4"/>
              </a:rPr>
              <a:t>Video Tutor Solution: Example </a:t>
            </a:r>
            <a:r>
              <a:rPr lang="en-US" sz="2600" dirty="0" smtClean="0">
                <a:hlinkClick r:id="rId3" tooltip="https://mediaplayer.pearsoncmg.com/assets/_video.true/secs-yf-vts-ex12-4"/>
              </a:rPr>
              <a:t>12.4</a:t>
            </a:r>
            <a:endParaRPr lang="en-US" sz="2600" dirty="0"/>
          </a:p>
        </p:txBody>
      </p:sp>
    </p:spTree>
    <p:extLst>
      <p:ext uri="{BB962C8B-B14F-4D97-AF65-F5344CB8AC3E}">
        <p14:creationId xmlns:p14="http://schemas.microsoft.com/office/powerpoint/2010/main" val="2067873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Pressure at Depth in a Fluid </a:t>
            </a:r>
            <a:r>
              <a:rPr lang="en-US" altLang="en-US" sz="2000" b="0" dirty="0"/>
              <a:t>(2 of 2)</a:t>
            </a:r>
            <a:endParaRPr lang="en-US" sz="2000" b="0" dirty="0"/>
          </a:p>
        </p:txBody>
      </p:sp>
      <p:sp>
        <p:nvSpPr>
          <p:cNvPr id="3" name="Content Placeholder 2"/>
          <p:cNvSpPr>
            <a:spLocks noGrp="1"/>
          </p:cNvSpPr>
          <p:nvPr>
            <p:ph idx="1"/>
          </p:nvPr>
        </p:nvSpPr>
        <p:spPr>
          <a:xfrm>
            <a:off x="457200" y="1600200"/>
            <a:ext cx="4425373" cy="1335273"/>
          </a:xfrm>
        </p:spPr>
        <p:txBody>
          <a:bodyPr/>
          <a:lstStyle/>
          <a:p>
            <a:pPr marL="256032" indent="-256032">
              <a:buSzPct val="100000"/>
            </a:pPr>
            <a:r>
              <a:rPr lang="en-CA" altLang="en-US" sz="2600" dirty="0"/>
              <a:t>Each fluid column has the same height, no matter what its shape.</a:t>
            </a:r>
            <a:endParaRPr lang="el-GR" altLang="en-US" sz="2600" dirty="0"/>
          </a:p>
        </p:txBody>
      </p:sp>
      <p:pic>
        <p:nvPicPr>
          <p:cNvPr id="4" name="Picture 3" descr="Open-topped tubes of various shapes have height h, with their bottom ends linked. The pressure at the top of each tube is atmospheric pressure p sub 0. The pressure at the bottom of each tube has the same value p. The difference between p and p sub 0 is rho g h, where h is the distance from the top to the bottom of the tube. Hence all tubes have the same heigh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5738" y="1600200"/>
            <a:ext cx="3655787" cy="4155555"/>
          </a:xfrm>
          <a:prstGeom prst="rect">
            <a:avLst/>
          </a:prstGeom>
        </p:spPr>
      </p:pic>
      <p:sp>
        <p:nvSpPr>
          <p:cNvPr id="8" name="Text Placeholder 7"/>
          <p:cNvSpPr>
            <a:spLocks noGrp="1"/>
          </p:cNvSpPr>
          <p:nvPr>
            <p:ph type="body" sz="quarter" idx="14"/>
          </p:nvPr>
        </p:nvSpPr>
        <p:spPr>
          <a:xfrm>
            <a:off x="457200" y="4267200"/>
            <a:ext cx="4648200" cy="1066800"/>
          </a:xfrm>
        </p:spPr>
        <p:txBody>
          <a:bodyPr/>
          <a:lstStyle/>
          <a:p>
            <a:pPr marL="0" indent="0">
              <a:buNone/>
            </a:pPr>
            <a:r>
              <a:rPr lang="en-US" sz="2600" dirty="0">
                <a:hlinkClick r:id="rId3" tooltip="https://mediaplayer.pearsoncmg.com/assets/_video.true/secs-vtd23_pascalsvase"/>
              </a:rPr>
              <a:t>Video Tutor Demonstration: Water Level in Pascal’s </a:t>
            </a:r>
            <a:r>
              <a:rPr lang="en-US" sz="2600" dirty="0" smtClean="0">
                <a:hlinkClick r:id="rId3" tooltip="https://mediaplayer.pearsoncmg.com/assets/_video.true/secs-vtd23_pascalsvase"/>
              </a:rPr>
              <a:t>Vases</a:t>
            </a:r>
            <a:endParaRPr lang="en-US" sz="2600" dirty="0"/>
          </a:p>
        </p:txBody>
      </p:sp>
    </p:spTree>
    <p:extLst>
      <p:ext uri="{BB962C8B-B14F-4D97-AF65-F5344CB8AC3E}">
        <p14:creationId xmlns:p14="http://schemas.microsoft.com/office/powerpoint/2010/main" val="186796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Pascal’s law</a:t>
            </a:r>
            <a:endParaRPr lang="en-US" sz="3600" dirty="0"/>
          </a:p>
        </p:txBody>
      </p:sp>
      <p:sp>
        <p:nvSpPr>
          <p:cNvPr id="3" name="Content Placeholder 2"/>
          <p:cNvSpPr>
            <a:spLocks noGrp="1"/>
          </p:cNvSpPr>
          <p:nvPr>
            <p:ph idx="1"/>
          </p:nvPr>
        </p:nvSpPr>
        <p:spPr>
          <a:xfrm>
            <a:off x="457200" y="1600201"/>
            <a:ext cx="4267200" cy="2438399"/>
          </a:xfrm>
        </p:spPr>
        <p:txBody>
          <a:bodyPr/>
          <a:lstStyle/>
          <a:p>
            <a:pPr marL="256032" indent="-256032">
              <a:buSzPct val="100000"/>
            </a:pPr>
            <a:r>
              <a:rPr lang="en-US" altLang="en-US" sz="2600" dirty="0"/>
              <a:t>Pressure applied to an enclosed fluid is transmitted undiminished to every portion of the fluid and the walls of the containing vessel:</a:t>
            </a:r>
          </a:p>
        </p:txBody>
      </p:sp>
      <p:graphicFrame>
        <p:nvGraphicFramePr>
          <p:cNvPr id="6" name="Object 5" descr="p = F sub 1 over Ay sub 1 = F sub 2 over Ay sub 2"/>
          <p:cNvGraphicFramePr>
            <a:graphicFrameLocks noChangeAspect="1"/>
          </p:cNvGraphicFramePr>
          <p:nvPr>
            <p:extLst>
              <p:ext uri="{D42A27DB-BD31-4B8C-83A1-F6EECF244321}">
                <p14:modId xmlns:p14="http://schemas.microsoft.com/office/powerpoint/2010/main" val="1377930566"/>
              </p:ext>
            </p:extLst>
          </p:nvPr>
        </p:nvGraphicFramePr>
        <p:xfrm>
          <a:off x="1066800" y="4191000"/>
          <a:ext cx="1576181" cy="848708"/>
        </p:xfrm>
        <a:graphic>
          <a:graphicData uri="http://schemas.openxmlformats.org/presentationml/2006/ole">
            <mc:AlternateContent xmlns:mc="http://schemas.openxmlformats.org/markup-compatibility/2006">
              <mc:Choice xmlns:v="urn:schemas-microsoft-com:vml" Requires="v">
                <p:oleObj spid="_x0000_s11406" name="Equation" r:id="rId3" imgW="825480" imgH="444240" progId="Equation.DSMT4">
                  <p:embed/>
                </p:oleObj>
              </mc:Choice>
              <mc:Fallback>
                <p:oleObj name="Equation" r:id="rId3" imgW="825480" imgH="444240" progId="Equation.DSMT4">
                  <p:embed/>
                  <p:pic>
                    <p:nvPicPr>
                      <p:cNvPr id="0" name=""/>
                      <p:cNvPicPr/>
                      <p:nvPr/>
                    </p:nvPicPr>
                    <p:blipFill>
                      <a:blip r:embed="rId4"/>
                      <a:stretch>
                        <a:fillRect/>
                      </a:stretch>
                    </p:blipFill>
                    <p:spPr>
                      <a:xfrm>
                        <a:off x="1066800" y="4191000"/>
                        <a:ext cx="1576181" cy="848708"/>
                      </a:xfrm>
                      <a:prstGeom prst="rect">
                        <a:avLst/>
                      </a:prstGeom>
                    </p:spPr>
                  </p:pic>
                </p:oleObj>
              </mc:Fallback>
            </mc:AlternateContent>
          </a:graphicData>
        </a:graphic>
      </p:graphicFrame>
      <p:pic>
        <p:nvPicPr>
          <p:cNvPr id="4" name="Picture 3" descr="A U-shaped chamber has a small piston with area Ay sub 2 at the top of its left end, and a large piston with area Ay sub 2 at the top of its right end. The large piston is at the base of a column supporting an auto lift, which exerts force F sub 2 downward on the piston. the small piston also experiences downward force F sub 1. As a result, the large piston experiences upward pressure p Ay sub 2, and the small piston experiences upward pressure p Ay sub 1. Furthermore, the pistons are level with one another, and because pressure p is the same at all points at a given height in the fluid, the piston of larger area at the same height experiences a larger for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2794" y="1600201"/>
            <a:ext cx="3709850" cy="4328844"/>
          </a:xfrm>
          <a:prstGeom prst="rect">
            <a:avLst/>
          </a:prstGeom>
        </p:spPr>
      </p:pic>
    </p:spTree>
    <p:extLst>
      <p:ext uri="{BB962C8B-B14F-4D97-AF65-F5344CB8AC3E}">
        <p14:creationId xmlns:p14="http://schemas.microsoft.com/office/powerpoint/2010/main" val="135761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Absolute Pressure and Gauge Pressure</a:t>
            </a:r>
            <a:endParaRPr lang="en-US" sz="3600" dirty="0"/>
          </a:p>
        </p:txBody>
      </p:sp>
      <p:sp>
        <p:nvSpPr>
          <p:cNvPr id="3" name="Content Placeholder 2"/>
          <p:cNvSpPr>
            <a:spLocks noGrp="1"/>
          </p:cNvSpPr>
          <p:nvPr>
            <p:ph idx="1"/>
          </p:nvPr>
        </p:nvSpPr>
        <p:spPr>
          <a:xfrm>
            <a:off x="457200" y="1600200"/>
            <a:ext cx="8382000" cy="4525963"/>
          </a:xfrm>
        </p:spPr>
        <p:txBody>
          <a:bodyPr/>
          <a:lstStyle/>
          <a:p>
            <a:pPr marL="256032" indent="-256032">
              <a:buSzPct val="100000"/>
            </a:pPr>
            <a:r>
              <a:rPr lang="en-CA" altLang="en-US" sz="2600" dirty="0"/>
              <a:t>When we say that the pressure in a car tire is “32 psi” (2.2 × 10</a:t>
            </a:r>
            <a:r>
              <a:rPr lang="en-CA" altLang="en-US" sz="2600" baseline="30000" dirty="0"/>
              <a:t>5</a:t>
            </a:r>
            <a:r>
              <a:rPr lang="en-CA" altLang="en-US" sz="2600" dirty="0"/>
              <a:t> Pa), we mean that it is </a:t>
            </a:r>
            <a:r>
              <a:rPr lang="en-CA" altLang="en-US" sz="2600" b="1" dirty="0"/>
              <a:t>greater</a:t>
            </a:r>
            <a:r>
              <a:rPr lang="en-CA" altLang="en-US" sz="2600" dirty="0"/>
              <a:t> than atmospheric pressure by this amount. </a:t>
            </a:r>
          </a:p>
          <a:p>
            <a:pPr marL="256032" indent="-256032">
              <a:buSzPct val="100000"/>
            </a:pPr>
            <a:r>
              <a:rPr lang="en-CA" altLang="en-US" sz="2600" dirty="0"/>
              <a:t>The </a:t>
            </a:r>
            <a:r>
              <a:rPr lang="en-CA" altLang="en-US" sz="2600" b="1" dirty="0"/>
              <a:t>total</a:t>
            </a:r>
            <a:r>
              <a:rPr lang="en-CA" altLang="en-US" sz="2600" dirty="0"/>
              <a:t> pressure in the tire is greater by </a:t>
            </a:r>
            <a:r>
              <a:rPr lang="en-CA" altLang="en-US" sz="2600" i="1" dirty="0"/>
              <a:t>p</a:t>
            </a:r>
            <a:r>
              <a:rPr lang="en-CA" altLang="en-US" sz="2600" baseline="-25000" dirty="0"/>
              <a:t>atm</a:t>
            </a:r>
            <a:r>
              <a:rPr lang="en-CA" altLang="en-US" sz="2600" dirty="0"/>
              <a:t>. </a:t>
            </a:r>
          </a:p>
          <a:p>
            <a:pPr marL="256032" indent="-256032">
              <a:buSzPct val="100000"/>
            </a:pPr>
            <a:r>
              <a:rPr lang="en-CA" altLang="en-US" sz="2600" dirty="0"/>
              <a:t>The excess pressure above atmospheric pressure is usually called </a:t>
            </a:r>
            <a:r>
              <a:rPr lang="en-CA" altLang="en-US" sz="2600" b="1" dirty="0"/>
              <a:t>gauge</a:t>
            </a:r>
            <a:r>
              <a:rPr lang="en-CA" altLang="en-US" sz="2600" dirty="0"/>
              <a:t> </a:t>
            </a:r>
            <a:r>
              <a:rPr lang="en-CA" altLang="en-US" sz="2600" b="1" dirty="0"/>
              <a:t>pressure</a:t>
            </a:r>
            <a:r>
              <a:rPr lang="en-CA" altLang="en-US" sz="2600" dirty="0"/>
              <a:t>.</a:t>
            </a:r>
          </a:p>
          <a:p>
            <a:pPr marL="256032" indent="-256032">
              <a:buSzPct val="100000"/>
            </a:pPr>
            <a:r>
              <a:rPr lang="en-CA" altLang="en-US" sz="2600" dirty="0"/>
              <a:t>The total pressure is called </a:t>
            </a:r>
            <a:r>
              <a:rPr lang="en-CA" altLang="en-US" sz="2600" b="1" dirty="0"/>
              <a:t>absolute</a:t>
            </a:r>
            <a:r>
              <a:rPr lang="en-CA" altLang="en-US" sz="2600" dirty="0"/>
              <a:t> </a:t>
            </a:r>
            <a:r>
              <a:rPr lang="en-CA" altLang="en-US" sz="2600" b="1" dirty="0"/>
              <a:t>pressure</a:t>
            </a:r>
            <a:r>
              <a:rPr lang="en-CA" altLang="en-US" sz="2600" dirty="0"/>
              <a:t>.</a:t>
            </a:r>
          </a:p>
          <a:p>
            <a:pPr marL="256032" indent="-256032">
              <a:buSzPct val="100000"/>
            </a:pPr>
            <a:r>
              <a:rPr lang="en-CA" altLang="en-US" sz="2600" dirty="0"/>
              <a:t>If the pressure is less than atmospheric, as in a partial vacuum, the gauge pressure is negative.</a:t>
            </a:r>
            <a:endParaRPr lang="en-US" altLang="en-US" sz="2600" dirty="0"/>
          </a:p>
        </p:txBody>
      </p:sp>
    </p:spTree>
    <p:extLst>
      <p:ext uri="{BB962C8B-B14F-4D97-AF65-F5344CB8AC3E}">
        <p14:creationId xmlns:p14="http://schemas.microsoft.com/office/powerpoint/2010/main" val="1170243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Pressure Gauges</a:t>
            </a:r>
            <a:endParaRPr lang="en-US" sz="3600" dirty="0"/>
          </a:p>
        </p:txBody>
      </p:sp>
      <p:sp>
        <p:nvSpPr>
          <p:cNvPr id="3" name="Content Placeholder 2"/>
          <p:cNvSpPr>
            <a:spLocks noGrp="1"/>
          </p:cNvSpPr>
          <p:nvPr>
            <p:ph idx="1"/>
          </p:nvPr>
        </p:nvSpPr>
        <p:spPr>
          <a:xfrm>
            <a:off x="457200" y="1600201"/>
            <a:ext cx="8229600" cy="1447799"/>
          </a:xfrm>
        </p:spPr>
        <p:txBody>
          <a:bodyPr/>
          <a:lstStyle/>
          <a:p>
            <a:pPr marL="256032" indent="-256032">
              <a:buSzPct val="100000"/>
            </a:pPr>
            <a:r>
              <a:rPr lang="en-CA" altLang="en-US" sz="2600" dirty="0"/>
              <a:t>This Bourdon-type pressure gauge is connected to a high-pressure gas line. </a:t>
            </a:r>
          </a:p>
          <a:p>
            <a:pPr marL="256032" indent="-256032">
              <a:buSzPct val="100000"/>
            </a:pPr>
            <a:r>
              <a:rPr lang="en-CA" altLang="en-US" sz="2600" dirty="0"/>
              <a:t>The gauge pressure shown is just over 5 bars</a:t>
            </a:r>
            <a:endParaRPr lang="en-US" altLang="en-US" sz="2600" dirty="0"/>
          </a:p>
        </p:txBody>
      </p:sp>
      <p:graphicFrame>
        <p:nvGraphicFramePr>
          <p:cNvPr id="5" name="Object 4" descr="1 bar = 10 to the fifth pascals"/>
          <p:cNvGraphicFramePr>
            <a:graphicFrameLocks noChangeAspect="1"/>
          </p:cNvGraphicFramePr>
          <p:nvPr>
            <p:extLst>
              <p:ext uri="{D42A27DB-BD31-4B8C-83A1-F6EECF244321}">
                <p14:modId xmlns:p14="http://schemas.microsoft.com/office/powerpoint/2010/main" val="4243554148"/>
              </p:ext>
            </p:extLst>
          </p:nvPr>
        </p:nvGraphicFramePr>
        <p:xfrm>
          <a:off x="685800" y="3064733"/>
          <a:ext cx="2252133" cy="445477"/>
        </p:xfrm>
        <a:graphic>
          <a:graphicData uri="http://schemas.openxmlformats.org/presentationml/2006/ole">
            <mc:AlternateContent xmlns:mc="http://schemas.openxmlformats.org/markup-compatibility/2006">
              <mc:Choice xmlns:v="urn:schemas-microsoft-com:vml" Requires="v">
                <p:oleObj spid="_x0000_s16471" name="Equation" r:id="rId3" imgW="1155600" imgH="228600" progId="Equation.DSMT4">
                  <p:embed/>
                </p:oleObj>
              </mc:Choice>
              <mc:Fallback>
                <p:oleObj name="Equation" r:id="rId3" imgW="1155600" imgH="228600" progId="Equation.DSMT4">
                  <p:embed/>
                  <p:pic>
                    <p:nvPicPr>
                      <p:cNvPr id="0" name=""/>
                      <p:cNvPicPr/>
                      <p:nvPr/>
                    </p:nvPicPr>
                    <p:blipFill>
                      <a:blip r:embed="rId4"/>
                      <a:stretch>
                        <a:fillRect/>
                      </a:stretch>
                    </p:blipFill>
                    <p:spPr>
                      <a:xfrm>
                        <a:off x="685800" y="3064733"/>
                        <a:ext cx="2252133" cy="445477"/>
                      </a:xfrm>
                      <a:prstGeom prst="rect">
                        <a:avLst/>
                      </a:prstGeom>
                    </p:spPr>
                  </p:pic>
                </p:oleObj>
              </mc:Fallback>
            </mc:AlternateContent>
          </a:graphicData>
        </a:graphic>
      </p:graphicFrame>
      <p:pic>
        <p:nvPicPr>
          <p:cNvPr id="4" name="Picture 3" descr="A pressure gauge."/>
          <p:cNvPicPr>
            <a:picLocks noChangeAspect="1"/>
          </p:cNvPicPr>
          <p:nvPr/>
        </p:nvPicPr>
        <p:blipFill rotWithShape="1">
          <a:blip r:embed="rId5" cstate="print">
            <a:extLst>
              <a:ext uri="{28A0092B-C50C-407E-A947-70E740481C1C}">
                <a14:useLocalDpi xmlns:a14="http://schemas.microsoft.com/office/drawing/2010/main" val="0"/>
              </a:ext>
            </a:extLst>
          </a:blip>
          <a:srcRect t="9689"/>
          <a:stretch/>
        </p:blipFill>
        <p:spPr>
          <a:xfrm>
            <a:off x="5264226" y="3280094"/>
            <a:ext cx="3259594" cy="3117880"/>
          </a:xfrm>
          <a:prstGeom prst="rect">
            <a:avLst/>
          </a:prstGeom>
        </p:spPr>
      </p:pic>
    </p:spTree>
    <p:extLst>
      <p:ext uri="{BB962C8B-B14F-4D97-AF65-F5344CB8AC3E}">
        <p14:creationId xmlns:p14="http://schemas.microsoft.com/office/powerpoint/2010/main" val="163237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Blood Pressure</a:t>
            </a:r>
            <a:endParaRPr lang="en-US" sz="3600" dirty="0"/>
          </a:p>
        </p:txBody>
      </p:sp>
      <p:sp>
        <p:nvSpPr>
          <p:cNvPr id="3" name="Content Placeholder 2"/>
          <p:cNvSpPr>
            <a:spLocks noGrp="1"/>
          </p:cNvSpPr>
          <p:nvPr>
            <p:ph idx="1"/>
          </p:nvPr>
        </p:nvSpPr>
        <p:spPr>
          <a:xfrm>
            <a:off x="457200" y="1600201"/>
            <a:ext cx="8610600" cy="2133599"/>
          </a:xfrm>
        </p:spPr>
        <p:txBody>
          <a:bodyPr/>
          <a:lstStyle/>
          <a:p>
            <a:pPr marL="256032" indent="-256032">
              <a:buSzPct val="100000"/>
            </a:pPr>
            <a:r>
              <a:rPr lang="en-CA" altLang="en-US" sz="2200" dirty="0"/>
              <a:t>Blood-pressure readings, such as 130/80, give the maximum and minimum gauge pressures in the arteries, measured in “mm Hg” or “torr.” </a:t>
            </a:r>
          </a:p>
          <a:p>
            <a:pPr marL="256032" indent="-256032">
              <a:buSzPct val="100000"/>
            </a:pPr>
            <a:r>
              <a:rPr lang="en-CA" altLang="en-US" sz="2200" dirty="0"/>
              <a:t>Blood pressure varies with vertical position within the body.</a:t>
            </a:r>
          </a:p>
          <a:p>
            <a:pPr marL="256032" indent="-256032">
              <a:buSzPct val="100000"/>
            </a:pPr>
            <a:r>
              <a:rPr lang="en-CA" altLang="en-US" sz="2200" dirty="0"/>
              <a:t>The standard reference point is the upper arm, level with the heart.</a:t>
            </a:r>
            <a:endParaRPr lang="en-US" altLang="en-US" sz="2200" dirty="0"/>
          </a:p>
        </p:txBody>
      </p:sp>
      <p:pic>
        <p:nvPicPr>
          <p:cNvPr id="4" name="Picture 3" descr="A doctor takes a patient's blood press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531" y="3879536"/>
            <a:ext cx="3166874" cy="2470857"/>
          </a:xfrm>
          <a:prstGeom prst="rect">
            <a:avLst/>
          </a:prstGeom>
        </p:spPr>
      </p:pic>
    </p:spTree>
    <p:extLst>
      <p:ext uri="{BB962C8B-B14F-4D97-AF65-F5344CB8AC3E}">
        <p14:creationId xmlns:p14="http://schemas.microsoft.com/office/powerpoint/2010/main" val="1491080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Archimedes's Principle: Proof Step 1</a:t>
            </a:r>
            <a:endParaRPr lang="en-US" sz="3600" dirty="0"/>
          </a:p>
        </p:txBody>
      </p:sp>
      <p:pic>
        <p:nvPicPr>
          <p:cNvPr id="4" name="Picture 3" descr="Part ay: arbitrary element of fluid in equilibrium. The forces on  the fluid element due to pressure must sum to a buoyant force equal in magnitude to the element's w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837" y="1679690"/>
            <a:ext cx="4890327" cy="4552879"/>
          </a:xfrm>
          <a:prstGeom prst="rect">
            <a:avLst/>
          </a:prstGeom>
        </p:spPr>
      </p:pic>
    </p:spTree>
    <p:extLst>
      <p:ext uri="{BB962C8B-B14F-4D97-AF65-F5344CB8AC3E}">
        <p14:creationId xmlns:p14="http://schemas.microsoft.com/office/powerpoint/2010/main" val="3884518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Archimedes's Principle: Proof Step 2</a:t>
            </a:r>
            <a:endParaRPr lang="en-US" sz="3600" dirty="0"/>
          </a:p>
        </p:txBody>
      </p:sp>
      <p:pic>
        <p:nvPicPr>
          <p:cNvPr id="4" name="Picture 3" descr="Part b: fluid element replaced with solid body of the same size and shape. The forces due to pressure are the same. So the body must be acted upon by the same buoyant force as the fluid element, regardless of the body's we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169" y="1656057"/>
            <a:ext cx="5104580" cy="4552879"/>
          </a:xfrm>
          <a:prstGeom prst="rect">
            <a:avLst/>
          </a:prstGeom>
        </p:spPr>
      </p:pic>
    </p:spTree>
    <p:extLst>
      <p:ext uri="{BB962C8B-B14F-4D97-AF65-F5344CB8AC3E}">
        <p14:creationId xmlns:p14="http://schemas.microsoft.com/office/powerpoint/2010/main" val="3127556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Archimedes's Principle</a:t>
            </a:r>
            <a:endParaRPr lang="en-US" sz="3600" dirty="0"/>
          </a:p>
        </p:txBody>
      </p:sp>
      <p:sp>
        <p:nvSpPr>
          <p:cNvPr id="3" name="Content Placeholder 2"/>
          <p:cNvSpPr>
            <a:spLocks noGrp="1"/>
          </p:cNvSpPr>
          <p:nvPr>
            <p:ph idx="1"/>
          </p:nvPr>
        </p:nvSpPr>
        <p:spPr>
          <a:xfrm>
            <a:off x="457200" y="1600200"/>
            <a:ext cx="8229600" cy="4114799"/>
          </a:xfrm>
        </p:spPr>
        <p:txBody>
          <a:bodyPr/>
          <a:lstStyle/>
          <a:p>
            <a:pPr marL="256032" indent="-256032">
              <a:buSzPct val="100000"/>
            </a:pPr>
            <a:r>
              <a:rPr lang="en-CA" altLang="en-US" sz="2200" dirty="0"/>
              <a:t>An object immersed in water seems to weigh less than when it is in air. </a:t>
            </a:r>
          </a:p>
          <a:p>
            <a:pPr marL="256032" indent="-256032">
              <a:buSzPct val="100000"/>
            </a:pPr>
            <a:r>
              <a:rPr lang="en-CA" altLang="en-US" sz="2200" dirty="0"/>
              <a:t>When the object is less dense than the fluid, it floats. </a:t>
            </a:r>
          </a:p>
          <a:p>
            <a:pPr marL="256032" indent="-256032">
              <a:buSzPct val="100000"/>
            </a:pPr>
            <a:r>
              <a:rPr lang="en-CA" altLang="en-US" sz="2200" dirty="0"/>
              <a:t>The human body usually floats in water, and a helium-filled balloon floats in air. </a:t>
            </a:r>
          </a:p>
          <a:p>
            <a:pPr marL="256032" indent="-256032">
              <a:buSzPct val="100000"/>
            </a:pPr>
            <a:r>
              <a:rPr lang="en-CA" altLang="en-US" sz="2200" dirty="0"/>
              <a:t>These are examples of buoyancy, a phenomenon described by </a:t>
            </a:r>
            <a:r>
              <a:rPr lang="en-CA" altLang="en-US" sz="2200" b="1" dirty="0"/>
              <a:t>Archimedes’s principle</a:t>
            </a:r>
            <a:r>
              <a:rPr lang="en-CA" altLang="en-US" sz="2200" dirty="0"/>
              <a:t>:</a:t>
            </a:r>
          </a:p>
          <a:p>
            <a:pPr marL="740664" lvl="1">
              <a:buFont typeface="Arial" panose="020B0604020202020204" pitchFamily="34" charset="0"/>
              <a:buChar char="‒"/>
            </a:pPr>
            <a:r>
              <a:rPr lang="en-CA" altLang="en-US" sz="2200" b="1" dirty="0"/>
              <a:t>When an object is completely or partially immersed in a fluid, the fluid exerts an upward force on the object equal to the weight of the fluid displaced by the object.</a:t>
            </a:r>
            <a:endParaRPr lang="en-US" altLang="en-US" sz="2200" b="1" dirty="0"/>
          </a:p>
        </p:txBody>
      </p:sp>
      <p:sp>
        <p:nvSpPr>
          <p:cNvPr id="6" name="Text Placeholder 5"/>
          <p:cNvSpPr>
            <a:spLocks noGrp="1"/>
          </p:cNvSpPr>
          <p:nvPr>
            <p:ph type="body" sz="quarter" idx="14"/>
          </p:nvPr>
        </p:nvSpPr>
        <p:spPr>
          <a:xfrm>
            <a:off x="457200" y="5776545"/>
            <a:ext cx="8229600" cy="533400"/>
          </a:xfrm>
        </p:spPr>
        <p:txBody>
          <a:bodyPr/>
          <a:lstStyle/>
          <a:p>
            <a:r>
              <a:rPr lang="en-US" sz="2400" dirty="0">
                <a:hlinkClick r:id="rId2" tooltip="https://mediaplayer.pearsoncmg.com/assets/_video.true/secs-vtd24_buoyantforce"/>
              </a:rPr>
              <a:t>Video Tutor Demonstration: Weighing Weights in </a:t>
            </a:r>
            <a:r>
              <a:rPr lang="en-US" sz="2400" dirty="0" smtClean="0">
                <a:hlinkClick r:id="rId2" tooltip="https://mediaplayer.pearsoncmg.com/assets/_video.true/secs-vtd24_buoyantforce"/>
              </a:rPr>
              <a:t>Water</a:t>
            </a:r>
            <a:endParaRPr lang="en-US" sz="2400" dirty="0"/>
          </a:p>
        </p:txBody>
      </p:sp>
    </p:spTree>
    <p:extLst>
      <p:ext uri="{BB962C8B-B14F-4D97-AF65-F5344CB8AC3E}">
        <p14:creationId xmlns:p14="http://schemas.microsoft.com/office/powerpoint/2010/main" val="2054063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Surface Tension </a:t>
            </a:r>
            <a:r>
              <a:rPr lang="en-US" altLang="en-US" sz="2000" b="0" dirty="0"/>
              <a:t>(1 of 2)</a:t>
            </a:r>
            <a:endParaRPr lang="en-US" sz="2000" b="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CA" altLang="en-US" sz="2600" dirty="0"/>
              <a:t>The surface of the water acts like a membrane under tension, allowing this water strider to “walk on water.”</a:t>
            </a:r>
            <a:endParaRPr lang="en-US" altLang="en-US" sz="2600" dirty="0"/>
          </a:p>
        </p:txBody>
      </p:sp>
      <p:pic>
        <p:nvPicPr>
          <p:cNvPr id="4" name="Picture 3" descr="A water strid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332" y="2663951"/>
            <a:ext cx="5480304" cy="2627376"/>
          </a:xfrm>
          <a:prstGeom prst="rect">
            <a:avLst/>
          </a:prstGeom>
        </p:spPr>
      </p:pic>
    </p:spTree>
    <p:extLst>
      <p:ext uri="{BB962C8B-B14F-4D97-AF65-F5344CB8AC3E}">
        <p14:creationId xmlns:p14="http://schemas.microsoft.com/office/powerpoint/2010/main" val="379420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dirty="0"/>
              <a:t>Learning Outcomes</a:t>
            </a:r>
            <a:endParaRPr lang="en-US" sz="3600" dirty="0"/>
          </a:p>
        </p:txBody>
      </p:sp>
      <p:sp>
        <p:nvSpPr>
          <p:cNvPr id="11" name="Content Placeholder 10"/>
          <p:cNvSpPr>
            <a:spLocks noGrp="1"/>
          </p:cNvSpPr>
          <p:nvPr>
            <p:ph idx="1"/>
          </p:nvPr>
        </p:nvSpPr>
        <p:spPr>
          <a:xfrm>
            <a:off x="457200" y="1600200"/>
            <a:ext cx="8382000" cy="4724400"/>
          </a:xfrm>
        </p:spPr>
        <p:txBody>
          <a:bodyPr/>
          <a:lstStyle/>
          <a:p>
            <a:pPr marL="0" indent="0">
              <a:buNone/>
            </a:pPr>
            <a:r>
              <a:rPr lang="en-US" altLang="en-US" sz="2600" b="1" dirty="0"/>
              <a:t>In this chapter, you’ll learn…</a:t>
            </a:r>
          </a:p>
          <a:p>
            <a:pPr marL="256032" indent="-256032">
              <a:buSzPct val="100000"/>
            </a:pPr>
            <a:r>
              <a:rPr lang="en-CA" altLang="en-US" sz="2400" dirty="0"/>
              <a:t>the meaning of the density and pressure of a fluid, and how they are measured.</a:t>
            </a:r>
          </a:p>
          <a:p>
            <a:pPr marL="256032" indent="-256032">
              <a:buSzPct val="100000"/>
            </a:pPr>
            <a:r>
              <a:rPr lang="en-CA" altLang="en-US" sz="2400" dirty="0"/>
              <a:t>how to calculate the buoyant force that a fluid exerts on an object immersed in it.</a:t>
            </a:r>
          </a:p>
          <a:p>
            <a:pPr marL="256032" indent="-256032">
              <a:buSzPct val="100000"/>
            </a:pPr>
            <a:r>
              <a:rPr lang="en-CA" altLang="en-US" sz="2400" dirty="0"/>
              <a:t>how to use Bernoulli’s equation to relate pressure and flow speed at different points in certain types of flow.</a:t>
            </a:r>
          </a:p>
          <a:p>
            <a:pPr marL="256032" indent="-256032">
              <a:buSzPct val="100000"/>
            </a:pPr>
            <a:r>
              <a:rPr lang="en-CA" altLang="en-US" sz="2400" dirty="0"/>
              <a:t>the significance of laminar versus turbulent fluid flow, and how the speed of flow in a tube depends on the tube’s size.</a:t>
            </a:r>
          </a:p>
          <a:p>
            <a:pPr marL="256032" indent="-256032">
              <a:buSzPct val="100000"/>
            </a:pPr>
            <a:r>
              <a:rPr lang="en-CA" altLang="en-US" sz="2400" dirty="0"/>
              <a:t>how viscous flow and turbulent flow differ from ideal flow.</a:t>
            </a:r>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Surface Tension </a:t>
            </a:r>
            <a:r>
              <a:rPr lang="en-US" altLang="en-US" sz="2000" b="0" dirty="0"/>
              <a:t>(2 of 2)</a:t>
            </a:r>
            <a:endParaRPr lang="en-US" sz="2000" b="0" dirty="0"/>
          </a:p>
        </p:txBody>
      </p:sp>
      <p:sp>
        <p:nvSpPr>
          <p:cNvPr id="3" name="Content Placeholder 2"/>
          <p:cNvSpPr>
            <a:spLocks noGrp="1"/>
          </p:cNvSpPr>
          <p:nvPr>
            <p:ph idx="1"/>
          </p:nvPr>
        </p:nvSpPr>
        <p:spPr>
          <a:xfrm>
            <a:off x="457200" y="1600201"/>
            <a:ext cx="4724400" cy="2057400"/>
          </a:xfrm>
        </p:spPr>
        <p:txBody>
          <a:bodyPr/>
          <a:lstStyle/>
          <a:p>
            <a:pPr marL="256032" indent="-256032">
              <a:buSzPct val="100000"/>
            </a:pPr>
            <a:r>
              <a:rPr lang="en-CA" altLang="en-US" sz="2600" dirty="0"/>
              <a:t>A molecule at the surface of a liquid is attracted into the bulk liquid, which tends to </a:t>
            </a:r>
            <a:r>
              <a:rPr lang="en-CA" altLang="en-US" sz="2600" b="1" dirty="0"/>
              <a:t>reduce</a:t>
            </a:r>
            <a:r>
              <a:rPr lang="en-CA" altLang="en-US" sz="2600" dirty="0"/>
              <a:t> the liquid’s surface area.</a:t>
            </a:r>
            <a:endParaRPr lang="en-US" altLang="en-US" sz="2600" dirty="0"/>
          </a:p>
        </p:txBody>
      </p:sp>
      <p:pic>
        <p:nvPicPr>
          <p:cNvPr id="4" name="Picture 3" descr="Molecules in a liquid are attracted by neighboring molecules. At the surface, the unbalanced attractions cause the surface to resist being stretched. Molecules in the interior are equally attracted in all direc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676400"/>
            <a:ext cx="3411985" cy="4432195"/>
          </a:xfrm>
          <a:prstGeom prst="rect">
            <a:avLst/>
          </a:prstGeom>
        </p:spPr>
      </p:pic>
    </p:spTree>
    <p:extLst>
      <p:ext uri="{BB962C8B-B14F-4D97-AF65-F5344CB8AC3E}">
        <p14:creationId xmlns:p14="http://schemas.microsoft.com/office/powerpoint/2010/main" val="277884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Fluid Flow </a:t>
            </a:r>
            <a:r>
              <a:rPr lang="en-US" altLang="en-US" sz="2000" b="0" dirty="0"/>
              <a:t>(1 of 2)</a:t>
            </a:r>
            <a:endParaRPr lang="en-US" sz="2000" b="0" dirty="0"/>
          </a:p>
        </p:txBody>
      </p:sp>
      <p:sp>
        <p:nvSpPr>
          <p:cNvPr id="3" name="Content Placeholder 2"/>
          <p:cNvSpPr>
            <a:spLocks noGrp="1"/>
          </p:cNvSpPr>
          <p:nvPr>
            <p:ph idx="1"/>
          </p:nvPr>
        </p:nvSpPr>
        <p:spPr>
          <a:xfrm>
            <a:off x="457200" y="1600201"/>
            <a:ext cx="8077200" cy="2743199"/>
          </a:xfrm>
        </p:spPr>
        <p:txBody>
          <a:bodyPr/>
          <a:lstStyle/>
          <a:p>
            <a:pPr marL="256032" indent="-256032">
              <a:buSzPct val="100000"/>
            </a:pPr>
            <a:r>
              <a:rPr lang="en-CA" altLang="en-US" sz="2200" dirty="0"/>
              <a:t>The path of an individual particle in a moving fluid is called a </a:t>
            </a:r>
            <a:r>
              <a:rPr lang="en-CA" altLang="en-US" sz="2200" b="1" dirty="0"/>
              <a:t>flow</a:t>
            </a:r>
            <a:r>
              <a:rPr lang="en-CA" altLang="en-US" sz="2200" dirty="0"/>
              <a:t> </a:t>
            </a:r>
            <a:r>
              <a:rPr lang="en-CA" altLang="en-US" sz="2200" b="1" dirty="0"/>
              <a:t>line</a:t>
            </a:r>
            <a:r>
              <a:rPr lang="en-CA" altLang="en-US" sz="2200" dirty="0"/>
              <a:t>.</a:t>
            </a:r>
          </a:p>
          <a:p>
            <a:pPr marL="256032" indent="-256032">
              <a:buSzPct val="100000"/>
            </a:pPr>
            <a:r>
              <a:rPr lang="en-CA" altLang="en-US" sz="2200" dirty="0"/>
              <a:t>In </a:t>
            </a:r>
            <a:r>
              <a:rPr lang="en-CA" altLang="en-US" sz="2200" b="1" dirty="0"/>
              <a:t>steady</a:t>
            </a:r>
            <a:r>
              <a:rPr lang="en-CA" altLang="en-US" sz="2200" dirty="0"/>
              <a:t> </a:t>
            </a:r>
            <a:r>
              <a:rPr lang="en-CA" altLang="en-US" sz="2200" b="1" dirty="0"/>
              <a:t>flow</a:t>
            </a:r>
            <a:r>
              <a:rPr lang="en-CA" altLang="en-US" sz="2200" dirty="0"/>
              <a:t>, the overall flow pattern does not change with time, so every element passing through a given point follows the same flow line. </a:t>
            </a:r>
          </a:p>
          <a:p>
            <a:pPr marL="256032" indent="-256032">
              <a:buSzPct val="100000"/>
            </a:pPr>
            <a:r>
              <a:rPr lang="en-CA" altLang="en-US" sz="2200" dirty="0"/>
              <a:t>In steady flow no fluid can cross the side walls of a given flow tube.</a:t>
            </a:r>
            <a:endParaRPr lang="en-US" altLang="en-US" sz="2200" dirty="0"/>
          </a:p>
        </p:txBody>
      </p:sp>
      <p:pic>
        <p:nvPicPr>
          <p:cNvPr id="4" name="Picture 3" descr="Flowlines run parallel to one another along the surface of a flow tube of cross sectional area 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389" y="4371553"/>
            <a:ext cx="3569951" cy="1998710"/>
          </a:xfrm>
          <a:prstGeom prst="rect">
            <a:avLst/>
          </a:prstGeom>
        </p:spPr>
      </p:pic>
    </p:spTree>
    <p:extLst>
      <p:ext uri="{BB962C8B-B14F-4D97-AF65-F5344CB8AC3E}">
        <p14:creationId xmlns:p14="http://schemas.microsoft.com/office/powerpoint/2010/main" val="1930069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Fluid Flow </a:t>
            </a:r>
            <a:r>
              <a:rPr lang="en-US" altLang="en-US" sz="2000" b="0" dirty="0"/>
              <a:t>(2 of 2)</a:t>
            </a:r>
            <a:endParaRPr lang="en-US" sz="2000" b="0" dirty="0"/>
          </a:p>
        </p:txBody>
      </p:sp>
      <p:sp>
        <p:nvSpPr>
          <p:cNvPr id="3" name="Content Placeholder 2"/>
          <p:cNvSpPr>
            <a:spLocks noGrp="1"/>
          </p:cNvSpPr>
          <p:nvPr>
            <p:ph idx="1"/>
          </p:nvPr>
        </p:nvSpPr>
        <p:spPr>
          <a:xfrm>
            <a:off x="457200" y="1600201"/>
            <a:ext cx="4876800" cy="4571999"/>
          </a:xfrm>
        </p:spPr>
        <p:txBody>
          <a:bodyPr/>
          <a:lstStyle/>
          <a:p>
            <a:pPr marL="256032" indent="-256032">
              <a:buSzPct val="100000"/>
            </a:pPr>
            <a:r>
              <a:rPr lang="en-CA" altLang="en-US" sz="2400" dirty="0"/>
              <a:t>In laminar flow, adjacent layers of fluid slide smoothly past each other and the flow is steady.</a:t>
            </a:r>
          </a:p>
          <a:p>
            <a:pPr marL="256032" indent="-256032">
              <a:buSzPct val="100000"/>
            </a:pPr>
            <a:r>
              <a:rPr lang="en-CA" altLang="en-US" sz="2400" dirty="0"/>
              <a:t>At sufficiently high flow rates, the flow can become turbulent. </a:t>
            </a:r>
          </a:p>
          <a:p>
            <a:pPr marL="256032" indent="-256032">
              <a:buSzPct val="100000"/>
            </a:pPr>
            <a:r>
              <a:rPr lang="en-CA" altLang="en-US" sz="2400" dirty="0"/>
              <a:t>In turbulent flow there is no steady-state pattern; the flow pattern changes continuously.</a:t>
            </a:r>
            <a:endParaRPr lang="en-US" altLang="en-US" sz="2400" dirty="0"/>
          </a:p>
        </p:txBody>
      </p:sp>
      <p:pic>
        <p:nvPicPr>
          <p:cNvPr id="4" name="Picture 3" descr="Smoke rises from a spent match head. Initially, the smoke rises smoothly, demonstrating laminar flow. The smoke then begins to twist and curl around itself, demonstrating turbulent flo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1600201"/>
            <a:ext cx="3545888" cy="3444118"/>
          </a:xfrm>
          <a:prstGeom prst="rect">
            <a:avLst/>
          </a:prstGeom>
        </p:spPr>
      </p:pic>
    </p:spTree>
    <p:extLst>
      <p:ext uri="{BB962C8B-B14F-4D97-AF65-F5344CB8AC3E}">
        <p14:creationId xmlns:p14="http://schemas.microsoft.com/office/powerpoint/2010/main" val="3680870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Continuity Equation </a:t>
            </a:r>
            <a:r>
              <a:rPr lang="en-US" altLang="en-US" sz="2000" b="0" dirty="0"/>
              <a:t>(1 of 2)</a:t>
            </a:r>
            <a:endParaRPr lang="en-US" sz="2000" b="0" dirty="0"/>
          </a:p>
        </p:txBody>
      </p:sp>
      <p:sp>
        <p:nvSpPr>
          <p:cNvPr id="3" name="Content Placeholder 2"/>
          <p:cNvSpPr>
            <a:spLocks noGrp="1"/>
          </p:cNvSpPr>
          <p:nvPr>
            <p:ph idx="1"/>
          </p:nvPr>
        </p:nvSpPr>
        <p:spPr>
          <a:xfrm>
            <a:off x="457200" y="1600201"/>
            <a:ext cx="4648200" cy="3183773"/>
          </a:xfrm>
        </p:spPr>
        <p:txBody>
          <a:bodyPr/>
          <a:lstStyle/>
          <a:p>
            <a:pPr marL="256032" indent="-256032">
              <a:buSzPct val="100000"/>
            </a:pPr>
            <a:r>
              <a:rPr lang="en-US" altLang="en-US" sz="2600" dirty="0"/>
              <a:t>The figure at the right shows a flow tube with changing cross-sectional area.</a:t>
            </a:r>
          </a:p>
          <a:p>
            <a:pPr marL="256032" indent="-256032">
              <a:buSzPct val="100000"/>
            </a:pPr>
            <a:r>
              <a:rPr lang="en-US" altLang="en-US" sz="2600" dirty="0"/>
              <a:t>The </a:t>
            </a:r>
            <a:r>
              <a:rPr lang="en-US" altLang="en-US" sz="2600" b="1" dirty="0"/>
              <a:t>continuity</a:t>
            </a:r>
            <a:r>
              <a:rPr lang="en-US" altLang="en-US" sz="2600" dirty="0"/>
              <a:t> </a:t>
            </a:r>
            <a:r>
              <a:rPr lang="en-US" altLang="en-US" sz="2600" b="1" dirty="0"/>
              <a:t>equation</a:t>
            </a:r>
            <a:r>
              <a:rPr lang="en-US" altLang="en-US" sz="2600" dirty="0"/>
              <a:t> for an incompressible fluid is </a:t>
            </a:r>
            <a:r>
              <a:rPr lang="en-US" altLang="en-US" sz="2600" i="1" dirty="0"/>
              <a:t>A</a:t>
            </a:r>
            <a:r>
              <a:rPr lang="en-US" altLang="en-US" sz="2600" baseline="-25000" dirty="0"/>
              <a:t>1</a:t>
            </a:r>
            <a:r>
              <a:rPr lang="en-US" altLang="en-US" sz="2600" i="1" dirty="0"/>
              <a:t>v</a:t>
            </a:r>
            <a:r>
              <a:rPr lang="en-US" altLang="en-US" sz="2600" baseline="-25000" dirty="0"/>
              <a:t>1</a:t>
            </a:r>
            <a:r>
              <a:rPr lang="en-US" altLang="en-US" sz="2600" dirty="0"/>
              <a:t> = </a:t>
            </a:r>
            <a:r>
              <a:rPr lang="en-US" altLang="en-US" sz="2600" i="1" dirty="0"/>
              <a:t>A</a:t>
            </a:r>
            <a:r>
              <a:rPr lang="en-US" altLang="en-US" sz="2600" baseline="-25000" dirty="0"/>
              <a:t>2</a:t>
            </a:r>
            <a:r>
              <a:rPr lang="en-US" altLang="en-US" sz="2600" i="1" dirty="0"/>
              <a:t>v</a:t>
            </a:r>
            <a:r>
              <a:rPr lang="en-US" altLang="en-US" sz="2600" baseline="-25000" dirty="0"/>
              <a:t>2</a:t>
            </a:r>
            <a:r>
              <a:rPr lang="en-US" altLang="en-US" sz="2600" dirty="0"/>
              <a:t>.</a:t>
            </a:r>
          </a:p>
          <a:p>
            <a:pPr marL="256032" indent="-256032">
              <a:buSzPct val="100000"/>
            </a:pPr>
            <a:r>
              <a:rPr lang="en-US" altLang="en-US" sz="2600" dirty="0"/>
              <a:t>The </a:t>
            </a:r>
            <a:r>
              <a:rPr lang="en-US" altLang="en-US" sz="2600" b="1" dirty="0"/>
              <a:t>volume</a:t>
            </a:r>
            <a:r>
              <a:rPr lang="en-US" altLang="en-US" sz="2600" dirty="0"/>
              <a:t> </a:t>
            </a:r>
            <a:r>
              <a:rPr lang="en-US" altLang="en-US" sz="2600" b="1" dirty="0"/>
              <a:t>flow</a:t>
            </a:r>
            <a:r>
              <a:rPr lang="en-US" altLang="en-US" sz="2600" dirty="0"/>
              <a:t> </a:t>
            </a:r>
            <a:r>
              <a:rPr lang="en-US" altLang="en-US" sz="2600" b="1" dirty="0"/>
              <a:t>rate</a:t>
            </a:r>
            <a:r>
              <a:rPr lang="en-US" altLang="en-US" sz="2600" dirty="0"/>
              <a:t> is</a:t>
            </a:r>
          </a:p>
        </p:txBody>
      </p:sp>
      <p:graphicFrame>
        <p:nvGraphicFramePr>
          <p:cNvPr id="5" name="Object 4" descr="d upper V d t = Ay v"/>
          <p:cNvGraphicFramePr>
            <a:graphicFrameLocks noChangeAspect="1"/>
          </p:cNvGraphicFramePr>
          <p:nvPr>
            <p:extLst>
              <p:ext uri="{D42A27DB-BD31-4B8C-83A1-F6EECF244321}">
                <p14:modId xmlns:p14="http://schemas.microsoft.com/office/powerpoint/2010/main" val="3955871613"/>
              </p:ext>
            </p:extLst>
          </p:nvPr>
        </p:nvGraphicFramePr>
        <p:xfrm>
          <a:off x="685800" y="4871897"/>
          <a:ext cx="1169938" cy="697465"/>
        </p:xfrm>
        <a:graphic>
          <a:graphicData uri="http://schemas.openxmlformats.org/presentationml/2006/ole">
            <mc:AlternateContent xmlns:mc="http://schemas.openxmlformats.org/markup-compatibility/2006">
              <mc:Choice xmlns:v="urn:schemas-microsoft-com:vml" Requires="v">
                <p:oleObj spid="_x0000_s17495" name="Equation" r:id="rId3" imgW="660240" imgH="393480" progId="Equation.DSMT4">
                  <p:embed/>
                </p:oleObj>
              </mc:Choice>
              <mc:Fallback>
                <p:oleObj name="Equation" r:id="rId3" imgW="660240" imgH="393480" progId="Equation.DSMT4">
                  <p:embed/>
                  <p:pic>
                    <p:nvPicPr>
                      <p:cNvPr id="0" name=""/>
                      <p:cNvPicPr/>
                      <p:nvPr/>
                    </p:nvPicPr>
                    <p:blipFill>
                      <a:blip r:embed="rId4"/>
                      <a:stretch>
                        <a:fillRect/>
                      </a:stretch>
                    </p:blipFill>
                    <p:spPr>
                      <a:xfrm>
                        <a:off x="685800" y="4871897"/>
                        <a:ext cx="1169938" cy="697465"/>
                      </a:xfrm>
                      <a:prstGeom prst="rect">
                        <a:avLst/>
                      </a:prstGeom>
                    </p:spPr>
                  </p:pic>
                </p:oleObj>
              </mc:Fallback>
            </mc:AlternateContent>
          </a:graphicData>
        </a:graphic>
      </p:graphicFrame>
      <p:pic>
        <p:nvPicPr>
          <p:cNvPr id="4" name="Picture 3" descr="If a fluid is incompressible, the product Ay v, or the tube area times speed, has the same value at all points along the tube. The same fluid volume d upper V then exits the flow tube at its upper end as it enters the lower end. In other words, the fluid flows at v sub 1 into an element of the tube with area Ay sub 1, volume d upper V, and thickness d s sub 1 = v sub 1 d t. The fluid then exits the tube at v sub 2 via an element of area Ay sub 2, volume d upper V, and thickness d s sub 2 = v sub 2 d 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3753" y="1676400"/>
            <a:ext cx="3009672" cy="4646510"/>
          </a:xfrm>
          <a:prstGeom prst="rect">
            <a:avLst/>
          </a:prstGeom>
        </p:spPr>
      </p:pic>
    </p:spTree>
    <p:extLst>
      <p:ext uri="{BB962C8B-B14F-4D97-AF65-F5344CB8AC3E}">
        <p14:creationId xmlns:p14="http://schemas.microsoft.com/office/powerpoint/2010/main" val="3968951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Continuity Equation </a:t>
            </a:r>
            <a:r>
              <a:rPr lang="en-US" altLang="en-US" sz="2000" b="0" dirty="0"/>
              <a:t>(2 of 2)</a:t>
            </a:r>
            <a:endParaRPr lang="en-US" sz="2000" b="0" dirty="0"/>
          </a:p>
        </p:txBody>
      </p:sp>
      <p:sp>
        <p:nvSpPr>
          <p:cNvPr id="3" name="Content Placeholder 2"/>
          <p:cNvSpPr>
            <a:spLocks noGrp="1"/>
          </p:cNvSpPr>
          <p:nvPr>
            <p:ph idx="1"/>
          </p:nvPr>
        </p:nvSpPr>
        <p:spPr>
          <a:xfrm>
            <a:off x="457200" y="1600201"/>
            <a:ext cx="4343400" cy="1828800"/>
          </a:xfrm>
        </p:spPr>
        <p:txBody>
          <a:bodyPr/>
          <a:lstStyle/>
          <a:p>
            <a:pPr marL="256032" indent="-256032">
              <a:buSzPct val="100000"/>
            </a:pPr>
            <a:r>
              <a:rPr lang="en-CA" altLang="en-US" sz="2600" dirty="0"/>
              <a:t>The continuity equation helps explain the shape of a stream of honey poured from a spoon.</a:t>
            </a:r>
            <a:endParaRPr lang="en-US" altLang="en-US" sz="2600" dirty="0"/>
          </a:p>
        </p:txBody>
      </p:sp>
      <p:pic>
        <p:nvPicPr>
          <p:cNvPr id="4" name="Picture 3" descr="Honey drips from a spoon into a bowl. As the honey falls, its flow speed v increases, and the stream's cross-sectional area Ay decreases. The volume flow rate d upper V d t = ay v remains consta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600201"/>
            <a:ext cx="3072448" cy="4750373"/>
          </a:xfrm>
          <a:prstGeom prst="rect">
            <a:avLst/>
          </a:prstGeom>
        </p:spPr>
      </p:pic>
    </p:spTree>
    <p:extLst>
      <p:ext uri="{BB962C8B-B14F-4D97-AF65-F5344CB8AC3E}">
        <p14:creationId xmlns:p14="http://schemas.microsoft.com/office/powerpoint/2010/main" val="3821921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Bernoulli's Equation</a:t>
            </a:r>
            <a:endParaRPr lang="en-US" sz="3600" dirty="0"/>
          </a:p>
        </p:txBody>
      </p:sp>
      <p:sp>
        <p:nvSpPr>
          <p:cNvPr id="4" name="Content Placeholder 3"/>
          <p:cNvSpPr>
            <a:spLocks noGrp="1"/>
          </p:cNvSpPr>
          <p:nvPr>
            <p:ph idx="1"/>
          </p:nvPr>
        </p:nvSpPr>
        <p:spPr>
          <a:xfrm>
            <a:off x="457200" y="1600201"/>
            <a:ext cx="3962400" cy="457199"/>
          </a:xfrm>
        </p:spPr>
        <p:txBody>
          <a:bodyPr/>
          <a:lstStyle/>
          <a:p>
            <a:r>
              <a:rPr lang="en-US" altLang="en-US" sz="2600" dirty="0"/>
              <a:t>Bernoulli’s equation is:</a:t>
            </a:r>
          </a:p>
        </p:txBody>
      </p:sp>
      <p:graphicFrame>
        <p:nvGraphicFramePr>
          <p:cNvPr id="8" name="Object 7" descr="p sub 1 + p g y sub 1 + one-half p v sub 1 squared = p sub 2 + p g y sub 2 + one-half p v sub 2 squared"/>
          <p:cNvGraphicFramePr>
            <a:graphicFrameLocks noChangeAspect="1"/>
          </p:cNvGraphicFramePr>
          <p:nvPr>
            <p:extLst>
              <p:ext uri="{D42A27DB-BD31-4B8C-83A1-F6EECF244321}">
                <p14:modId xmlns:p14="http://schemas.microsoft.com/office/powerpoint/2010/main" val="2939396369"/>
              </p:ext>
            </p:extLst>
          </p:nvPr>
        </p:nvGraphicFramePr>
        <p:xfrm>
          <a:off x="791856" y="2152055"/>
          <a:ext cx="5021476" cy="782234"/>
        </p:xfrm>
        <a:graphic>
          <a:graphicData uri="http://schemas.openxmlformats.org/presentationml/2006/ole">
            <mc:AlternateContent xmlns:mc="http://schemas.openxmlformats.org/markup-compatibility/2006">
              <mc:Choice xmlns:v="urn:schemas-microsoft-com:vml" Requires="v">
                <p:oleObj spid="_x0000_s12414" name="Equation" r:id="rId3" imgW="2527200" imgH="393480" progId="Equation.DSMT4">
                  <p:embed/>
                </p:oleObj>
              </mc:Choice>
              <mc:Fallback>
                <p:oleObj name="Equation" r:id="rId3" imgW="2527200" imgH="393480" progId="Equation.DSMT4">
                  <p:embed/>
                  <p:pic>
                    <p:nvPicPr>
                      <p:cNvPr id="0" name=""/>
                      <p:cNvPicPr/>
                      <p:nvPr/>
                    </p:nvPicPr>
                    <p:blipFill>
                      <a:blip r:embed="rId4"/>
                      <a:stretch>
                        <a:fillRect/>
                      </a:stretch>
                    </p:blipFill>
                    <p:spPr>
                      <a:xfrm>
                        <a:off x="791856" y="2152055"/>
                        <a:ext cx="5021476" cy="782234"/>
                      </a:xfrm>
                      <a:prstGeom prst="rect">
                        <a:avLst/>
                      </a:prstGeom>
                    </p:spPr>
                  </p:pic>
                </p:oleObj>
              </mc:Fallback>
            </mc:AlternateContent>
          </a:graphicData>
        </a:graphic>
      </p:graphicFrame>
      <p:sp>
        <p:nvSpPr>
          <p:cNvPr id="5" name="Content Placeholder 4"/>
          <p:cNvSpPr>
            <a:spLocks noGrp="1"/>
          </p:cNvSpPr>
          <p:nvPr>
            <p:ph idx="13"/>
          </p:nvPr>
        </p:nvSpPr>
        <p:spPr>
          <a:xfrm>
            <a:off x="457200" y="2990850"/>
            <a:ext cx="5356132" cy="2468917"/>
          </a:xfrm>
        </p:spPr>
        <p:txBody>
          <a:bodyPr/>
          <a:lstStyle/>
          <a:p>
            <a:r>
              <a:rPr lang="en-CA" altLang="en-US" sz="2600" dirty="0"/>
              <a:t>It is due to the fact that the work done on a unit volume of fluid by the surrounding fluid is equal to the sum of the changes in kinetic and potential energies per unit volume that occur during the flow.</a:t>
            </a:r>
            <a:endParaRPr lang="en-US" altLang="en-US" sz="2600" dirty="0"/>
          </a:p>
        </p:txBody>
      </p:sp>
      <p:pic>
        <p:nvPicPr>
          <p:cNvPr id="6" name="Picture 5" descr="Fluid moves at v sub 1 into the lower end of the flow tube with area Ay sub 1 at height y sub 1. The corresponding element of the tube from ay to b has thickness d s sub 1, volume d upper V, and pressure p sub 1 Ay sub 1 with the flow. The fluid moves out of the upper end of the tube with area Ay sub 2 and height y sub 2. The corresponding element from c to d has thickness d s sub 2, volume d upper V, and pressure p sub 2 Ay sub 2 opposite the flow."/>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8493" y="1632568"/>
            <a:ext cx="2771581" cy="4774537"/>
          </a:xfrm>
          <a:prstGeom prst="rect">
            <a:avLst/>
          </a:prstGeom>
        </p:spPr>
      </p:pic>
      <p:sp>
        <p:nvSpPr>
          <p:cNvPr id="9" name="Text Placeholder 8"/>
          <p:cNvSpPr>
            <a:spLocks noGrp="1"/>
          </p:cNvSpPr>
          <p:nvPr>
            <p:ph type="body" sz="quarter" idx="14"/>
          </p:nvPr>
        </p:nvSpPr>
        <p:spPr>
          <a:xfrm>
            <a:off x="485775" y="5518805"/>
            <a:ext cx="4924425" cy="843895"/>
          </a:xfrm>
        </p:spPr>
        <p:txBody>
          <a:bodyPr/>
          <a:lstStyle/>
          <a:p>
            <a:r>
              <a:rPr lang="en-US" sz="2600" dirty="0">
                <a:hlinkClick r:id="rId6" tooltip="https://mediaplayer.pearsoncmg.com/assets/_video.true/secs-yf-vts-ex12-7"/>
              </a:rPr>
              <a:t>Video Tutor Solution: Example </a:t>
            </a:r>
            <a:r>
              <a:rPr lang="en-US" sz="2600" dirty="0" smtClean="0">
                <a:hlinkClick r:id="rId6" tooltip="https://mediaplayer.pearsoncmg.com/assets/_video.true/secs-yf-vts-ex12-7"/>
              </a:rPr>
              <a:t>12.7</a:t>
            </a:r>
            <a:endParaRPr lang="en-US" sz="2600" dirty="0"/>
          </a:p>
        </p:txBody>
      </p:sp>
    </p:spTree>
    <p:extLst>
      <p:ext uri="{BB962C8B-B14F-4D97-AF65-F5344CB8AC3E}">
        <p14:creationId xmlns:p14="http://schemas.microsoft.com/office/powerpoint/2010/main" val="1327515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Why Healthy Giraffes Have High Blood Pressure</a:t>
            </a:r>
            <a:endParaRPr lang="en-US" sz="3600" dirty="0"/>
          </a:p>
        </p:txBody>
      </p:sp>
      <p:sp>
        <p:nvSpPr>
          <p:cNvPr id="6" name="Content Placeholder 5"/>
          <p:cNvSpPr>
            <a:spLocks noGrp="1"/>
          </p:cNvSpPr>
          <p:nvPr>
            <p:ph idx="1"/>
          </p:nvPr>
        </p:nvSpPr>
        <p:spPr>
          <a:xfrm>
            <a:off x="457200" y="1600200"/>
            <a:ext cx="4495800" cy="4525963"/>
          </a:xfrm>
        </p:spPr>
        <p:txBody>
          <a:bodyPr/>
          <a:lstStyle/>
          <a:p>
            <a:pPr marL="256032" indent="-256032">
              <a:buSzPct val="100000"/>
            </a:pPr>
            <a:r>
              <a:rPr lang="en-CA" altLang="en-US" sz="2400" dirty="0"/>
              <a:t>Bernoulli’s equation suggests that as blood flows upward at roughly constant speed </a:t>
            </a:r>
            <a:r>
              <a:rPr lang="en-CA" altLang="en-US" sz="2400" i="1" dirty="0"/>
              <a:t>v</a:t>
            </a:r>
            <a:r>
              <a:rPr lang="en-CA" altLang="en-US" sz="2400" dirty="0"/>
              <a:t> from the heart to the brain, the pressure </a:t>
            </a:r>
            <a:r>
              <a:rPr lang="en-CA" altLang="en-US" sz="2400" i="1" dirty="0"/>
              <a:t>p</a:t>
            </a:r>
            <a:r>
              <a:rPr lang="en-CA" altLang="en-US" sz="2400" dirty="0"/>
              <a:t> will drop as the blood’s height </a:t>
            </a:r>
            <a:r>
              <a:rPr lang="en-CA" altLang="en-US" sz="2400" i="1" dirty="0"/>
              <a:t>y</a:t>
            </a:r>
            <a:r>
              <a:rPr lang="en-CA" altLang="en-US" sz="2400" dirty="0"/>
              <a:t> increases.</a:t>
            </a:r>
          </a:p>
          <a:p>
            <a:pPr marL="256032" indent="-256032">
              <a:buSzPct val="100000"/>
            </a:pPr>
            <a:r>
              <a:rPr lang="en-CA" altLang="en-US" sz="2400" dirty="0"/>
              <a:t>For blood to reach the brain with the required minimal pressure, the giraffe’s maximum (systolic) blood pressure must be 280 mm Hg!</a:t>
            </a:r>
            <a:endParaRPr lang="en-US" altLang="en-US" sz="2400" dirty="0"/>
          </a:p>
        </p:txBody>
      </p:sp>
      <p:pic>
        <p:nvPicPr>
          <p:cNvPr id="7" name="Picture 6" descr="A girl reaches up to offer food to a giraff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731" y="1602465"/>
            <a:ext cx="3198547" cy="4785757"/>
          </a:xfrm>
          <a:prstGeom prst="rect">
            <a:avLst/>
          </a:prstGeom>
        </p:spPr>
      </p:pic>
    </p:spTree>
    <p:extLst>
      <p:ext uri="{BB962C8B-B14F-4D97-AF65-F5344CB8AC3E}">
        <p14:creationId xmlns:p14="http://schemas.microsoft.com/office/powerpoint/2010/main" val="243129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Venturi Meter</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The pressure is less at point 2 because the fluid flow speed is greater.</a:t>
            </a:r>
          </a:p>
        </p:txBody>
      </p:sp>
      <p:pic>
        <p:nvPicPr>
          <p:cNvPr id="4" name="Picture 3" descr="A Venturi meter consists of a throat in a horizontal pipe with open-topped tubes rising vertically at point 1 upstream of the throat and at point 2 at the center of the throat. At point 1, the fluid has values v sub 1, Ay sub 1, and p sub 1. At point 2, the fluid has values v sub 2, Ay sub 2, and p sub 2. From point 1 to point 2, the distance between consecutive flowlines decreases as the pipe diameter decreases. The surface of the water in the tube at 1 is distance h above the surface of the fluid in the tube at 2 because of reduced pressure in the throa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238" y="2666002"/>
            <a:ext cx="5161524" cy="3612541"/>
          </a:xfrm>
          <a:prstGeom prst="rect">
            <a:avLst/>
          </a:prstGeom>
        </p:spPr>
      </p:pic>
    </p:spTree>
    <p:extLst>
      <p:ext uri="{BB962C8B-B14F-4D97-AF65-F5344CB8AC3E}">
        <p14:creationId xmlns:p14="http://schemas.microsoft.com/office/powerpoint/2010/main" val="4224204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Lift on an Airplane Wing </a:t>
            </a:r>
            <a:r>
              <a:rPr lang="en-US" altLang="en-US" sz="2000" b="0" dirty="0"/>
              <a:t>(1 of 2)</a:t>
            </a:r>
            <a:endParaRPr lang="en-US" sz="2000" b="0" dirty="0"/>
          </a:p>
        </p:txBody>
      </p:sp>
      <p:sp>
        <p:nvSpPr>
          <p:cNvPr id="3" name="Content Placeholder 2"/>
          <p:cNvSpPr>
            <a:spLocks noGrp="1"/>
          </p:cNvSpPr>
          <p:nvPr>
            <p:ph idx="1"/>
          </p:nvPr>
        </p:nvSpPr>
        <p:spPr>
          <a:xfrm>
            <a:off x="457200" y="1600201"/>
            <a:ext cx="8229600" cy="457200"/>
          </a:xfrm>
        </p:spPr>
        <p:txBody>
          <a:bodyPr/>
          <a:lstStyle/>
          <a:p>
            <a:pPr marL="256032" indent="-256032">
              <a:buSzPct val="100000"/>
            </a:pPr>
            <a:r>
              <a:rPr lang="en-US" altLang="en-US" sz="2600" dirty="0"/>
              <a:t>Bernoulli’s principle helps to explain how airplanes fly.</a:t>
            </a:r>
          </a:p>
        </p:txBody>
      </p:sp>
      <p:pic>
        <p:nvPicPr>
          <p:cNvPr id="4" name="Picture 3" descr="Flowlines represent the passage of air over an airplane. At the propeller, the air has pressure p sub i directed opposite the direction of travel. The flow lines are crowded together above the wing. So, flow speed is higher there, and pressure is lower. Downstream from the wing, the air has pressure p sub f directed downward and rearward. Equivalent explanation: The wing imparts a net downward momentum to the air so that the reaction force on the airplane is upward. If vectors p sub i and p sub f extend rearward and downward and rearward from a common tail, then their resultant delta p air extends downward and forward from the head of p sub i to the head of p sub f."/>
          <p:cNvPicPr>
            <a:picLocks noChangeAspect="1"/>
          </p:cNvPicPr>
          <p:nvPr/>
        </p:nvPicPr>
        <p:blipFill rotWithShape="1">
          <a:blip r:embed="rId2">
            <a:extLst>
              <a:ext uri="{28A0092B-C50C-407E-A947-70E740481C1C}">
                <a14:useLocalDpi xmlns:a14="http://schemas.microsoft.com/office/drawing/2010/main" val="0"/>
              </a:ext>
            </a:extLst>
          </a:blip>
          <a:srcRect t="11294"/>
          <a:stretch/>
        </p:blipFill>
        <p:spPr>
          <a:xfrm>
            <a:off x="741744" y="2253658"/>
            <a:ext cx="7660513" cy="3993811"/>
          </a:xfrm>
          <a:prstGeom prst="rect">
            <a:avLst/>
          </a:prstGeom>
        </p:spPr>
      </p:pic>
    </p:spTree>
    <p:extLst>
      <p:ext uri="{BB962C8B-B14F-4D97-AF65-F5344CB8AC3E}">
        <p14:creationId xmlns:p14="http://schemas.microsoft.com/office/powerpoint/2010/main" val="3216343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Lift on an Airplane Wing </a:t>
            </a:r>
            <a:r>
              <a:rPr lang="en-US" altLang="en-US" sz="2000" b="0" dirty="0"/>
              <a:t>(2 of 2)</a:t>
            </a:r>
            <a:endParaRPr lang="en-US" sz="2000" b="0" dirty="0"/>
          </a:p>
        </p:txBody>
      </p:sp>
      <p:sp>
        <p:nvSpPr>
          <p:cNvPr id="3" name="Content Placeholder 2"/>
          <p:cNvSpPr>
            <a:spLocks noGrp="1"/>
          </p:cNvSpPr>
          <p:nvPr>
            <p:ph idx="1"/>
          </p:nvPr>
        </p:nvSpPr>
        <p:spPr>
          <a:xfrm>
            <a:off x="457200" y="1600201"/>
            <a:ext cx="8229600" cy="1295400"/>
          </a:xfrm>
        </p:spPr>
        <p:txBody>
          <a:bodyPr/>
          <a:lstStyle/>
          <a:p>
            <a:pPr marL="256032" indent="-256032">
              <a:buSzPct val="100000"/>
            </a:pPr>
            <a:r>
              <a:rPr lang="en-CA" altLang="en-US" sz="2600" dirty="0"/>
              <a:t>Computer simulation of air parcels flowing around a wing, showing that air moves much faster over the top than over the bottom.</a:t>
            </a:r>
            <a:endParaRPr lang="en-US" altLang="en-US" sz="2600" dirty="0"/>
          </a:p>
        </p:txBody>
      </p:sp>
      <p:pic>
        <p:nvPicPr>
          <p:cNvPr id="4" name="Picture 3" descr="From the leading edge of the wing to the trailing edge, particles move more quickly over the top surface of the wing than they do over the bottom surface."/>
          <p:cNvPicPr>
            <a:picLocks noChangeAspect="1"/>
          </p:cNvPicPr>
          <p:nvPr/>
        </p:nvPicPr>
        <p:blipFill rotWithShape="1">
          <a:blip r:embed="rId2">
            <a:extLst>
              <a:ext uri="{28A0092B-C50C-407E-A947-70E740481C1C}">
                <a14:useLocalDpi xmlns:a14="http://schemas.microsoft.com/office/drawing/2010/main" val="0"/>
              </a:ext>
            </a:extLst>
          </a:blip>
          <a:srcRect t="17637"/>
          <a:stretch/>
        </p:blipFill>
        <p:spPr>
          <a:xfrm>
            <a:off x="1343914" y="3004324"/>
            <a:ext cx="6468364" cy="3328745"/>
          </a:xfrm>
          <a:prstGeom prst="rect">
            <a:avLst/>
          </a:prstGeom>
        </p:spPr>
      </p:pic>
    </p:spTree>
    <p:extLst>
      <p:ext uri="{BB962C8B-B14F-4D97-AF65-F5344CB8AC3E}">
        <p14:creationId xmlns:p14="http://schemas.microsoft.com/office/powerpoint/2010/main" val="4198152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Introduction</a:t>
            </a:r>
            <a:endParaRPr lang="en-US" sz="3600" dirty="0"/>
          </a:p>
        </p:txBody>
      </p:sp>
      <p:sp>
        <p:nvSpPr>
          <p:cNvPr id="3" name="Content Placeholder 2"/>
          <p:cNvSpPr>
            <a:spLocks noGrp="1"/>
          </p:cNvSpPr>
          <p:nvPr>
            <p:ph idx="1"/>
          </p:nvPr>
        </p:nvSpPr>
        <p:spPr>
          <a:xfrm>
            <a:off x="457200" y="1600200"/>
            <a:ext cx="4267200" cy="4648200"/>
          </a:xfrm>
        </p:spPr>
        <p:txBody>
          <a:bodyPr/>
          <a:lstStyle/>
          <a:p>
            <a:pPr marL="256032" indent="-256032">
              <a:buSzPct val="100000"/>
            </a:pPr>
            <a:r>
              <a:rPr lang="en-CA" altLang="en-US" sz="2200" dirty="0"/>
              <a:t>A colorful tail-spot wrasse is about 10 cm long and can float in the ocean with little effort. </a:t>
            </a:r>
          </a:p>
          <a:p>
            <a:pPr marL="256032" indent="-256032">
              <a:buSzPct val="100000"/>
            </a:pPr>
            <a:r>
              <a:rPr lang="en-CA" altLang="en-US" sz="2200" dirty="0"/>
              <a:t>A manta ray is more than 5 m across and must “flap” its fins continuously to keep from sinking. </a:t>
            </a:r>
          </a:p>
          <a:p>
            <a:pPr marL="256032" indent="-256032">
              <a:buSzPct val="100000"/>
            </a:pPr>
            <a:r>
              <a:rPr lang="en-CA" altLang="en-US" sz="2200" dirty="0"/>
              <a:t>The differences have to do with </a:t>
            </a:r>
            <a:r>
              <a:rPr lang="en-CA" altLang="en-US" sz="2200" b="1" dirty="0"/>
              <a:t>fluid</a:t>
            </a:r>
            <a:r>
              <a:rPr lang="en-CA" altLang="en-US" sz="2200" dirty="0"/>
              <a:t> </a:t>
            </a:r>
            <a:r>
              <a:rPr lang="en-CA" altLang="en-US" sz="2200" b="1" dirty="0"/>
              <a:t>mechanics</a:t>
            </a:r>
            <a:r>
              <a:rPr lang="en-CA" altLang="en-US" sz="2200" dirty="0"/>
              <a:t>.</a:t>
            </a:r>
          </a:p>
          <a:p>
            <a:pPr marL="256032" indent="-256032">
              <a:buSzPct val="100000"/>
            </a:pPr>
            <a:r>
              <a:rPr lang="en-US" altLang="en-US" sz="2200" dirty="0"/>
              <a:t>We begin with fluids at rest and then move on to the more complex field of fluid dynamics.</a:t>
            </a:r>
          </a:p>
        </p:txBody>
      </p:sp>
      <p:pic>
        <p:nvPicPr>
          <p:cNvPr id="4" name="Picture 3" descr="A fish and a manta r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600200"/>
            <a:ext cx="3702706" cy="2110174"/>
          </a:xfrm>
          <a:prstGeom prst="rect">
            <a:avLst/>
          </a:prstGeom>
        </p:spPr>
      </p:pic>
    </p:spTree>
    <p:extLst>
      <p:ext uri="{BB962C8B-B14F-4D97-AF65-F5344CB8AC3E}">
        <p14:creationId xmlns:p14="http://schemas.microsoft.com/office/powerpoint/2010/main" val="949259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Viscosity </a:t>
            </a:r>
            <a:r>
              <a:rPr lang="en-US" altLang="en-US" sz="2000" b="0" dirty="0"/>
              <a:t>(1 of 2)</a:t>
            </a:r>
            <a:endParaRPr lang="en-US" sz="2000" b="0" dirty="0"/>
          </a:p>
        </p:txBody>
      </p:sp>
      <p:sp>
        <p:nvSpPr>
          <p:cNvPr id="3" name="Content Placeholder 2"/>
          <p:cNvSpPr>
            <a:spLocks noGrp="1"/>
          </p:cNvSpPr>
          <p:nvPr>
            <p:ph idx="1"/>
          </p:nvPr>
        </p:nvSpPr>
        <p:spPr>
          <a:xfrm>
            <a:off x="457200" y="1600201"/>
            <a:ext cx="3581400" cy="3581400"/>
          </a:xfrm>
        </p:spPr>
        <p:txBody>
          <a:bodyPr/>
          <a:lstStyle/>
          <a:p>
            <a:pPr marL="256032" indent="-256032">
              <a:buSzPct val="100000"/>
            </a:pPr>
            <a:r>
              <a:rPr lang="en-US" altLang="en-US" sz="2600" b="1" dirty="0"/>
              <a:t>Viscosity</a:t>
            </a:r>
            <a:r>
              <a:rPr lang="en-US" altLang="en-US" sz="2600" dirty="0"/>
              <a:t> is internal friction in a fluid. </a:t>
            </a:r>
          </a:p>
          <a:p>
            <a:pPr marL="256032" indent="-256032">
              <a:buSzPct val="100000"/>
            </a:pPr>
            <a:r>
              <a:rPr lang="en-CA" altLang="en-US" sz="2600" dirty="0"/>
              <a:t>Due to viscosity, the speed is zero at the pipe walls (to which the fluid clings) and is greatest at the center of the pipe.</a:t>
            </a:r>
          </a:p>
        </p:txBody>
      </p:sp>
      <p:pic>
        <p:nvPicPr>
          <p:cNvPr id="4" name="Picture 3" descr="In a pipe of inner radius upper R, the velocity v of a viscous fluid grows at a decreasing rate as the distance r from the centerline decreases. As a result, the fluid has maximum velocity at the centerline, and the velocity profile for the fluid is parabolic."/>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1600201"/>
            <a:ext cx="4530996" cy="4404657"/>
          </a:xfrm>
          <a:prstGeom prst="rect">
            <a:avLst/>
          </a:prstGeom>
        </p:spPr>
      </p:pic>
    </p:spTree>
    <p:extLst>
      <p:ext uri="{BB962C8B-B14F-4D97-AF65-F5344CB8AC3E}">
        <p14:creationId xmlns:p14="http://schemas.microsoft.com/office/powerpoint/2010/main" val="696309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Viscosity </a:t>
            </a:r>
            <a:r>
              <a:rPr lang="en-US" altLang="en-US" sz="2000" b="0" dirty="0"/>
              <a:t>(2 of 2)</a:t>
            </a:r>
            <a:endParaRPr lang="en-US" sz="2000" b="0" dirty="0"/>
          </a:p>
        </p:txBody>
      </p:sp>
      <p:sp>
        <p:nvSpPr>
          <p:cNvPr id="3" name="Content Placeholder 2"/>
          <p:cNvSpPr>
            <a:spLocks noGrp="1"/>
          </p:cNvSpPr>
          <p:nvPr>
            <p:ph idx="1"/>
          </p:nvPr>
        </p:nvSpPr>
        <p:spPr>
          <a:xfrm>
            <a:off x="457200" y="1600201"/>
            <a:ext cx="8229600" cy="1371600"/>
          </a:xfrm>
        </p:spPr>
        <p:txBody>
          <a:bodyPr/>
          <a:lstStyle/>
          <a:p>
            <a:pPr marL="256032" indent="-256032">
              <a:buSzPct val="100000"/>
            </a:pPr>
            <a:r>
              <a:rPr lang="en-CA" altLang="en-US" sz="2600" dirty="0"/>
              <a:t>Lava is an example of a viscous fluid. </a:t>
            </a:r>
          </a:p>
          <a:p>
            <a:pPr marL="256032" indent="-256032">
              <a:buSzPct val="100000"/>
            </a:pPr>
            <a:r>
              <a:rPr lang="en-CA" altLang="en-US" sz="2600" dirty="0"/>
              <a:t>The viscosity decreases with increasing temperature: The hotter the lava, the more easily it can flow.</a:t>
            </a:r>
            <a:endParaRPr lang="en-US" altLang="en-US" sz="2600" dirty="0"/>
          </a:p>
        </p:txBody>
      </p:sp>
      <p:pic>
        <p:nvPicPr>
          <p:cNvPr id="4" name="Picture 3" descr="A lava flows and harde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586" y="3067899"/>
            <a:ext cx="4961248" cy="3327732"/>
          </a:xfrm>
          <a:prstGeom prst="rect">
            <a:avLst/>
          </a:prstGeom>
        </p:spPr>
      </p:pic>
    </p:spTree>
    <p:extLst>
      <p:ext uri="{BB962C8B-B14F-4D97-AF65-F5344CB8AC3E}">
        <p14:creationId xmlns:p14="http://schemas.microsoft.com/office/powerpoint/2010/main" val="23758172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Turbulence</a:t>
            </a:r>
            <a:endParaRPr lang="en-US" sz="3600" dirty="0"/>
          </a:p>
        </p:txBody>
      </p:sp>
      <p:sp>
        <p:nvSpPr>
          <p:cNvPr id="3" name="Content Placeholder 2"/>
          <p:cNvSpPr>
            <a:spLocks noGrp="1"/>
          </p:cNvSpPr>
          <p:nvPr>
            <p:ph idx="1"/>
          </p:nvPr>
        </p:nvSpPr>
        <p:spPr>
          <a:xfrm>
            <a:off x="457200" y="1600200"/>
            <a:ext cx="8229600" cy="1557899"/>
          </a:xfrm>
        </p:spPr>
        <p:txBody>
          <a:bodyPr/>
          <a:lstStyle/>
          <a:p>
            <a:pPr marL="256032" indent="-256032">
              <a:buSzPct val="100000"/>
            </a:pPr>
            <a:r>
              <a:rPr lang="en-CA" altLang="en-US" sz="2200" dirty="0"/>
              <a:t>At low flow speeds, the flow of a fluid of a given viscosity is </a:t>
            </a:r>
            <a:r>
              <a:rPr lang="en-CA" altLang="en-US" sz="2200" b="1" dirty="0"/>
              <a:t>laminar</a:t>
            </a:r>
            <a:r>
              <a:rPr lang="en-CA" altLang="en-US" sz="2200" dirty="0"/>
              <a:t>. </a:t>
            </a:r>
          </a:p>
          <a:p>
            <a:pPr marL="256032" indent="-256032">
              <a:buSzPct val="100000"/>
            </a:pPr>
            <a:r>
              <a:rPr lang="en-CA" altLang="en-US" sz="2200" dirty="0"/>
              <a:t>When a critical speed is exceeded, however, the flow pattern becomes </a:t>
            </a:r>
            <a:r>
              <a:rPr lang="en-CA" altLang="en-US" sz="2200" b="1" dirty="0"/>
              <a:t>turbulent</a:t>
            </a:r>
            <a:r>
              <a:rPr lang="en-CA" altLang="en-US" sz="2200" dirty="0"/>
              <a:t>.</a:t>
            </a:r>
            <a:endParaRPr lang="en-US" altLang="en-US" sz="2200" dirty="0"/>
          </a:p>
        </p:txBody>
      </p:sp>
      <p:pic>
        <p:nvPicPr>
          <p:cNvPr id="4" name="Picture 3" descr="A weak stream of water flow smoothly from a faucet. A stronger stream of water fragments and bubbles as it falls from the faucet."/>
          <p:cNvPicPr>
            <a:picLocks noChangeAspect="1"/>
          </p:cNvPicPr>
          <p:nvPr/>
        </p:nvPicPr>
        <p:blipFill rotWithShape="1">
          <a:blip r:embed="rId2">
            <a:extLst>
              <a:ext uri="{28A0092B-C50C-407E-A947-70E740481C1C}">
                <a14:useLocalDpi xmlns:a14="http://schemas.microsoft.com/office/drawing/2010/main" val="0"/>
              </a:ext>
            </a:extLst>
          </a:blip>
          <a:srcRect t="16378"/>
          <a:stretch/>
        </p:blipFill>
        <p:spPr>
          <a:xfrm>
            <a:off x="2573902" y="3209925"/>
            <a:ext cx="3996195" cy="2672325"/>
          </a:xfrm>
          <a:prstGeom prst="rect">
            <a:avLst/>
          </a:prstGeom>
        </p:spPr>
      </p:pic>
      <p:sp>
        <p:nvSpPr>
          <p:cNvPr id="9" name="Text Placeholder 8"/>
          <p:cNvSpPr>
            <a:spLocks noGrp="1"/>
          </p:cNvSpPr>
          <p:nvPr>
            <p:ph type="body" sz="quarter" idx="14"/>
          </p:nvPr>
        </p:nvSpPr>
        <p:spPr>
          <a:xfrm>
            <a:off x="457200" y="5972175"/>
            <a:ext cx="8229600" cy="390525"/>
          </a:xfrm>
        </p:spPr>
        <p:txBody>
          <a:bodyPr/>
          <a:lstStyle/>
          <a:p>
            <a:r>
              <a:rPr lang="en-US" sz="2200" dirty="0">
                <a:hlinkClick r:id="rId3" tooltip="https://mediaplayer.pearsoncmg.com/assets/_video.true/secs-yf-vts-ex12-11"/>
              </a:rPr>
              <a:t>Video Tutor Solution: Example </a:t>
            </a:r>
            <a:r>
              <a:rPr lang="en-US" sz="2200" dirty="0" smtClean="0">
                <a:hlinkClick r:id="rId3" tooltip="https://mediaplayer.pearsoncmg.com/assets/_video.true/secs-yf-vts-ex12-11"/>
              </a:rPr>
              <a:t>12.11</a:t>
            </a:r>
            <a:endParaRPr lang="en-US" sz="2200" dirty="0"/>
          </a:p>
        </p:txBody>
      </p:sp>
    </p:spTree>
    <p:extLst>
      <p:ext uri="{BB962C8B-B14F-4D97-AF65-F5344CB8AC3E}">
        <p14:creationId xmlns:p14="http://schemas.microsoft.com/office/powerpoint/2010/main" val="4128418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Listening for Turbulent Flow</a:t>
            </a:r>
            <a:endParaRPr lang="en-US" sz="3600" dirty="0"/>
          </a:p>
        </p:txBody>
      </p:sp>
      <p:sp>
        <p:nvSpPr>
          <p:cNvPr id="3" name="Content Placeholder 2"/>
          <p:cNvSpPr>
            <a:spLocks noGrp="1"/>
          </p:cNvSpPr>
          <p:nvPr>
            <p:ph idx="1"/>
          </p:nvPr>
        </p:nvSpPr>
        <p:spPr>
          <a:xfrm>
            <a:off x="457200" y="1600201"/>
            <a:ext cx="4953000" cy="4343400"/>
          </a:xfrm>
        </p:spPr>
        <p:txBody>
          <a:bodyPr/>
          <a:lstStyle/>
          <a:p>
            <a:pPr marL="256032" indent="-256032">
              <a:buSzPct val="100000"/>
            </a:pPr>
            <a:r>
              <a:rPr lang="en-CA" altLang="en-US" sz="2600" dirty="0"/>
              <a:t>Normal blood flow in the human aorta is laminar, but a small disturbance such as a heart pathology can cause the flow to become turbulent.</a:t>
            </a:r>
          </a:p>
          <a:p>
            <a:pPr marL="256032" indent="-256032">
              <a:buSzPct val="100000"/>
            </a:pPr>
            <a:r>
              <a:rPr lang="en-CA" altLang="en-US" sz="2600" dirty="0"/>
              <a:t>Turbulence makes noise, which is why listening to blood flow with a stethoscope is a useful diagnostic technique.</a:t>
            </a:r>
            <a:endParaRPr lang="en-US" altLang="en-US" sz="2600" dirty="0"/>
          </a:p>
        </p:txBody>
      </p:sp>
      <p:pic>
        <p:nvPicPr>
          <p:cNvPr id="5" name="Picture 4" descr="Decorative Image"/>
          <p:cNvPicPr>
            <a:picLocks noChangeAspect="1"/>
          </p:cNvPicPr>
          <p:nvPr/>
        </p:nvPicPr>
        <p:blipFill>
          <a:blip r:embed="rId2"/>
          <a:stretch>
            <a:fillRect/>
          </a:stretch>
        </p:blipFill>
        <p:spPr>
          <a:xfrm>
            <a:off x="5705881" y="1943578"/>
            <a:ext cx="3185546" cy="3732844"/>
          </a:xfrm>
          <a:prstGeom prst="rect">
            <a:avLst/>
          </a:prstGeom>
        </p:spPr>
      </p:pic>
    </p:spTree>
    <p:extLst>
      <p:ext uri="{BB962C8B-B14F-4D97-AF65-F5344CB8AC3E}">
        <p14:creationId xmlns:p14="http://schemas.microsoft.com/office/powerpoint/2010/main" val="3057195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Density </a:t>
            </a:r>
            <a:r>
              <a:rPr lang="en-US" altLang="en-US" sz="2000" b="0" dirty="0"/>
              <a:t>(1 of 2)</a:t>
            </a:r>
            <a:endParaRPr lang="en-US" sz="2000" b="0" dirty="0"/>
          </a:p>
        </p:txBody>
      </p:sp>
      <p:sp>
        <p:nvSpPr>
          <p:cNvPr id="4" name="Content Placeholder 3"/>
          <p:cNvSpPr>
            <a:spLocks noGrp="1"/>
          </p:cNvSpPr>
          <p:nvPr>
            <p:ph idx="1"/>
          </p:nvPr>
        </p:nvSpPr>
        <p:spPr>
          <a:xfrm>
            <a:off x="457200" y="1600200"/>
            <a:ext cx="8229600" cy="2362200"/>
          </a:xfrm>
        </p:spPr>
        <p:txBody>
          <a:bodyPr/>
          <a:lstStyle/>
          <a:p>
            <a:r>
              <a:rPr lang="en-CA" altLang="en-US" sz="2600" dirty="0"/>
              <a:t>An important property of any material, fluid or solid, is its </a:t>
            </a:r>
            <a:r>
              <a:rPr lang="en-CA" altLang="en-US" sz="2600" b="1" dirty="0"/>
              <a:t>density</a:t>
            </a:r>
            <a:r>
              <a:rPr lang="en-CA" altLang="en-US" sz="2600" dirty="0"/>
              <a:t>, defined as its mass per unit volume. </a:t>
            </a:r>
          </a:p>
          <a:p>
            <a:r>
              <a:rPr lang="en-CA" altLang="en-US" sz="2600" dirty="0"/>
              <a:t>A homogeneous material such as ice or iron has the same density throughout. </a:t>
            </a:r>
          </a:p>
          <a:p>
            <a:r>
              <a:rPr lang="en-CA" altLang="en-US" sz="2600" dirty="0"/>
              <a:t>For a homogeneous material,</a:t>
            </a:r>
          </a:p>
        </p:txBody>
      </p:sp>
      <p:pic>
        <p:nvPicPr>
          <p:cNvPr id="6" name="Picture 5" descr="The density of a homogenous material rho = the mass of the material m divided by the volume occupied by material V."/>
          <p:cNvPicPr>
            <a:picLocks noChangeAspect="1"/>
          </p:cNvPicPr>
          <p:nvPr/>
        </p:nvPicPr>
        <p:blipFill rotWithShape="1">
          <a:blip r:embed="rId3">
            <a:extLst>
              <a:ext uri="{28A0092B-C50C-407E-A947-70E740481C1C}">
                <a14:useLocalDpi xmlns:a14="http://schemas.microsoft.com/office/drawing/2010/main" val="0"/>
              </a:ext>
            </a:extLst>
          </a:blip>
          <a:srcRect l="6029" r="8032" b="13720"/>
          <a:stretch/>
        </p:blipFill>
        <p:spPr>
          <a:xfrm>
            <a:off x="689355" y="4123061"/>
            <a:ext cx="7796670" cy="921230"/>
          </a:xfrm>
          <a:prstGeom prst="rect">
            <a:avLst/>
          </a:prstGeom>
        </p:spPr>
      </p:pic>
      <p:sp>
        <p:nvSpPr>
          <p:cNvPr id="5" name="Content Placeholder 4"/>
          <p:cNvSpPr>
            <a:spLocks noGrp="1"/>
          </p:cNvSpPr>
          <p:nvPr>
            <p:ph idx="13"/>
          </p:nvPr>
        </p:nvSpPr>
        <p:spPr>
          <a:xfrm>
            <a:off x="457200" y="5173532"/>
            <a:ext cx="8229600" cy="400791"/>
          </a:xfrm>
        </p:spPr>
        <p:txBody>
          <a:bodyPr/>
          <a:lstStyle/>
          <a:p>
            <a:r>
              <a:rPr lang="en-CA" altLang="en-US" sz="2600" dirty="0"/>
              <a:t>The SI unit of density is the kilogram per cubic meter</a:t>
            </a:r>
            <a:endParaRPr lang="en-US" altLang="en-US" sz="2600" dirty="0">
              <a:sym typeface="Symbol" pitchFamily="84" charset="2"/>
            </a:endParaRPr>
          </a:p>
        </p:txBody>
      </p:sp>
      <p:graphicFrame>
        <p:nvGraphicFramePr>
          <p:cNvPr id="3" name="Object 2" descr="kilograms per cubic meter"/>
          <p:cNvGraphicFramePr>
            <a:graphicFrameLocks noChangeAspect="1"/>
          </p:cNvGraphicFramePr>
          <p:nvPr>
            <p:extLst>
              <p:ext uri="{D42A27DB-BD31-4B8C-83A1-F6EECF244321}">
                <p14:modId xmlns:p14="http://schemas.microsoft.com/office/powerpoint/2010/main" val="933854123"/>
              </p:ext>
            </p:extLst>
          </p:nvPr>
        </p:nvGraphicFramePr>
        <p:xfrm>
          <a:off x="689355" y="5574323"/>
          <a:ext cx="1336431" cy="445477"/>
        </p:xfrm>
        <a:graphic>
          <a:graphicData uri="http://schemas.openxmlformats.org/presentationml/2006/ole">
            <mc:AlternateContent xmlns:mc="http://schemas.openxmlformats.org/markup-compatibility/2006">
              <mc:Choice xmlns:v="urn:schemas-microsoft-com:vml" Requires="v">
                <p:oleObj spid="_x0000_s13399" name="Equation" r:id="rId4" imgW="685800" imgH="228600" progId="Equation.DSMT4">
                  <p:embed/>
                </p:oleObj>
              </mc:Choice>
              <mc:Fallback>
                <p:oleObj name="Equation" r:id="rId4" imgW="685800" imgH="228600" progId="Equation.DSMT4">
                  <p:embed/>
                  <p:pic>
                    <p:nvPicPr>
                      <p:cNvPr id="0" name=""/>
                      <p:cNvPicPr/>
                      <p:nvPr/>
                    </p:nvPicPr>
                    <p:blipFill>
                      <a:blip r:embed="rId5"/>
                      <a:stretch>
                        <a:fillRect/>
                      </a:stretch>
                    </p:blipFill>
                    <p:spPr>
                      <a:xfrm>
                        <a:off x="689355" y="5574323"/>
                        <a:ext cx="1336431" cy="445477"/>
                      </a:xfrm>
                      <a:prstGeom prst="rect">
                        <a:avLst/>
                      </a:prstGeom>
                    </p:spPr>
                  </p:pic>
                </p:oleObj>
              </mc:Fallback>
            </mc:AlternateContent>
          </a:graphicData>
        </a:graphic>
      </p:graphicFrame>
    </p:spTree>
    <p:extLst>
      <p:ext uri="{BB962C8B-B14F-4D97-AF65-F5344CB8AC3E}">
        <p14:creationId xmlns:p14="http://schemas.microsoft.com/office/powerpoint/2010/main" val="3062452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Density </a:t>
            </a:r>
            <a:r>
              <a:rPr lang="en-US" altLang="en-US" sz="2000" b="0" dirty="0"/>
              <a:t>(2 of 2)</a:t>
            </a:r>
            <a:endParaRPr lang="en-US" sz="2000" b="0" dirty="0"/>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CA" altLang="en-US" sz="2600" dirty="0"/>
              <a:t>Here are two objects with different masses and different volumes, but the same density.</a:t>
            </a:r>
            <a:endParaRPr lang="en-US" altLang="en-US" sz="2600" dirty="0">
              <a:sym typeface="Symbol" panose="05050102010706020507" pitchFamily="18" charset="2"/>
            </a:endParaRPr>
          </a:p>
        </p:txBody>
      </p:sp>
      <p:pic>
        <p:nvPicPr>
          <p:cNvPr id="7" name="Picture 6" descr="Different mass, same density. A wrench and a nail are both made of steel. They have the same density, or mass per unit volum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590800"/>
            <a:ext cx="3501195" cy="3544419"/>
          </a:xfrm>
          <a:prstGeom prst="rect">
            <a:avLst/>
          </a:prstGeom>
        </p:spPr>
      </p:pic>
    </p:spTree>
    <p:extLst>
      <p:ext uri="{BB962C8B-B14F-4D97-AF65-F5344CB8AC3E}">
        <p14:creationId xmlns:p14="http://schemas.microsoft.com/office/powerpoint/2010/main" val="159076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Densities of Some Common Substances</a:t>
            </a:r>
            <a:endParaRPr lang="en-US" sz="3600" dirty="0"/>
          </a:p>
        </p:txBody>
      </p:sp>
      <p:graphicFrame>
        <p:nvGraphicFramePr>
          <p:cNvPr id="4" name="Table 3" descr="A table provides the density in kilograms per cubic meter for different materials, as follows. Air at 1 atmosphere and 20 degrees Celsius, 1.20. Ice, 0.92 times 10 cubed. Water, 1.00 times 10 cubed. Blood, 1.06 times 10 cubed. Aluminum, 2.7 times 10 cubed. Lead, 11.3 times 10 cubed. Gold, 19.3 times 10 cubed."/>
          <p:cNvGraphicFramePr>
            <a:graphicFrameLocks noGrp="1"/>
          </p:cNvGraphicFramePr>
          <p:nvPr>
            <p:extLst>
              <p:ext uri="{D42A27DB-BD31-4B8C-83A1-F6EECF244321}">
                <p14:modId xmlns:p14="http://schemas.microsoft.com/office/powerpoint/2010/main" val="3630081130"/>
              </p:ext>
            </p:extLst>
          </p:nvPr>
        </p:nvGraphicFramePr>
        <p:xfrm>
          <a:off x="1524000" y="1524000"/>
          <a:ext cx="6096000" cy="4734560"/>
        </p:xfrm>
        <a:graphic>
          <a:graphicData uri="http://schemas.openxmlformats.org/drawingml/2006/table">
            <a:tbl>
              <a:tblPr firstRow="1" bandRow="1">
                <a:tableStyleId>{3B4B98B0-60AC-42C2-AFA5-B58CD77FA1E5}</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55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chemeClr val="tx1"/>
                          </a:solidFill>
                          <a:latin typeface="+mn-lt"/>
                          <a:ea typeface="+mn-ea"/>
                          <a:cs typeface="+mn-cs"/>
                        </a:rPr>
                        <a:t>Material</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chemeClr val="tx1"/>
                          </a:solidFill>
                          <a:latin typeface="+mn-lt"/>
                          <a:ea typeface="+mn-ea"/>
                          <a:cs typeface="+mn-cs"/>
                        </a:rPr>
                        <a:t>Density</a:t>
                      </a:r>
                      <a:r>
                        <a:rPr lang="en-CA" sz="1200" b="0" kern="1200" dirty="0">
                          <a:solidFill>
                            <a:schemeClr val="bg1"/>
                          </a:solidFill>
                          <a:latin typeface="+mn-lt"/>
                          <a:ea typeface="+mn-ea"/>
                          <a:cs typeface="+mn-cs"/>
                        </a:rPr>
                        <a:t>kilograms per cubic meter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Air (1 atm, 20 degrees Celsius)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 1.20 </a:t>
                      </a:r>
                      <a:r>
                        <a:rPr lang="en-US" sz="1400" dirty="0"/>
                        <a:t>✕ </a:t>
                      </a:r>
                      <a:r>
                        <a:rPr lang="en-US" sz="2400" dirty="0"/>
                        <a:t>10</a:t>
                      </a:r>
                      <a:r>
                        <a:rPr lang="en-US" sz="2400" baseline="30000" dirty="0"/>
                        <a:t>0</a:t>
                      </a:r>
                      <a:endParaRPr lang="en-CA" sz="2400" kern="1200" dirty="0">
                        <a:solidFill>
                          <a:schemeClr val="tx1"/>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55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Ice</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baseline="30000" dirty="0">
                          <a:solidFill>
                            <a:schemeClr val="bg1"/>
                          </a:solidFill>
                          <a:latin typeface="+mn-lt"/>
                          <a:ea typeface="+mn-ea"/>
                          <a:cs typeface="+mn-cs"/>
                        </a:rPr>
                        <a:t>0.92 times 10 cubed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5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Water</a:t>
                      </a:r>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baseline="30000" dirty="0">
                          <a:solidFill>
                            <a:schemeClr val="bg1"/>
                          </a:solidFill>
                          <a:latin typeface="+mn-lt"/>
                          <a:ea typeface="+mn-ea"/>
                          <a:cs typeface="+mn-cs"/>
                        </a:rPr>
                        <a:t>1.00 times 10 cubed</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3"/>
                  </a:ext>
                </a:extLst>
              </a:tr>
              <a:tr h="55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Blood</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baseline="30000" dirty="0">
                          <a:solidFill>
                            <a:schemeClr val="bg1"/>
                          </a:solidFill>
                          <a:latin typeface="+mn-lt"/>
                          <a:ea typeface="+mn-ea"/>
                          <a:cs typeface="+mn-cs"/>
                        </a:rPr>
                        <a:t>1.06 times 10 cubed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55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Aluminum</a:t>
                      </a:r>
                    </a:p>
                  </a:txBody>
                  <a:tcPr>
                    <a:lnL w="12700" cap="flat" cmpd="sng" algn="ctr">
                      <a:solidFill>
                        <a:schemeClr val="tx1"/>
                      </a:solidFill>
                      <a:prstDash val="solid"/>
                      <a:round/>
                      <a:headEnd type="none" w="med" len="med"/>
                      <a:tailEnd type="none" w="med" len="med"/>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baseline="30000" dirty="0">
                          <a:solidFill>
                            <a:schemeClr val="bg1"/>
                          </a:solidFill>
                          <a:latin typeface="+mn-lt"/>
                          <a:ea typeface="+mn-ea"/>
                          <a:cs typeface="+mn-cs"/>
                        </a:rPr>
                        <a:t>2.7 times 10 cubed</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005"/>
                  </a:ext>
                </a:extLst>
              </a:tr>
              <a:tr h="55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Lead</a:t>
                      </a:r>
                    </a:p>
                  </a:txBody>
                  <a:tcPr>
                    <a:lnL w="1270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baseline="30000" dirty="0">
                          <a:solidFill>
                            <a:schemeClr val="bg1"/>
                          </a:solidFill>
                          <a:latin typeface="+mn-lt"/>
                          <a:ea typeface="+mn-ea"/>
                          <a:cs typeface="+mn-cs"/>
                        </a:rPr>
                        <a:t>11.3 times 10 cubed</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55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tx1"/>
                          </a:solidFill>
                          <a:latin typeface="+mn-lt"/>
                          <a:ea typeface="+mn-ea"/>
                          <a:cs typeface="+mn-cs"/>
                        </a:rPr>
                        <a:t>Gold</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2400" kern="1200" baseline="30000" dirty="0">
                          <a:solidFill>
                            <a:schemeClr val="bg1"/>
                          </a:solidFill>
                          <a:latin typeface="+mn-lt"/>
                          <a:ea typeface="+mn-ea"/>
                          <a:cs typeface="+mn-cs"/>
                        </a:rPr>
                        <a:t>19.3 times 10 cubed</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84913434"/>
              </p:ext>
            </p:extLst>
          </p:nvPr>
        </p:nvGraphicFramePr>
        <p:xfrm>
          <a:off x="5791200" y="1578566"/>
          <a:ext cx="1163637" cy="444500"/>
        </p:xfrm>
        <a:graphic>
          <a:graphicData uri="http://schemas.openxmlformats.org/presentationml/2006/ole">
            <mc:AlternateContent xmlns:mc="http://schemas.openxmlformats.org/markup-compatibility/2006">
              <mc:Choice xmlns:v="urn:schemas-microsoft-com:vml" Requires="v">
                <p:oleObj spid="_x0000_s14932" name="Equation" r:id="rId3" imgW="596880" imgH="228600" progId="Equation.DSMT4">
                  <p:embed/>
                </p:oleObj>
              </mc:Choice>
              <mc:Fallback>
                <p:oleObj name="Equation" r:id="rId3" imgW="596880" imgH="228600" progId="Equation.DSMT4">
                  <p:embed/>
                  <p:pic>
                    <p:nvPicPr>
                      <p:cNvPr id="3" name="Object 2"/>
                      <p:cNvPicPr/>
                      <p:nvPr/>
                    </p:nvPicPr>
                    <p:blipFill>
                      <a:blip r:embed="rId4"/>
                      <a:stretch>
                        <a:fillRect/>
                      </a:stretch>
                    </p:blipFill>
                    <p:spPr>
                      <a:xfrm>
                        <a:off x="5791200" y="1578566"/>
                        <a:ext cx="1163637" cy="4445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249558948"/>
              </p:ext>
            </p:extLst>
          </p:nvPr>
        </p:nvGraphicFramePr>
        <p:xfrm>
          <a:off x="4724231" y="2844649"/>
          <a:ext cx="1311683" cy="395980"/>
        </p:xfrm>
        <a:graphic>
          <a:graphicData uri="http://schemas.openxmlformats.org/presentationml/2006/ole">
            <mc:AlternateContent xmlns:mc="http://schemas.openxmlformats.org/markup-compatibility/2006">
              <mc:Choice xmlns:v="urn:schemas-microsoft-com:vml" Requires="v">
                <p:oleObj spid="_x0000_s14933" name="Equation" r:id="rId5" imgW="672840" imgH="203040" progId="Equation.DSMT4">
                  <p:embed/>
                </p:oleObj>
              </mc:Choice>
              <mc:Fallback>
                <p:oleObj name="Equation" r:id="rId5" imgW="672840" imgH="203040" progId="Equation.DSMT4">
                  <p:embed/>
                  <p:pic>
                    <p:nvPicPr>
                      <p:cNvPr id="0" name=""/>
                      <p:cNvPicPr/>
                      <p:nvPr/>
                    </p:nvPicPr>
                    <p:blipFill>
                      <a:blip r:embed="rId6"/>
                      <a:stretch>
                        <a:fillRect/>
                      </a:stretch>
                    </p:blipFill>
                    <p:spPr>
                      <a:xfrm>
                        <a:off x="4724231" y="2844649"/>
                        <a:ext cx="1311683" cy="39598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405945448"/>
              </p:ext>
            </p:extLst>
          </p:nvPr>
        </p:nvGraphicFramePr>
        <p:xfrm>
          <a:off x="4724230" y="3479107"/>
          <a:ext cx="1311683" cy="395980"/>
        </p:xfrm>
        <a:graphic>
          <a:graphicData uri="http://schemas.openxmlformats.org/presentationml/2006/ole">
            <mc:AlternateContent xmlns:mc="http://schemas.openxmlformats.org/markup-compatibility/2006">
              <mc:Choice xmlns:v="urn:schemas-microsoft-com:vml" Requires="v">
                <p:oleObj spid="_x0000_s14934" name="Equation" r:id="rId7" imgW="672840" imgH="203040" progId="Equation.DSMT4">
                  <p:embed/>
                </p:oleObj>
              </mc:Choice>
              <mc:Fallback>
                <p:oleObj name="Equation" r:id="rId7" imgW="672840" imgH="203040" progId="Equation.DSMT4">
                  <p:embed/>
                  <p:pic>
                    <p:nvPicPr>
                      <p:cNvPr id="3" name="Object 2"/>
                      <p:cNvPicPr/>
                      <p:nvPr/>
                    </p:nvPicPr>
                    <p:blipFill>
                      <a:blip r:embed="rId8"/>
                      <a:stretch>
                        <a:fillRect/>
                      </a:stretch>
                    </p:blipFill>
                    <p:spPr>
                      <a:xfrm>
                        <a:off x="4724230" y="3479107"/>
                        <a:ext cx="1311683" cy="3959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81758120"/>
              </p:ext>
            </p:extLst>
          </p:nvPr>
        </p:nvGraphicFramePr>
        <p:xfrm>
          <a:off x="4724230" y="4060827"/>
          <a:ext cx="1311683" cy="395980"/>
        </p:xfrm>
        <a:graphic>
          <a:graphicData uri="http://schemas.openxmlformats.org/presentationml/2006/ole">
            <mc:AlternateContent xmlns:mc="http://schemas.openxmlformats.org/markup-compatibility/2006">
              <mc:Choice xmlns:v="urn:schemas-microsoft-com:vml" Requires="v">
                <p:oleObj spid="_x0000_s14935" name="Equation" r:id="rId9" imgW="672840" imgH="203040" progId="Equation.DSMT4">
                  <p:embed/>
                </p:oleObj>
              </mc:Choice>
              <mc:Fallback>
                <p:oleObj name="Equation" r:id="rId9" imgW="672840" imgH="203040" progId="Equation.DSMT4">
                  <p:embed/>
                  <p:pic>
                    <p:nvPicPr>
                      <p:cNvPr id="5" name="Object 4"/>
                      <p:cNvPicPr/>
                      <p:nvPr/>
                    </p:nvPicPr>
                    <p:blipFill>
                      <a:blip r:embed="rId10"/>
                      <a:stretch>
                        <a:fillRect/>
                      </a:stretch>
                    </p:blipFill>
                    <p:spPr>
                      <a:xfrm>
                        <a:off x="4724230" y="4060827"/>
                        <a:ext cx="1311683" cy="39598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454971480"/>
              </p:ext>
            </p:extLst>
          </p:nvPr>
        </p:nvGraphicFramePr>
        <p:xfrm>
          <a:off x="4754711" y="4676484"/>
          <a:ext cx="1163205" cy="396875"/>
        </p:xfrm>
        <a:graphic>
          <a:graphicData uri="http://schemas.openxmlformats.org/presentationml/2006/ole">
            <mc:AlternateContent xmlns:mc="http://schemas.openxmlformats.org/markup-compatibility/2006">
              <mc:Choice xmlns:v="urn:schemas-microsoft-com:vml" Requires="v">
                <p:oleObj spid="_x0000_s14936" name="Equation" r:id="rId11" imgW="596880" imgH="203040" progId="Equation.DSMT4">
                  <p:embed/>
                </p:oleObj>
              </mc:Choice>
              <mc:Fallback>
                <p:oleObj name="Equation" r:id="rId11" imgW="596880" imgH="203040" progId="Equation.DSMT4">
                  <p:embed/>
                  <p:pic>
                    <p:nvPicPr>
                      <p:cNvPr id="6" name="Object 5"/>
                      <p:cNvPicPr/>
                      <p:nvPr/>
                    </p:nvPicPr>
                    <p:blipFill>
                      <a:blip r:embed="rId12"/>
                      <a:stretch>
                        <a:fillRect/>
                      </a:stretch>
                    </p:blipFill>
                    <p:spPr>
                      <a:xfrm>
                        <a:off x="4754711" y="4676484"/>
                        <a:ext cx="1163205" cy="39687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38346638"/>
              </p:ext>
            </p:extLst>
          </p:nvPr>
        </p:nvGraphicFramePr>
        <p:xfrm>
          <a:off x="4737628" y="5218896"/>
          <a:ext cx="1311852" cy="396875"/>
        </p:xfrm>
        <a:graphic>
          <a:graphicData uri="http://schemas.openxmlformats.org/presentationml/2006/ole">
            <mc:AlternateContent xmlns:mc="http://schemas.openxmlformats.org/markup-compatibility/2006">
              <mc:Choice xmlns:v="urn:schemas-microsoft-com:vml" Requires="v">
                <p:oleObj spid="_x0000_s14937" name="Equation" r:id="rId13" imgW="672840" imgH="203040" progId="Equation.DSMT4">
                  <p:embed/>
                </p:oleObj>
              </mc:Choice>
              <mc:Fallback>
                <p:oleObj name="Equation" r:id="rId13" imgW="672840" imgH="203040" progId="Equation.DSMT4">
                  <p:embed/>
                  <p:pic>
                    <p:nvPicPr>
                      <p:cNvPr id="7" name="Object 6"/>
                      <p:cNvPicPr/>
                      <p:nvPr/>
                    </p:nvPicPr>
                    <p:blipFill>
                      <a:blip r:embed="rId14"/>
                      <a:stretch>
                        <a:fillRect/>
                      </a:stretch>
                    </p:blipFill>
                    <p:spPr>
                      <a:xfrm>
                        <a:off x="4737628" y="5218896"/>
                        <a:ext cx="1311852" cy="39687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99591991"/>
              </p:ext>
            </p:extLst>
          </p:nvPr>
        </p:nvGraphicFramePr>
        <p:xfrm>
          <a:off x="4748136" y="5732103"/>
          <a:ext cx="1311852" cy="396875"/>
        </p:xfrm>
        <a:graphic>
          <a:graphicData uri="http://schemas.openxmlformats.org/presentationml/2006/ole">
            <mc:AlternateContent xmlns:mc="http://schemas.openxmlformats.org/markup-compatibility/2006">
              <mc:Choice xmlns:v="urn:schemas-microsoft-com:vml" Requires="v">
                <p:oleObj spid="_x0000_s14938" name="Equation" r:id="rId15" imgW="672840" imgH="203040" progId="Equation.DSMT4">
                  <p:embed/>
                </p:oleObj>
              </mc:Choice>
              <mc:Fallback>
                <p:oleObj name="Equation" r:id="rId15" imgW="672840" imgH="203040" progId="Equation.DSMT4">
                  <p:embed/>
                  <p:pic>
                    <p:nvPicPr>
                      <p:cNvPr id="8" name="Object 7"/>
                      <p:cNvPicPr/>
                      <p:nvPr/>
                    </p:nvPicPr>
                    <p:blipFill>
                      <a:blip r:embed="rId16"/>
                      <a:stretch>
                        <a:fillRect/>
                      </a:stretch>
                    </p:blipFill>
                    <p:spPr>
                      <a:xfrm>
                        <a:off x="4748136" y="5732103"/>
                        <a:ext cx="1311852" cy="396875"/>
                      </a:xfrm>
                      <a:prstGeom prst="rect">
                        <a:avLst/>
                      </a:prstGeom>
                    </p:spPr>
                  </p:pic>
                </p:oleObj>
              </mc:Fallback>
            </mc:AlternateContent>
          </a:graphicData>
        </a:graphic>
      </p:graphicFrame>
    </p:spTree>
    <p:extLst>
      <p:ext uri="{BB962C8B-B14F-4D97-AF65-F5344CB8AC3E}">
        <p14:creationId xmlns:p14="http://schemas.microsoft.com/office/powerpoint/2010/main" val="365300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Pressure in a Fluid</a:t>
            </a:r>
            <a:endParaRPr lang="en-US" sz="3600" dirty="0"/>
          </a:p>
        </p:txBody>
      </p:sp>
      <p:sp>
        <p:nvSpPr>
          <p:cNvPr id="4" name="Content Placeholder 3"/>
          <p:cNvSpPr>
            <a:spLocks noGrp="1"/>
          </p:cNvSpPr>
          <p:nvPr>
            <p:ph idx="1"/>
          </p:nvPr>
        </p:nvSpPr>
        <p:spPr>
          <a:xfrm>
            <a:off x="457200" y="1600200"/>
            <a:ext cx="8229600" cy="2809655"/>
          </a:xfrm>
        </p:spPr>
        <p:txBody>
          <a:bodyPr/>
          <a:lstStyle/>
          <a:p>
            <a:r>
              <a:rPr lang="en-CA" altLang="en-US" sz="2600" dirty="0"/>
              <a:t>A fluid exerts a force perpendicular to any surface in contact with it, such as a container wall or an object immersed in the fluid. </a:t>
            </a:r>
          </a:p>
          <a:p>
            <a:r>
              <a:rPr lang="en-CA" altLang="en-US" sz="2600" dirty="0"/>
              <a:t>Consider a small surface of area </a:t>
            </a:r>
            <a:r>
              <a:rPr lang="en-CA" altLang="en-US" sz="2600" i="1" dirty="0"/>
              <a:t>dA</a:t>
            </a:r>
            <a:r>
              <a:rPr lang="en-CA" altLang="en-US" sz="2600" dirty="0"/>
              <a:t> within a fluid at rest, centered on a point in the fluid.</a:t>
            </a:r>
          </a:p>
          <a:p>
            <a:r>
              <a:rPr lang="en-CA" altLang="en-US" sz="2600" dirty="0"/>
              <a:t>We define the pressure </a:t>
            </a:r>
            <a:r>
              <a:rPr lang="en-CA" altLang="en-US" sz="2600" i="1" dirty="0"/>
              <a:t>p</a:t>
            </a:r>
            <a:r>
              <a:rPr lang="en-CA" altLang="en-US" sz="2600" dirty="0"/>
              <a:t> at that point as:</a:t>
            </a:r>
          </a:p>
        </p:txBody>
      </p:sp>
      <p:pic>
        <p:nvPicPr>
          <p:cNvPr id="6" name="Picture 5" descr="The pressure at a point in fluid equals the normal force exerted by fluid on a small surface at that point divided by the area of the surface. In other words, p = d F perpendicular over d Ay."/>
          <p:cNvPicPr>
            <a:picLocks noChangeAspect="1"/>
          </p:cNvPicPr>
          <p:nvPr/>
        </p:nvPicPr>
        <p:blipFill rotWithShape="1">
          <a:blip r:embed="rId3">
            <a:extLst>
              <a:ext uri="{28A0092B-C50C-407E-A947-70E740481C1C}">
                <a14:useLocalDpi xmlns:a14="http://schemas.microsoft.com/office/drawing/2010/main" val="0"/>
              </a:ext>
            </a:extLst>
          </a:blip>
          <a:srcRect l="14321" r="8165" b="13417"/>
          <a:stretch/>
        </p:blipFill>
        <p:spPr>
          <a:xfrm>
            <a:off x="1055855" y="4439062"/>
            <a:ext cx="7032291" cy="1070131"/>
          </a:xfrm>
          <a:prstGeom prst="rect">
            <a:avLst/>
          </a:prstGeom>
        </p:spPr>
      </p:pic>
      <p:sp>
        <p:nvSpPr>
          <p:cNvPr id="5" name="Content Placeholder 4"/>
          <p:cNvSpPr>
            <a:spLocks noGrp="1"/>
          </p:cNvSpPr>
          <p:nvPr>
            <p:ph idx="13"/>
          </p:nvPr>
        </p:nvSpPr>
        <p:spPr>
          <a:xfrm>
            <a:off x="457200" y="5538400"/>
            <a:ext cx="8229600" cy="396081"/>
          </a:xfrm>
        </p:spPr>
        <p:txBody>
          <a:bodyPr/>
          <a:lstStyle/>
          <a:p>
            <a:r>
              <a:rPr lang="en-CA" altLang="en-US" sz="2600" dirty="0">
                <a:latin typeface="+mj-lt"/>
              </a:rPr>
              <a:t>The SI unit of pressure is the </a:t>
            </a:r>
            <a:r>
              <a:rPr lang="en-CA" altLang="en-US" sz="2600" b="1" dirty="0">
                <a:latin typeface="+mj-lt"/>
              </a:rPr>
              <a:t>pascal</a:t>
            </a:r>
            <a:r>
              <a:rPr lang="en-CA" altLang="en-US" sz="2600" dirty="0">
                <a:latin typeface="+mj-lt"/>
              </a:rPr>
              <a:t>, where</a:t>
            </a:r>
            <a:endParaRPr lang="en-US" altLang="en-US" sz="2600" dirty="0">
              <a:latin typeface="Times New Roman" pitchFamily="84" charset="0"/>
              <a:sym typeface="Symbol" pitchFamily="84" charset="2"/>
            </a:endParaRPr>
          </a:p>
        </p:txBody>
      </p:sp>
      <p:graphicFrame>
        <p:nvGraphicFramePr>
          <p:cNvPr id="3" name="Object 2" descr="1 pascal = 1 P ay = 1 Newton per square meter"/>
          <p:cNvGraphicFramePr>
            <a:graphicFrameLocks noChangeAspect="1"/>
          </p:cNvGraphicFramePr>
          <p:nvPr>
            <p:extLst>
              <p:ext uri="{D42A27DB-BD31-4B8C-83A1-F6EECF244321}">
                <p14:modId xmlns:p14="http://schemas.microsoft.com/office/powerpoint/2010/main" val="3267720604"/>
              </p:ext>
            </p:extLst>
          </p:nvPr>
        </p:nvGraphicFramePr>
        <p:xfrm>
          <a:off x="685800" y="5934481"/>
          <a:ext cx="3365823" cy="445477"/>
        </p:xfrm>
        <a:graphic>
          <a:graphicData uri="http://schemas.openxmlformats.org/presentationml/2006/ole">
            <mc:AlternateContent xmlns:mc="http://schemas.openxmlformats.org/markup-compatibility/2006">
              <mc:Choice xmlns:v="urn:schemas-microsoft-com:vml" Requires="v">
                <p:oleObj spid="_x0000_s15447" name="Equation" r:id="rId4" imgW="1726920" imgH="228600" progId="Equation.DSMT4">
                  <p:embed/>
                </p:oleObj>
              </mc:Choice>
              <mc:Fallback>
                <p:oleObj name="Equation" r:id="rId4" imgW="1726920" imgH="228600" progId="Equation.DSMT4">
                  <p:embed/>
                  <p:pic>
                    <p:nvPicPr>
                      <p:cNvPr id="0" name=""/>
                      <p:cNvPicPr/>
                      <p:nvPr/>
                    </p:nvPicPr>
                    <p:blipFill>
                      <a:blip r:embed="rId5"/>
                      <a:stretch>
                        <a:fillRect/>
                      </a:stretch>
                    </p:blipFill>
                    <p:spPr>
                      <a:xfrm>
                        <a:off x="685800" y="5934481"/>
                        <a:ext cx="3365823" cy="445477"/>
                      </a:xfrm>
                      <a:prstGeom prst="rect">
                        <a:avLst/>
                      </a:prstGeom>
                    </p:spPr>
                  </p:pic>
                </p:oleObj>
              </mc:Fallback>
            </mc:AlternateContent>
          </a:graphicData>
        </a:graphic>
      </p:graphicFrame>
    </p:spTree>
    <p:extLst>
      <p:ext uri="{BB962C8B-B14F-4D97-AF65-F5344CB8AC3E}">
        <p14:creationId xmlns:p14="http://schemas.microsoft.com/office/powerpoint/2010/main" val="4180820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Pressure</a:t>
            </a:r>
            <a:endParaRPr lang="en-US" sz="3600" dirty="0"/>
          </a:p>
        </p:txBody>
      </p:sp>
      <p:sp>
        <p:nvSpPr>
          <p:cNvPr id="6" name="Content Placeholder 5"/>
          <p:cNvSpPr>
            <a:spLocks noGrp="1"/>
          </p:cNvSpPr>
          <p:nvPr>
            <p:ph idx="1"/>
          </p:nvPr>
        </p:nvSpPr>
        <p:spPr>
          <a:xfrm>
            <a:off x="457200" y="1600201"/>
            <a:ext cx="3581400" cy="1752599"/>
          </a:xfrm>
        </p:spPr>
        <p:txBody>
          <a:bodyPr/>
          <a:lstStyle/>
          <a:p>
            <a:pPr marL="256032" indent="-256032">
              <a:buSzPct val="100000"/>
            </a:pPr>
            <a:r>
              <a:rPr lang="en-CA" altLang="en-US" sz="2600" dirty="0"/>
              <a:t>Here are the forces acting on a small surface within a fluid at rest.</a:t>
            </a:r>
            <a:endParaRPr lang="el-GR" altLang="en-US" sz="2600" dirty="0"/>
          </a:p>
        </p:txBody>
      </p:sp>
      <p:pic>
        <p:nvPicPr>
          <p:cNvPr id="7" name="Picture 6" descr="A small surface of area d Ay is suspended at rest in a fluid. The surface does not accelerate. So the surrounding fluid exerts equal normal forces d F perpendicular on both sides of it. The fluid cannot exert any force parallel to the surface, since that would cause the surface to acceler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307" y="1642530"/>
            <a:ext cx="4707826" cy="4637184"/>
          </a:xfrm>
          <a:prstGeom prst="rect">
            <a:avLst/>
          </a:prstGeom>
        </p:spPr>
      </p:pic>
    </p:spTree>
    <p:extLst>
      <p:ext uri="{BB962C8B-B14F-4D97-AF65-F5344CB8AC3E}">
        <p14:creationId xmlns:p14="http://schemas.microsoft.com/office/powerpoint/2010/main" val="410376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ltLang="en-US" sz="3600" dirty="0"/>
              <a:t>Pressure Is a Scalar Quantity</a:t>
            </a:r>
            <a:endParaRPr lang="en-US" sz="3600" dirty="0"/>
          </a:p>
        </p:txBody>
      </p:sp>
      <p:pic>
        <p:nvPicPr>
          <p:cNvPr id="3" name="Picture 2" descr="D F perpendicular points toward the center of surface d A from the left and from the right. 2 d F perpendicular points toward the center of surface 2 d A from the top and from the bottom. These surfaces differ in area and orientation, but the pressure on them, force magnitude divided by area, is the same, and is a scalar."/>
          <p:cNvPicPr>
            <a:picLocks noChangeAspect="1"/>
          </p:cNvPicPr>
          <p:nvPr/>
        </p:nvPicPr>
        <p:blipFill>
          <a:blip r:embed="rId2"/>
          <a:stretch>
            <a:fillRect/>
          </a:stretch>
        </p:blipFill>
        <p:spPr>
          <a:xfrm>
            <a:off x="1654210" y="1543622"/>
            <a:ext cx="5749515" cy="4705621"/>
          </a:xfrm>
          <a:prstGeom prst="rect">
            <a:avLst/>
          </a:prstGeom>
        </p:spPr>
      </p:pic>
    </p:spTree>
    <p:extLst>
      <p:ext uri="{BB962C8B-B14F-4D97-AF65-F5344CB8AC3E}">
        <p14:creationId xmlns:p14="http://schemas.microsoft.com/office/powerpoint/2010/main" val="172377329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12720</TotalTime>
  <Words>1394</Words>
  <Application>Microsoft Office PowerPoint</Application>
  <PresentationFormat>On-screen Show (4:3)</PresentationFormat>
  <Paragraphs>124</Paragraphs>
  <Slides>33</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3" baseType="lpstr">
      <vt:lpstr>Arial</vt:lpstr>
      <vt:lpstr>Calibri</vt:lpstr>
      <vt:lpstr>Calibri Light</vt:lpstr>
      <vt:lpstr>Symbol</vt:lpstr>
      <vt:lpstr>Times New Roman</vt:lpstr>
      <vt:lpstr>Verdana</vt:lpstr>
      <vt:lpstr>Wingdings</vt:lpstr>
      <vt:lpstr>508 Lecture</vt:lpstr>
      <vt:lpstr>Custom Design</vt:lpstr>
      <vt:lpstr>Equation</vt:lpstr>
      <vt:lpstr>University Physics with Modern Physics</vt:lpstr>
      <vt:lpstr>Learning Outcomes</vt:lpstr>
      <vt:lpstr>Introduction</vt:lpstr>
      <vt:lpstr>Density (1 of 2)</vt:lpstr>
      <vt:lpstr>Density (2 of 2)</vt:lpstr>
      <vt:lpstr>Densities of Some Common Substances</vt:lpstr>
      <vt:lpstr>Pressure in a Fluid</vt:lpstr>
      <vt:lpstr>Pressure</vt:lpstr>
      <vt:lpstr>Pressure Is a Scalar Quantity</vt:lpstr>
      <vt:lpstr>Pressure at Depth in a Fluid (1 of 2)</vt:lpstr>
      <vt:lpstr>Pressure at Depth in a Fluid (2 of 2)</vt:lpstr>
      <vt:lpstr>Pascal’s law</vt:lpstr>
      <vt:lpstr>Absolute Pressure and Gauge Pressure</vt:lpstr>
      <vt:lpstr>Pressure Gauges</vt:lpstr>
      <vt:lpstr>Blood Pressure</vt:lpstr>
      <vt:lpstr>Archimedes's Principle: Proof Step 1</vt:lpstr>
      <vt:lpstr>Archimedes's Principle: Proof Step 2</vt:lpstr>
      <vt:lpstr>Archimedes's Principle</vt:lpstr>
      <vt:lpstr>Surface Tension (1 of 2)</vt:lpstr>
      <vt:lpstr>Surface Tension (2 of 2)</vt:lpstr>
      <vt:lpstr>Fluid Flow (1 of 2)</vt:lpstr>
      <vt:lpstr>Fluid Flow (2 of 2)</vt:lpstr>
      <vt:lpstr>The Continuity Equation (1 of 2)</vt:lpstr>
      <vt:lpstr>The Continuity Equation (2 of 2)</vt:lpstr>
      <vt:lpstr>Bernoulli's Equation</vt:lpstr>
      <vt:lpstr>Why Healthy Giraffes Have High Blood Pressure</vt:lpstr>
      <vt:lpstr>The Venturi Meter</vt:lpstr>
      <vt:lpstr>Lift on an Airplane Wing (1 of 2)</vt:lpstr>
      <vt:lpstr>Lift on an Airplane Wing (2 of 2)</vt:lpstr>
      <vt:lpstr>Viscosity (1 of 2)</vt:lpstr>
      <vt:lpstr>Viscosity (2 of 2)</vt:lpstr>
      <vt:lpstr>Turbulence</vt:lpstr>
      <vt:lpstr>Listening for Turbulent Flow</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15e</dc:title>
  <dc:subject>Science</dc:subject>
  <dc:creator>Young/Freedman</dc:creator>
  <cp:keywords>University Physics with Modern Physics</cp:keywords>
  <cp:lastModifiedBy>Levy, Roland A.</cp:lastModifiedBy>
  <cp:revision>4792</cp:revision>
  <dcterms:created xsi:type="dcterms:W3CDTF">2014-07-14T20:04:21Z</dcterms:created>
  <dcterms:modified xsi:type="dcterms:W3CDTF">2020-08-23T17:11:40Z</dcterms:modified>
</cp:coreProperties>
</file>