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1"/>
  </p:notesMasterIdLst>
  <p:handoutMasterIdLst>
    <p:handoutMasterId r:id="rId32"/>
  </p:handoutMasterIdLst>
  <p:sldIdLst>
    <p:sldId id="40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 id="3" name="Anitha, Gopalakrishnan" initials="AG" lastIdx="2" clrIdx="2">
    <p:extLst>
      <p:ext uri="{19B8F6BF-5375-455C-9EA6-DF929625EA0E}">
        <p15:presenceInfo xmlns:p15="http://schemas.microsoft.com/office/powerpoint/2012/main" userId="Anitha, Gopalakrish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23" autoAdjust="0"/>
    <p:restoredTop sz="96395" autoAdjust="0"/>
  </p:normalViewPr>
  <p:slideViewPr>
    <p:cSldViewPr>
      <p:cViewPr varScale="1">
        <p:scale>
          <a:sx n="88" d="100"/>
          <a:sy n="88" d="100"/>
        </p:scale>
        <p:origin x="179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0.wmf"/><Relationship Id="rId18" Type="http://schemas.openxmlformats.org/officeDocument/2006/relationships/image" Target="../media/image45.wmf"/><Relationship Id="rId3" Type="http://schemas.openxmlformats.org/officeDocument/2006/relationships/image" Target="../media/image30.wmf"/><Relationship Id="rId21" Type="http://schemas.openxmlformats.org/officeDocument/2006/relationships/image" Target="../media/image48.wmf"/><Relationship Id="rId7" Type="http://schemas.openxmlformats.org/officeDocument/2006/relationships/image" Target="../media/image34.wmf"/><Relationship Id="rId12" Type="http://schemas.openxmlformats.org/officeDocument/2006/relationships/image" Target="../media/image39.wmf"/><Relationship Id="rId17" Type="http://schemas.openxmlformats.org/officeDocument/2006/relationships/image" Target="../media/image44.wmf"/><Relationship Id="rId2" Type="http://schemas.openxmlformats.org/officeDocument/2006/relationships/image" Target="../media/image29.wmf"/><Relationship Id="rId16" Type="http://schemas.openxmlformats.org/officeDocument/2006/relationships/image" Target="../media/image43.wmf"/><Relationship Id="rId20" Type="http://schemas.openxmlformats.org/officeDocument/2006/relationships/image" Target="../media/image47.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5" Type="http://schemas.openxmlformats.org/officeDocument/2006/relationships/image" Target="../media/image42.wmf"/><Relationship Id="rId10" Type="http://schemas.openxmlformats.org/officeDocument/2006/relationships/image" Target="../media/image37.wmf"/><Relationship Id="rId19" Type="http://schemas.openxmlformats.org/officeDocument/2006/relationships/image" Target="../media/image46.wmf"/><Relationship Id="rId4" Type="http://schemas.openxmlformats.org/officeDocument/2006/relationships/image" Target="../media/image31.wmf"/><Relationship Id="rId9" Type="http://schemas.openxmlformats.org/officeDocument/2006/relationships/image" Target="../media/image36.wmf"/><Relationship Id="rId14" Type="http://schemas.openxmlformats.org/officeDocument/2006/relationships/image" Target="../media/image41.wmf"/><Relationship Id="rId22"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12" Type="http://schemas.openxmlformats.org/officeDocument/2006/relationships/image" Target="../media/image61.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728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655656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_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3455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181351"/>
            <a:ext cx="8229600" cy="12382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4724400"/>
            <a:ext cx="8229600" cy="99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0063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arning Objectives_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5240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3"/>
          </p:nvPr>
        </p:nvSpPr>
        <p:spPr>
          <a:xfrm>
            <a:off x="457200" y="3581400"/>
            <a:ext cx="8229600" cy="1752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3541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5"/>
          <p:cNvSpPr txBox="1">
            <a:spLocks/>
          </p:cNvSpPr>
          <p:nvPr userDrawn="1"/>
        </p:nvSpPr>
        <p:spPr>
          <a:xfrm>
            <a:off x="3761116" y="6480371"/>
            <a:ext cx="4994313" cy="368298"/>
          </a:xfrm>
          <a:prstGeom prst="rect">
            <a:avLst/>
          </a:prstGeom>
        </p:spPr>
        <p:txBody>
          <a:bodyPr lIns="90000" tIns="90000" rIns="90000" bIns="90000" anchor="ct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smtClean="0">
                <a:latin typeface="Verdana"/>
                <a:ea typeface="Verdana" panose="020B0604030504040204" pitchFamily="34" charset="0"/>
                <a:cs typeface="Verdana" panose="020B0604030504040204" pitchFamily="34" charset="0"/>
              </a:rPr>
              <a:t>Copyright © 2020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78" r:id="rId7"/>
    <p:sldLayoutId id="2147483658" r:id="rId8"/>
    <p:sldLayoutId id="2147483660" r:id="rId9"/>
    <p:sldLayoutId id="2147483679" r:id="rId10"/>
    <p:sldLayoutId id="2147483661" r:id="rId11"/>
    <p:sldLayoutId id="2147483662" r:id="rId12"/>
    <p:sldLayoutId id="2147483676" r:id="rId13"/>
    <p:sldLayoutId id="2147483651" r:id="rId14"/>
    <p:sldLayoutId id="2147483654" r:id="rId15"/>
    <p:sldLayoutId id="2147483655" r:id="rId16"/>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mediaplayer.pearsoncmg.com/assets/_video.true/secs-yf-vts-ex11-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mediaplayer.pearsoncmg.com/assets/_video.true/secs-yf-vts-ex11-6" TargetMode="External"/><Relationship Id="rId3" Type="http://schemas.openxmlformats.org/officeDocument/2006/relationships/oleObject" Target="../embeddings/oleObject2.bin"/><Relationship Id="rId7" Type="http://schemas.openxmlformats.org/officeDocument/2006/relationships/image" Target="../media/image24.jpeg"/><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7.jp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13" Type="http://schemas.openxmlformats.org/officeDocument/2006/relationships/image" Target="../media/image32.wmf"/><Relationship Id="rId18" Type="http://schemas.openxmlformats.org/officeDocument/2006/relationships/image" Target="../media/image34.wmf"/><Relationship Id="rId26" Type="http://schemas.openxmlformats.org/officeDocument/2006/relationships/image" Target="../media/image38.wmf"/><Relationship Id="rId39" Type="http://schemas.openxmlformats.org/officeDocument/2006/relationships/image" Target="../media/image44.wmf"/><Relationship Id="rId3" Type="http://schemas.openxmlformats.org/officeDocument/2006/relationships/notesSlide" Target="../notesSlides/notesSlide2.xml"/><Relationship Id="rId21" Type="http://schemas.openxmlformats.org/officeDocument/2006/relationships/oleObject" Target="../embeddings/oleObject14.bin"/><Relationship Id="rId34" Type="http://schemas.openxmlformats.org/officeDocument/2006/relationships/image" Target="../media/image42.wmf"/><Relationship Id="rId42" Type="http://schemas.openxmlformats.org/officeDocument/2006/relationships/oleObject" Target="../embeddings/oleObject25.bin"/><Relationship Id="rId47" Type="http://schemas.openxmlformats.org/officeDocument/2006/relationships/image" Target="../media/image48.wmf"/><Relationship Id="rId50" Type="http://schemas.openxmlformats.org/officeDocument/2006/relationships/image" Target="../media/image49.wmf"/><Relationship Id="rId7" Type="http://schemas.openxmlformats.org/officeDocument/2006/relationships/image" Target="../media/image29.wmf"/><Relationship Id="rId12" Type="http://schemas.openxmlformats.org/officeDocument/2006/relationships/oleObject" Target="../embeddings/oleObject9.bin"/><Relationship Id="rId17" Type="http://schemas.openxmlformats.org/officeDocument/2006/relationships/oleObject" Target="../embeddings/oleObject12.bin"/><Relationship Id="rId25" Type="http://schemas.openxmlformats.org/officeDocument/2006/relationships/oleObject" Target="../embeddings/oleObject16.bin"/><Relationship Id="rId33" Type="http://schemas.openxmlformats.org/officeDocument/2006/relationships/oleObject" Target="../embeddings/oleObject20.bin"/><Relationship Id="rId38" Type="http://schemas.openxmlformats.org/officeDocument/2006/relationships/oleObject" Target="../embeddings/oleObject23.bin"/><Relationship Id="rId46" Type="http://schemas.openxmlformats.org/officeDocument/2006/relationships/oleObject" Target="../embeddings/oleObject27.bin"/><Relationship Id="rId2" Type="http://schemas.openxmlformats.org/officeDocument/2006/relationships/slideLayout" Target="../slideLayouts/slideLayout6.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18.bin"/><Relationship Id="rId41" Type="http://schemas.openxmlformats.org/officeDocument/2006/relationships/image" Target="../media/image45.wmf"/><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31.wmf"/><Relationship Id="rId24" Type="http://schemas.openxmlformats.org/officeDocument/2006/relationships/image" Target="../media/image37.wmf"/><Relationship Id="rId32" Type="http://schemas.openxmlformats.org/officeDocument/2006/relationships/image" Target="../media/image41.wmf"/><Relationship Id="rId37" Type="http://schemas.openxmlformats.org/officeDocument/2006/relationships/image" Target="../media/image43.wmf"/><Relationship Id="rId40" Type="http://schemas.openxmlformats.org/officeDocument/2006/relationships/oleObject" Target="../embeddings/oleObject24.bin"/><Relationship Id="rId45" Type="http://schemas.openxmlformats.org/officeDocument/2006/relationships/image" Target="../media/image47.wmf"/><Relationship Id="rId5" Type="http://schemas.openxmlformats.org/officeDocument/2006/relationships/image" Target="../media/image28.wmf"/><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39.wmf"/><Relationship Id="rId36" Type="http://schemas.openxmlformats.org/officeDocument/2006/relationships/oleObject" Target="../embeddings/oleObject22.bin"/><Relationship Id="rId49" Type="http://schemas.openxmlformats.org/officeDocument/2006/relationships/oleObject" Target="../embeddings/oleObject29.bin"/><Relationship Id="rId10" Type="http://schemas.openxmlformats.org/officeDocument/2006/relationships/oleObject" Target="../embeddings/oleObject8.bin"/><Relationship Id="rId19" Type="http://schemas.openxmlformats.org/officeDocument/2006/relationships/oleObject" Target="../embeddings/oleObject13.bin"/><Relationship Id="rId31" Type="http://schemas.openxmlformats.org/officeDocument/2006/relationships/oleObject" Target="../embeddings/oleObject19.bin"/><Relationship Id="rId44" Type="http://schemas.openxmlformats.org/officeDocument/2006/relationships/oleObject" Target="../embeddings/oleObject26.bin"/><Relationship Id="rId4" Type="http://schemas.openxmlformats.org/officeDocument/2006/relationships/oleObject" Target="../embeddings/oleObject5.bin"/><Relationship Id="rId9" Type="http://schemas.openxmlformats.org/officeDocument/2006/relationships/image" Target="../media/image30.wmf"/><Relationship Id="rId14" Type="http://schemas.openxmlformats.org/officeDocument/2006/relationships/oleObject" Target="../embeddings/oleObject10.bin"/><Relationship Id="rId22" Type="http://schemas.openxmlformats.org/officeDocument/2006/relationships/image" Target="../media/image36.wmf"/><Relationship Id="rId27" Type="http://schemas.openxmlformats.org/officeDocument/2006/relationships/oleObject" Target="../embeddings/oleObject17.bin"/><Relationship Id="rId30" Type="http://schemas.openxmlformats.org/officeDocument/2006/relationships/image" Target="../media/image40.wmf"/><Relationship Id="rId35" Type="http://schemas.openxmlformats.org/officeDocument/2006/relationships/oleObject" Target="../embeddings/oleObject21.bin"/><Relationship Id="rId43" Type="http://schemas.openxmlformats.org/officeDocument/2006/relationships/image" Target="../media/image46.wmf"/><Relationship Id="rId48" Type="http://schemas.openxmlformats.org/officeDocument/2006/relationships/oleObject" Target="../embeddings/oleObject28.bin"/><Relationship Id="rId8"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35.bin"/><Relationship Id="rId18" Type="http://schemas.openxmlformats.org/officeDocument/2006/relationships/image" Target="../media/image57.wmf"/><Relationship Id="rId26" Type="http://schemas.openxmlformats.org/officeDocument/2006/relationships/oleObject" Target="../embeddings/oleObject42.bin"/><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54.wmf"/><Relationship Id="rId17" Type="http://schemas.openxmlformats.org/officeDocument/2006/relationships/oleObject" Target="../embeddings/oleObject37.bin"/><Relationship Id="rId25" Type="http://schemas.openxmlformats.org/officeDocument/2006/relationships/image" Target="../media/image60.wmf"/><Relationship Id="rId2" Type="http://schemas.openxmlformats.org/officeDocument/2006/relationships/slideLayout" Target="../slideLayouts/slideLayout11.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5.vml"/><Relationship Id="rId6" Type="http://schemas.openxmlformats.org/officeDocument/2006/relationships/image" Target="../media/image51.wmf"/><Relationship Id="rId11" Type="http://schemas.openxmlformats.org/officeDocument/2006/relationships/oleObject" Target="../embeddings/oleObject34.bin"/><Relationship Id="rId24" Type="http://schemas.openxmlformats.org/officeDocument/2006/relationships/oleObject" Target="../embeddings/oleObject41.bin"/><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10" Type="http://schemas.openxmlformats.org/officeDocument/2006/relationships/image" Target="../media/image53.wmf"/><Relationship Id="rId19" Type="http://schemas.openxmlformats.org/officeDocument/2006/relationships/oleObject" Target="../embeddings/oleObject38.bin"/><Relationship Id="rId4" Type="http://schemas.openxmlformats.org/officeDocument/2006/relationships/image" Target="../media/image50.wmf"/><Relationship Id="rId9" Type="http://schemas.openxmlformats.org/officeDocument/2006/relationships/oleObject" Target="../embeddings/oleObject33.bin"/><Relationship Id="rId14" Type="http://schemas.openxmlformats.org/officeDocument/2006/relationships/image" Target="../media/image55.wmf"/><Relationship Id="rId22" Type="http://schemas.openxmlformats.org/officeDocument/2006/relationships/image" Target="../media/image59.wmf"/><Relationship Id="rId27" Type="http://schemas.openxmlformats.org/officeDocument/2006/relationships/image" Target="../media/image61.wmf"/></Relationships>
</file>

<file path=ppt/slides/_rels/slide2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8.wmf"/><Relationship Id="rId2" Type="http://schemas.openxmlformats.org/officeDocument/2006/relationships/slideLayout" Target="../slideLayouts/slideLayout6.xml"/><Relationship Id="rId16" Type="http://schemas.openxmlformats.org/officeDocument/2006/relationships/image" Target="../media/image70.wmf"/><Relationship Id="rId1" Type="http://schemas.openxmlformats.org/officeDocument/2006/relationships/vmlDrawing" Target="../drawings/vmlDrawing6.vml"/><Relationship Id="rId6" Type="http://schemas.openxmlformats.org/officeDocument/2006/relationships/image" Target="../media/image65.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6.bin"/><Relationship Id="rId14" Type="http://schemas.openxmlformats.org/officeDocument/2006/relationships/image" Target="../media/image69.w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11</a:t>
            </a:r>
            <a:endParaRPr lang="en-IN" sz="4000" b="1" dirty="0">
              <a:latin typeface="+mj-lt"/>
            </a:endParaRP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Equilibrium and Elasticity</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1116" y="6480371"/>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78667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Gravity </a:t>
            </a:r>
            <a:r>
              <a:rPr lang="en-US" altLang="en-US" sz="2000" b="0" dirty="0"/>
              <a:t>(3 of 5)</a:t>
            </a:r>
            <a:endParaRPr lang="en-US" sz="2000" b="0" dirty="0"/>
          </a:p>
        </p:txBody>
      </p:sp>
      <p:sp>
        <p:nvSpPr>
          <p:cNvPr id="3" name="Content Placeholder 2"/>
          <p:cNvSpPr>
            <a:spLocks noGrp="1"/>
          </p:cNvSpPr>
          <p:nvPr>
            <p:ph idx="1"/>
          </p:nvPr>
        </p:nvSpPr>
        <p:spPr>
          <a:xfrm>
            <a:off x="457200" y="1600200"/>
            <a:ext cx="4724400" cy="4525963"/>
          </a:xfrm>
        </p:spPr>
        <p:txBody>
          <a:bodyPr/>
          <a:lstStyle/>
          <a:p>
            <a:pPr marL="256032" indent="-256032">
              <a:buSzPct val="100000"/>
            </a:pPr>
            <a:r>
              <a:rPr lang="en-CA" altLang="en-US" sz="2600" dirty="0"/>
              <a:t>When an object in rotational equilibrium and acted on by gravity is supported or suspended at a single point, the center of gravity is always at or directly above or below the point of suspension.</a:t>
            </a:r>
            <a:endParaRPr lang="en-US" altLang="en-US" sz="2600" dirty="0"/>
          </a:p>
        </p:txBody>
      </p:sp>
      <p:pic>
        <p:nvPicPr>
          <p:cNvPr id="4" name="Picture 3" descr="Where is the center of gravity in a mug. Step 1: Suspend the mug from any point. A vertical line extending down from the point of suspension passes through the center of gravity. Step 2: Now suspend the mug from a different point. A vertical line extending  down  from this point intersect the first line at the center of gravity, which is inside the mu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568" y="1618129"/>
            <a:ext cx="3406232" cy="4677477"/>
          </a:xfrm>
          <a:prstGeom prst="rect">
            <a:avLst/>
          </a:prstGeom>
        </p:spPr>
      </p:pic>
    </p:spTree>
    <p:extLst>
      <p:ext uri="{BB962C8B-B14F-4D97-AF65-F5344CB8AC3E}">
        <p14:creationId xmlns:p14="http://schemas.microsoft.com/office/powerpoint/2010/main" val="311069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Gravity </a:t>
            </a:r>
            <a:r>
              <a:rPr lang="en-US" altLang="en-US" sz="2000" b="0" dirty="0"/>
              <a:t>(4 of 5)</a:t>
            </a:r>
            <a:endParaRPr lang="en-US" sz="2000" b="0" dirty="0"/>
          </a:p>
        </p:txBody>
      </p:sp>
      <p:sp>
        <p:nvSpPr>
          <p:cNvPr id="3" name="Content Placeholder 2"/>
          <p:cNvSpPr>
            <a:spLocks noGrp="1"/>
          </p:cNvSpPr>
          <p:nvPr>
            <p:ph idx="1"/>
          </p:nvPr>
        </p:nvSpPr>
        <p:spPr>
          <a:xfrm>
            <a:off x="457200" y="1600201"/>
            <a:ext cx="8229600" cy="1142999"/>
          </a:xfrm>
        </p:spPr>
        <p:txBody>
          <a:bodyPr/>
          <a:lstStyle/>
          <a:p>
            <a:pPr marL="256032" indent="-256032">
              <a:buSzPct val="100000"/>
            </a:pPr>
            <a:r>
              <a:rPr lang="en-CA" altLang="en-US" sz="2400" dirty="0"/>
              <a:t>To be in equilibrium, an object supported at several points must have its center of gravity somewhere within the area bounded by the supports.</a:t>
            </a:r>
            <a:endParaRPr lang="en-US" altLang="en-US" sz="2400" dirty="0"/>
          </a:p>
        </p:txBody>
      </p:sp>
      <p:pic>
        <p:nvPicPr>
          <p:cNvPr id="4" name="Picture 3" descr="A car rests on an inclined surface, with w downward from the car's center of gravity. The area of support is the horizontal distance between the contact points of the left and right wheels on the incline. The center of gravity is over the area of support. So the car is in equilibrium."/>
          <p:cNvPicPr>
            <a:picLocks noChangeAspect="1"/>
          </p:cNvPicPr>
          <p:nvPr/>
        </p:nvPicPr>
        <p:blipFill rotWithShape="1">
          <a:blip r:embed="rId2">
            <a:extLst>
              <a:ext uri="{28A0092B-C50C-407E-A947-70E740481C1C}">
                <a14:useLocalDpi xmlns:a14="http://schemas.microsoft.com/office/drawing/2010/main" val="0"/>
              </a:ext>
            </a:extLst>
          </a:blip>
          <a:srcRect t="12500"/>
          <a:stretch/>
        </p:blipFill>
        <p:spPr>
          <a:xfrm>
            <a:off x="3006028" y="2943752"/>
            <a:ext cx="3131945" cy="3320143"/>
          </a:xfrm>
          <a:prstGeom prst="rect">
            <a:avLst/>
          </a:prstGeom>
        </p:spPr>
      </p:pic>
    </p:spTree>
    <p:extLst>
      <p:ext uri="{BB962C8B-B14F-4D97-AF65-F5344CB8AC3E}">
        <p14:creationId xmlns:p14="http://schemas.microsoft.com/office/powerpoint/2010/main" val="364396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Gravity </a:t>
            </a:r>
            <a:r>
              <a:rPr lang="en-US" altLang="en-US" sz="2000" b="0" dirty="0"/>
              <a:t>(5 of 5)</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CA" altLang="en-US" sz="2600" dirty="0"/>
              <a:t>An object is </a:t>
            </a:r>
            <a:r>
              <a:rPr lang="en-CA" altLang="en-US" sz="2600" b="1" dirty="0"/>
              <a:t>not</a:t>
            </a:r>
            <a:r>
              <a:rPr lang="en-CA" altLang="en-US" sz="2600" dirty="0"/>
              <a:t> in equilibrium if its center of gravity lies outside the area of support.</a:t>
            </a:r>
            <a:endParaRPr lang="en-US" altLang="en-US" sz="2600" dirty="0"/>
          </a:p>
        </p:txBody>
      </p:sp>
      <p:pic>
        <p:nvPicPr>
          <p:cNvPr id="4" name="Picture 3" descr="Car b is as follows on a steep incline. The higher the center of gravity, the smaller the incline needed to tip the vehicle over. Truck c is on a medium incline. For both car b and truck c, the center of gravity is outside the area of support: the vehicle tips over."/>
          <p:cNvPicPr>
            <a:picLocks noChangeAspect="1"/>
          </p:cNvPicPr>
          <p:nvPr/>
        </p:nvPicPr>
        <p:blipFill>
          <a:blip r:embed="rId2"/>
          <a:stretch>
            <a:fillRect/>
          </a:stretch>
        </p:blipFill>
        <p:spPr>
          <a:xfrm>
            <a:off x="1450695" y="2725950"/>
            <a:ext cx="6242610" cy="3460152"/>
          </a:xfrm>
          <a:prstGeom prst="rect">
            <a:avLst/>
          </a:prstGeom>
        </p:spPr>
      </p:pic>
    </p:spTree>
    <p:extLst>
      <p:ext uri="{BB962C8B-B14F-4D97-AF65-F5344CB8AC3E}">
        <p14:creationId xmlns:p14="http://schemas.microsoft.com/office/powerpoint/2010/main" val="42828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Static Equilibrium </a:t>
            </a:r>
            <a:r>
              <a:rPr lang="en-US" altLang="en-US" sz="2000" b="0" dirty="0"/>
              <a:t>(1 of 2)</a:t>
            </a:r>
            <a:endParaRPr lang="en-US" sz="2000" b="0" dirty="0"/>
          </a:p>
        </p:txBody>
      </p:sp>
      <p:sp>
        <p:nvSpPr>
          <p:cNvPr id="6" name="Content Placeholder 5"/>
          <p:cNvSpPr>
            <a:spLocks noGrp="1"/>
          </p:cNvSpPr>
          <p:nvPr>
            <p:ph idx="1"/>
          </p:nvPr>
        </p:nvSpPr>
        <p:spPr>
          <a:xfrm>
            <a:off x="457200" y="1600201"/>
            <a:ext cx="8534400" cy="4191000"/>
          </a:xfrm>
        </p:spPr>
        <p:txBody>
          <a:bodyPr/>
          <a:lstStyle/>
          <a:p>
            <a:pPr marL="256032" indent="-256032">
              <a:buSzPct val="100000"/>
            </a:pPr>
            <a:r>
              <a:rPr lang="en-CA" sz="2400" b="1" dirty="0"/>
              <a:t>Identify</a:t>
            </a:r>
            <a:r>
              <a:rPr lang="en-CA" sz="2400" dirty="0"/>
              <a:t> the relevant concepts: The first and second conditions for equilibrium are ∑</a:t>
            </a:r>
            <a:r>
              <a:rPr lang="en-CA" sz="2400" i="1" dirty="0"/>
              <a:t>F</a:t>
            </a:r>
            <a:r>
              <a:rPr lang="en-CA" sz="2400" i="1" baseline="-25000" dirty="0"/>
              <a:t>x</a:t>
            </a:r>
            <a:r>
              <a:rPr lang="en-CA" sz="2400" dirty="0"/>
              <a:t> = 0, ∑</a:t>
            </a:r>
            <a:r>
              <a:rPr lang="en-CA" sz="2400" i="1" dirty="0"/>
              <a:t>F</a:t>
            </a:r>
            <a:r>
              <a:rPr lang="en-CA" sz="2400" i="1" baseline="-25000" dirty="0"/>
              <a:t>y</a:t>
            </a:r>
            <a:r>
              <a:rPr lang="en-CA" sz="2400" dirty="0"/>
              <a:t> = 0, and ∑</a:t>
            </a:r>
            <a:r>
              <a:rPr lang="el-GR" sz="2400" i="1" dirty="0"/>
              <a:t>τ</a:t>
            </a:r>
            <a:r>
              <a:rPr lang="en-CA" sz="2400" i="1" baseline="-25000" dirty="0"/>
              <a:t>z</a:t>
            </a:r>
            <a:r>
              <a:rPr lang="en-CA" sz="2400" dirty="0"/>
              <a:t> = 0.</a:t>
            </a:r>
          </a:p>
          <a:p>
            <a:pPr marL="256032" indent="-256032">
              <a:buSzPct val="100000"/>
            </a:pPr>
            <a:r>
              <a:rPr lang="en-CA" sz="2400" b="1" dirty="0"/>
              <a:t>Set up </a:t>
            </a:r>
            <a:r>
              <a:rPr lang="en-CA" sz="2400" dirty="0"/>
              <a:t>the problem by using the following steps:</a:t>
            </a:r>
          </a:p>
          <a:p>
            <a:pPr marL="795338" lvl="1" indent="-374904">
              <a:buFont typeface="+mj-lt"/>
              <a:buAutoNum type="arabicPeriod"/>
            </a:pPr>
            <a:r>
              <a:rPr lang="en-CA" sz="2200" dirty="0"/>
              <a:t>Sketch the physical situation and identify the object in equilibrium to be analyzed.</a:t>
            </a:r>
          </a:p>
          <a:p>
            <a:pPr marL="795338" lvl="1" indent="-374904">
              <a:buFont typeface="+mj-lt"/>
              <a:buAutoNum type="arabicPeriod"/>
            </a:pPr>
            <a:r>
              <a:rPr lang="en-CA" sz="2200" dirty="0"/>
              <a:t>Draw a free-body diagram showing all forces acting on the object. Show the point on the object at which each force acts.</a:t>
            </a:r>
          </a:p>
          <a:p>
            <a:pPr marL="795338" lvl="1" indent="-374904">
              <a:buFont typeface="+mj-lt"/>
              <a:buAutoNum type="arabicPeriod"/>
            </a:pPr>
            <a:r>
              <a:rPr lang="en-CA" sz="2200" dirty="0"/>
              <a:t>Choose coordinate axes and specify their direction. Specify a positive direction of rotation for torques.</a:t>
            </a:r>
          </a:p>
          <a:p>
            <a:pPr marL="795338" lvl="1" indent="-374904">
              <a:buFont typeface="+mj-lt"/>
              <a:buAutoNum type="arabicPeriod"/>
            </a:pPr>
            <a:r>
              <a:rPr lang="en-CA" sz="2200" dirty="0"/>
              <a:t>Choose a reference point about which to compute torques.</a:t>
            </a:r>
          </a:p>
        </p:txBody>
      </p:sp>
    </p:spTree>
    <p:extLst>
      <p:ext uri="{BB962C8B-B14F-4D97-AF65-F5344CB8AC3E}">
        <p14:creationId xmlns:p14="http://schemas.microsoft.com/office/powerpoint/2010/main" val="339917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Problem-Solving Strategy for Static Equilibrium </a:t>
            </a:r>
            <a:r>
              <a:rPr lang="en-US" altLang="en-US" sz="2000" b="0" dirty="0"/>
              <a:t>(2 of 2)</a:t>
            </a:r>
            <a:endParaRPr lang="en-US" sz="2000" b="0" dirty="0"/>
          </a:p>
        </p:txBody>
      </p:sp>
      <p:sp>
        <p:nvSpPr>
          <p:cNvPr id="3" name="Content Placeholder 2"/>
          <p:cNvSpPr>
            <a:spLocks noGrp="1"/>
          </p:cNvSpPr>
          <p:nvPr>
            <p:ph idx="1"/>
          </p:nvPr>
        </p:nvSpPr>
        <p:spPr>
          <a:xfrm>
            <a:off x="457200" y="1600200"/>
            <a:ext cx="8229600" cy="4190999"/>
          </a:xfrm>
        </p:spPr>
        <p:txBody>
          <a:bodyPr/>
          <a:lstStyle/>
          <a:p>
            <a:pPr marL="256032" indent="-256032">
              <a:buSzPct val="100000"/>
            </a:pPr>
            <a:r>
              <a:rPr lang="en-CA" sz="2600" b="1" dirty="0"/>
              <a:t>Execute</a:t>
            </a:r>
            <a:r>
              <a:rPr lang="en-CA" sz="2600" dirty="0"/>
              <a:t> the solution as follows:</a:t>
            </a:r>
          </a:p>
          <a:p>
            <a:pPr marL="795338" lvl="1" indent="-374904">
              <a:buFont typeface="+mj-lt"/>
              <a:buAutoNum type="arabicPeriod"/>
            </a:pPr>
            <a:r>
              <a:rPr lang="en-CA" sz="2400" dirty="0"/>
              <a:t>Write equations expressing the equilibrium conditions. Remember that ∑</a:t>
            </a:r>
            <a:r>
              <a:rPr lang="en-CA" sz="2400" i="1" dirty="0"/>
              <a:t>F</a:t>
            </a:r>
            <a:r>
              <a:rPr lang="en-CA" sz="2400" i="1" baseline="-25000" dirty="0"/>
              <a:t>x</a:t>
            </a:r>
            <a:r>
              <a:rPr lang="en-CA" sz="2400" dirty="0"/>
              <a:t> = 0, ∑</a:t>
            </a:r>
            <a:r>
              <a:rPr lang="en-CA" sz="2400" i="1" dirty="0"/>
              <a:t>F</a:t>
            </a:r>
            <a:r>
              <a:rPr lang="en-CA" sz="2400" i="1" baseline="-25000" dirty="0"/>
              <a:t>y</a:t>
            </a:r>
            <a:r>
              <a:rPr lang="en-CA" sz="2400" dirty="0"/>
              <a:t> = 0, and ∑</a:t>
            </a:r>
            <a:r>
              <a:rPr lang="el-GR" sz="2400" i="1" dirty="0"/>
              <a:t>τ</a:t>
            </a:r>
            <a:r>
              <a:rPr lang="en-CA" sz="2400" i="1" baseline="-25000" dirty="0"/>
              <a:t>z</a:t>
            </a:r>
            <a:r>
              <a:rPr lang="en-CA" sz="2400" dirty="0"/>
              <a:t> = 0 are separate equations.</a:t>
            </a:r>
          </a:p>
          <a:p>
            <a:pPr marL="795338" lvl="1" indent="-374904">
              <a:buFont typeface="+mj-lt"/>
              <a:buAutoNum type="arabicPeriod"/>
            </a:pPr>
            <a:r>
              <a:rPr lang="en-CA" sz="2400" dirty="0"/>
              <a:t>To obtain as many equations as you have unknowns, you may need to compute torques with respect to two or more reference points.</a:t>
            </a:r>
          </a:p>
          <a:p>
            <a:pPr marL="256032" indent="-256032">
              <a:buSzPct val="100000"/>
            </a:pPr>
            <a:r>
              <a:rPr lang="en-CA" sz="2600" b="1" dirty="0"/>
              <a:t>Evaluate</a:t>
            </a:r>
            <a:r>
              <a:rPr lang="en-CA" sz="2600" dirty="0"/>
              <a:t> your answer: Check your results by writing ∑</a:t>
            </a:r>
            <a:r>
              <a:rPr lang="el-GR" sz="2600" i="1" dirty="0"/>
              <a:t>τ</a:t>
            </a:r>
            <a:r>
              <a:rPr lang="en-CA" sz="2600" i="1" baseline="-25000" dirty="0"/>
              <a:t>z</a:t>
            </a:r>
            <a:r>
              <a:rPr lang="en-CA" sz="2600" dirty="0"/>
              <a:t> = 0 with respect to a different reference point. You should get the same answers.</a:t>
            </a:r>
            <a:endParaRPr lang="en-US" altLang="en-US" sz="2600" dirty="0"/>
          </a:p>
        </p:txBody>
      </p:sp>
      <p:sp>
        <p:nvSpPr>
          <p:cNvPr id="4" name="Text Placeholder 3"/>
          <p:cNvSpPr>
            <a:spLocks noGrp="1"/>
          </p:cNvSpPr>
          <p:nvPr>
            <p:ph type="body" sz="quarter" idx="13"/>
          </p:nvPr>
        </p:nvSpPr>
        <p:spPr>
          <a:xfrm>
            <a:off x="457200" y="5886450"/>
            <a:ext cx="8229600" cy="457200"/>
          </a:xfrm>
        </p:spPr>
        <p:txBody>
          <a:bodyPr/>
          <a:lstStyle/>
          <a:p>
            <a:r>
              <a:rPr lang="en-US" sz="2600" dirty="0">
                <a:hlinkClick r:id="rId2" tooltip="https://mediaplayer.pearsoncmg.com/assets/_video.true/secs-yf-vts-ex11-1"/>
              </a:rPr>
              <a:t>Video Tutor Solution: Example </a:t>
            </a:r>
            <a:r>
              <a:rPr lang="en-US" sz="2600" dirty="0" smtClean="0">
                <a:hlinkClick r:id="rId2" tooltip="https://mediaplayer.pearsoncmg.com/assets/_video.true/secs-yf-vts-ex11-1"/>
              </a:rPr>
              <a:t>11.1</a:t>
            </a:r>
            <a:endParaRPr lang="en-AU" sz="2600" dirty="0"/>
          </a:p>
        </p:txBody>
      </p:sp>
    </p:spTree>
    <p:extLst>
      <p:ext uri="{BB962C8B-B14F-4D97-AF65-F5344CB8AC3E}">
        <p14:creationId xmlns:p14="http://schemas.microsoft.com/office/powerpoint/2010/main" val="61435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Strain, Stress, and Elastic Moduli</a:t>
            </a:r>
            <a:endParaRPr lang="en-US" sz="3600" dirty="0"/>
          </a:p>
        </p:txBody>
      </p:sp>
      <p:sp>
        <p:nvSpPr>
          <p:cNvPr id="3" name="Content Placeholder 2"/>
          <p:cNvSpPr>
            <a:spLocks noGrp="1"/>
          </p:cNvSpPr>
          <p:nvPr>
            <p:ph idx="1"/>
          </p:nvPr>
        </p:nvSpPr>
        <p:spPr>
          <a:xfrm>
            <a:off x="457200" y="1600200"/>
            <a:ext cx="5867400" cy="4419599"/>
          </a:xfrm>
        </p:spPr>
        <p:txBody>
          <a:bodyPr/>
          <a:lstStyle/>
          <a:p>
            <a:pPr marL="256032" indent="-256032">
              <a:buSzPct val="100000"/>
            </a:pPr>
            <a:r>
              <a:rPr lang="en-CA" altLang="en-US" sz="2600" dirty="0"/>
              <a:t>Three types of stress:</a:t>
            </a:r>
          </a:p>
          <a:p>
            <a:pPr marL="795338" lvl="1" indent="-374904">
              <a:buClrTx/>
              <a:buFont typeface="+mj-lt"/>
              <a:buAutoNum type="alphaLcParenR"/>
            </a:pPr>
            <a:r>
              <a:rPr lang="en-CA" altLang="en-US" sz="2400" dirty="0"/>
              <a:t>Guitar strings under tensile stress, being stretched by forces acting at their ends.</a:t>
            </a:r>
          </a:p>
          <a:p>
            <a:pPr marL="795338" lvl="1" indent="-374904">
              <a:buClrTx/>
              <a:buFont typeface="+mj-lt"/>
              <a:buAutoNum type="alphaLcParenR"/>
            </a:pPr>
            <a:r>
              <a:rPr lang="en-CA" altLang="en-US" sz="2400" dirty="0"/>
              <a:t>A diver under bulk stress, being squeezed from all sides by forces due to water pressure. </a:t>
            </a:r>
          </a:p>
          <a:p>
            <a:pPr marL="795338" lvl="1" indent="-374904">
              <a:buClrTx/>
              <a:buFont typeface="+mj-lt"/>
              <a:buAutoNum type="alphaLcParenR"/>
            </a:pPr>
            <a:r>
              <a:rPr lang="en-CA" altLang="en-US" sz="2400" dirty="0"/>
              <a:t>A ribbon under shear stress, being deformed and eventually cut by forces exerted by the scissors.</a:t>
            </a:r>
            <a:endParaRPr lang="en-US" altLang="en-US" sz="2400" dirty="0"/>
          </a:p>
        </p:txBody>
      </p:sp>
      <p:pic>
        <p:nvPicPr>
          <p:cNvPr id="4" name="Picture 3" descr="A man plays a guitar. A scuba diver swims along a reef. A pair of scissors cuts a ribb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362" y="1600200"/>
            <a:ext cx="2258438" cy="4779906"/>
          </a:xfrm>
          <a:prstGeom prst="rect">
            <a:avLst/>
          </a:prstGeom>
        </p:spPr>
      </p:pic>
    </p:spTree>
    <p:extLst>
      <p:ext uri="{BB962C8B-B14F-4D97-AF65-F5344CB8AC3E}">
        <p14:creationId xmlns:p14="http://schemas.microsoft.com/office/powerpoint/2010/main" val="35700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Stress and Strain</a:t>
            </a:r>
            <a:endParaRPr lang="en-US" sz="3600" dirty="0"/>
          </a:p>
        </p:txBody>
      </p:sp>
      <p:sp>
        <p:nvSpPr>
          <p:cNvPr id="3" name="Content Placeholder 2"/>
          <p:cNvSpPr>
            <a:spLocks noGrp="1"/>
          </p:cNvSpPr>
          <p:nvPr>
            <p:ph idx="1"/>
          </p:nvPr>
        </p:nvSpPr>
        <p:spPr>
          <a:xfrm>
            <a:off x="457200" y="1600200"/>
            <a:ext cx="4495800" cy="4800600"/>
          </a:xfrm>
        </p:spPr>
        <p:txBody>
          <a:bodyPr/>
          <a:lstStyle/>
          <a:p>
            <a:pPr marL="255600" indent="-256032">
              <a:buSzPct val="100000"/>
            </a:pPr>
            <a:r>
              <a:rPr lang="en-CA" altLang="en-US" sz="2600" dirty="0"/>
              <a:t>When you pinch your nose, the force per area that you apply to your nose is called </a:t>
            </a:r>
            <a:r>
              <a:rPr lang="en-CA" altLang="en-US" sz="2600" b="1" dirty="0"/>
              <a:t>stress</a:t>
            </a:r>
            <a:r>
              <a:rPr lang="en-CA" altLang="en-US" sz="2600" dirty="0"/>
              <a:t>. </a:t>
            </a:r>
          </a:p>
          <a:p>
            <a:pPr marL="256032" indent="-256032">
              <a:buSzPct val="100000"/>
            </a:pPr>
            <a:r>
              <a:rPr lang="en-CA" altLang="en-US" sz="2600" dirty="0"/>
              <a:t>The fractional change in the size of your nose is called </a:t>
            </a:r>
            <a:r>
              <a:rPr lang="en-CA" altLang="en-US" sz="2600" b="1" dirty="0"/>
              <a:t>strain</a:t>
            </a:r>
            <a:r>
              <a:rPr lang="en-CA" altLang="en-US" sz="2600" dirty="0"/>
              <a:t>. </a:t>
            </a:r>
          </a:p>
          <a:p>
            <a:pPr marL="256032" indent="-256032">
              <a:buSzPct val="100000"/>
            </a:pPr>
            <a:r>
              <a:rPr lang="en-CA" altLang="en-US" sz="2600" dirty="0"/>
              <a:t>The deformation is </a:t>
            </a:r>
            <a:r>
              <a:rPr lang="en-CA" altLang="en-US" sz="2600" b="1" dirty="0"/>
              <a:t>elastic</a:t>
            </a:r>
            <a:r>
              <a:rPr lang="en-CA" altLang="en-US" sz="2600" dirty="0"/>
              <a:t> because your nose springs back to its initial size when you stop pinching.</a:t>
            </a:r>
          </a:p>
        </p:txBody>
      </p:sp>
      <p:pic>
        <p:nvPicPr>
          <p:cNvPr id="4" name="Picture 3" descr="A man pinches his no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024" y="1618129"/>
            <a:ext cx="3977388" cy="2689654"/>
          </a:xfrm>
          <a:prstGeom prst="rect">
            <a:avLst/>
          </a:prstGeom>
        </p:spPr>
      </p:pic>
    </p:spTree>
    <p:extLst>
      <p:ext uri="{BB962C8B-B14F-4D97-AF65-F5344CB8AC3E}">
        <p14:creationId xmlns:p14="http://schemas.microsoft.com/office/powerpoint/2010/main" val="8615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Tensile Stress and Strain</a:t>
            </a:r>
            <a:endParaRPr lang="en-US" sz="3600" dirty="0"/>
          </a:p>
        </p:txBody>
      </p:sp>
      <p:sp>
        <p:nvSpPr>
          <p:cNvPr id="3" name="Content Placeholder 2"/>
          <p:cNvSpPr>
            <a:spLocks noGrp="1"/>
          </p:cNvSpPr>
          <p:nvPr>
            <p:ph idx="1"/>
          </p:nvPr>
        </p:nvSpPr>
        <p:spPr>
          <a:xfrm>
            <a:off x="457200" y="1600201"/>
            <a:ext cx="4114800" cy="3276600"/>
          </a:xfrm>
        </p:spPr>
        <p:txBody>
          <a:bodyPr/>
          <a:lstStyle/>
          <a:p>
            <a:pPr marL="256032" indent="-256032">
              <a:buSzPct val="100000"/>
            </a:pPr>
            <a:r>
              <a:rPr lang="en-CA" altLang="en-US" sz="2600" dirty="0"/>
              <a:t>An object in tension.</a:t>
            </a:r>
          </a:p>
          <a:p>
            <a:pPr marL="256032" indent="-256032">
              <a:buSzPct val="100000"/>
            </a:pPr>
            <a:r>
              <a:rPr lang="en-CA" altLang="en-US" sz="2600" dirty="0"/>
              <a:t>The net force on the object is zero, but the object deforms.</a:t>
            </a:r>
          </a:p>
          <a:p>
            <a:pPr marL="256032" indent="-256032">
              <a:buSzPct val="100000"/>
            </a:pPr>
            <a:r>
              <a:rPr lang="en-CA" altLang="en-US" sz="2600" dirty="0"/>
              <a:t>The tensile stress produces a tensile strain.</a:t>
            </a:r>
          </a:p>
        </p:txBody>
      </p:sp>
      <p:pic>
        <p:nvPicPr>
          <p:cNvPr id="4" name="Picture 3" descr="Initially, the object is a cube of edge length l sub 0 and cross sectional area Ay. Under tensile stress F perpendicular, length of the object stretches to l = l sub 0 + delta l. Tensile stress = F perpendicular over Ay. Tensile strain = delta l over l sub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00201"/>
            <a:ext cx="4077832" cy="4491065"/>
          </a:xfrm>
          <a:prstGeom prst="rect">
            <a:avLst/>
          </a:prstGeom>
        </p:spPr>
      </p:pic>
    </p:spTree>
    <p:extLst>
      <p:ext uri="{BB962C8B-B14F-4D97-AF65-F5344CB8AC3E}">
        <p14:creationId xmlns:p14="http://schemas.microsoft.com/office/powerpoint/2010/main" val="235796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Young's Modulus</a:t>
            </a:r>
            <a:endParaRPr lang="en-US" sz="3600" dirty="0"/>
          </a:p>
        </p:txBody>
      </p:sp>
      <p:sp>
        <p:nvSpPr>
          <p:cNvPr id="3" name="Content Placeholder 2"/>
          <p:cNvSpPr>
            <a:spLocks noGrp="1"/>
          </p:cNvSpPr>
          <p:nvPr>
            <p:ph idx="1"/>
          </p:nvPr>
        </p:nvSpPr>
        <p:spPr>
          <a:xfrm>
            <a:off x="457200" y="1600200"/>
            <a:ext cx="6477000" cy="2983281"/>
          </a:xfrm>
        </p:spPr>
        <p:txBody>
          <a:bodyPr/>
          <a:lstStyle/>
          <a:p>
            <a:pPr marL="256032" indent="-256032">
              <a:buSzPct val="100000"/>
            </a:pPr>
            <a:r>
              <a:rPr lang="en-CA" altLang="en-US" sz="2400" dirty="0"/>
              <a:t>Experiment shows that for a sufficiently small tensile stress, stress and strain are proportional. </a:t>
            </a:r>
          </a:p>
          <a:p>
            <a:pPr marL="256032" indent="-256032">
              <a:buSzPct val="100000"/>
            </a:pPr>
            <a:r>
              <a:rPr lang="en-CA" altLang="en-US" sz="2400" dirty="0"/>
              <a:t>The corresponding elastic modulus is called </a:t>
            </a:r>
            <a:r>
              <a:rPr lang="en-CA" altLang="en-US" sz="2400" b="1" dirty="0"/>
              <a:t>Young’s</a:t>
            </a:r>
            <a:r>
              <a:rPr lang="en-CA" altLang="en-US" sz="2400" dirty="0"/>
              <a:t> </a:t>
            </a:r>
            <a:r>
              <a:rPr lang="en-CA" altLang="en-US" sz="2400" b="1" dirty="0"/>
              <a:t>modulus</a:t>
            </a:r>
            <a:r>
              <a:rPr lang="en-CA" altLang="en-US" sz="2400" dirty="0"/>
              <a:t>.</a:t>
            </a:r>
          </a:p>
          <a:p>
            <a:pPr marL="256032" indent="-256032">
              <a:buSzPct val="100000"/>
            </a:pPr>
            <a:r>
              <a:rPr lang="en-CA" altLang="en-US" sz="2400" dirty="0"/>
              <a:t>A human anterior tibial tendon has a Young’s modulus of</a:t>
            </a:r>
          </a:p>
        </p:txBody>
      </p:sp>
      <p:graphicFrame>
        <p:nvGraphicFramePr>
          <p:cNvPr id="6" name="Object 5" descr="1.2 times 10 to the ninth Pascals"/>
          <p:cNvGraphicFramePr>
            <a:graphicFrameLocks noChangeAspect="1"/>
          </p:cNvGraphicFramePr>
          <p:nvPr>
            <p:extLst>
              <p:ext uri="{D42A27DB-BD31-4B8C-83A1-F6EECF244321}">
                <p14:modId xmlns:p14="http://schemas.microsoft.com/office/powerpoint/2010/main" val="2726696739"/>
              </p:ext>
            </p:extLst>
          </p:nvPr>
        </p:nvGraphicFramePr>
        <p:xfrm>
          <a:off x="2286000" y="4147159"/>
          <a:ext cx="1559169" cy="395980"/>
        </p:xfrm>
        <a:graphic>
          <a:graphicData uri="http://schemas.openxmlformats.org/presentationml/2006/ole">
            <mc:AlternateContent xmlns:mc="http://schemas.openxmlformats.org/markup-compatibility/2006">
              <mc:Choice xmlns:v="urn:schemas-microsoft-com:vml" Requires="v">
                <p:oleObj spid="_x0000_s17496" name="Equation" r:id="rId3" imgW="799920" imgH="203040" progId="Equation.DSMT4">
                  <p:embed/>
                </p:oleObj>
              </mc:Choice>
              <mc:Fallback>
                <p:oleObj name="Equation" r:id="rId3" imgW="799920" imgH="203040" progId="Equation.DSMT4">
                  <p:embed/>
                  <p:pic>
                    <p:nvPicPr>
                      <p:cNvPr id="0" name=""/>
                      <p:cNvPicPr/>
                      <p:nvPr/>
                    </p:nvPicPr>
                    <p:blipFill>
                      <a:blip r:embed="rId4"/>
                      <a:stretch>
                        <a:fillRect/>
                      </a:stretch>
                    </p:blipFill>
                    <p:spPr>
                      <a:xfrm>
                        <a:off x="2286000" y="4147159"/>
                        <a:ext cx="1559169" cy="395980"/>
                      </a:xfrm>
                      <a:prstGeom prst="rect">
                        <a:avLst/>
                      </a:prstGeom>
                    </p:spPr>
                  </p:pic>
                </p:oleObj>
              </mc:Fallback>
            </mc:AlternateContent>
          </a:graphicData>
        </a:graphic>
      </p:graphicFrame>
      <p:pic>
        <p:nvPicPr>
          <p:cNvPr id="5" name="Picture 4" descr="The Young's modulus for tension Y = the tensile stress divided by the tensile strain, which equals F perpendicular over Ay divided by delta l over l sub 0. This equals F perpendicular over Ay times the original length l sub 0 over elongation delta l."/>
          <p:cNvPicPr>
            <a:picLocks noChangeAspect="1"/>
          </p:cNvPicPr>
          <p:nvPr/>
        </p:nvPicPr>
        <p:blipFill rotWithShape="1">
          <a:blip r:embed="rId5">
            <a:extLst>
              <a:ext uri="{28A0092B-C50C-407E-A947-70E740481C1C}">
                <a14:useLocalDpi xmlns:a14="http://schemas.microsoft.com/office/drawing/2010/main" val="0"/>
              </a:ext>
            </a:extLst>
          </a:blip>
          <a:srcRect r="9007" b="7495"/>
          <a:stretch/>
        </p:blipFill>
        <p:spPr>
          <a:xfrm>
            <a:off x="1086706" y="4698840"/>
            <a:ext cx="6970588" cy="1632583"/>
          </a:xfrm>
          <a:prstGeom prst="rect">
            <a:avLst/>
          </a:prstGeom>
        </p:spPr>
      </p:pic>
      <p:pic>
        <p:nvPicPr>
          <p:cNvPr id="4" name="Picture 3" descr="The anterior tibial tendon of the lower leg extends from the knee to the upper fo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8083" y="1616068"/>
            <a:ext cx="1827232" cy="2883386"/>
          </a:xfrm>
          <a:prstGeom prst="rect">
            <a:avLst/>
          </a:prstGeom>
        </p:spPr>
      </p:pic>
    </p:spTree>
    <p:extLst>
      <p:ext uri="{BB962C8B-B14F-4D97-AF65-F5344CB8AC3E}">
        <p14:creationId xmlns:p14="http://schemas.microsoft.com/office/powerpoint/2010/main" val="223151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Compressive Stress and Strain</a:t>
            </a:r>
            <a:endParaRPr lang="en-US" sz="3600" dirty="0"/>
          </a:p>
        </p:txBody>
      </p:sp>
      <p:sp>
        <p:nvSpPr>
          <p:cNvPr id="3" name="Content Placeholder 2"/>
          <p:cNvSpPr>
            <a:spLocks noGrp="1"/>
          </p:cNvSpPr>
          <p:nvPr>
            <p:ph idx="1"/>
          </p:nvPr>
        </p:nvSpPr>
        <p:spPr>
          <a:xfrm>
            <a:off x="457200" y="1600200"/>
            <a:ext cx="4495800" cy="4525963"/>
          </a:xfrm>
        </p:spPr>
        <p:txBody>
          <a:bodyPr/>
          <a:lstStyle/>
          <a:p>
            <a:pPr marL="256032" indent="-256032">
              <a:buSzPct val="100000"/>
            </a:pPr>
            <a:r>
              <a:rPr lang="en-CA" altLang="en-US" sz="2600" dirty="0"/>
              <a:t>An object in compression. </a:t>
            </a:r>
          </a:p>
          <a:p>
            <a:pPr marL="256032" indent="-256032">
              <a:buSzPct val="100000"/>
            </a:pPr>
            <a:r>
              <a:rPr lang="en-CA" altLang="en-US" sz="2600" dirty="0"/>
              <a:t>The compressive stress and compressive strain are defined in the same way as tensile stress and strain, except that </a:t>
            </a:r>
            <a:r>
              <a:rPr lang="el-GR" altLang="en-US" sz="2600" dirty="0"/>
              <a:t>Δ</a:t>
            </a:r>
            <a:r>
              <a:rPr lang="en-CA" altLang="en-US" sz="2600" i="1" dirty="0"/>
              <a:t>l</a:t>
            </a:r>
            <a:r>
              <a:rPr lang="en-CA" altLang="en-US" sz="2600" dirty="0"/>
              <a:t> now denotes the distance that the object contracts.</a:t>
            </a:r>
            <a:endParaRPr lang="en-US" altLang="en-US" sz="2600" dirty="0"/>
          </a:p>
        </p:txBody>
      </p:sp>
      <p:pic>
        <p:nvPicPr>
          <p:cNvPr id="4" name="Picture 3" descr="Initially, the object is a cube with edge length l sub 0 and cross sectional area Ay. Under compressive stress f perpendicular, the length of the object decreases to l = l sub 0 minus delta l. Compressive stress = F perpendicular over ay, and compressive strain = delta l over l sub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00200"/>
            <a:ext cx="3744379" cy="4306036"/>
          </a:xfrm>
          <a:prstGeom prst="rect">
            <a:avLst/>
          </a:prstGeom>
        </p:spPr>
      </p:pic>
    </p:spTree>
    <p:extLst>
      <p:ext uri="{BB962C8B-B14F-4D97-AF65-F5344CB8AC3E}">
        <p14:creationId xmlns:p14="http://schemas.microsoft.com/office/powerpoint/2010/main" val="270311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419600"/>
          </a:xfrm>
        </p:spPr>
        <p:txBody>
          <a:bodyPr/>
          <a:lstStyle/>
          <a:p>
            <a:pPr marL="0" indent="0">
              <a:buNone/>
            </a:pPr>
            <a:r>
              <a:rPr lang="en-US" altLang="en-US" sz="2400" b="1" dirty="0"/>
              <a:t>In this chapter, you’ll learn…</a:t>
            </a:r>
          </a:p>
          <a:p>
            <a:pPr marL="256032" indent="-256032">
              <a:buSzPct val="100000"/>
            </a:pPr>
            <a:r>
              <a:rPr lang="en-CA" altLang="en-US" sz="2200" dirty="0"/>
              <a:t>the conditions that must be satisfied for an object or structure to be in equilibrium.</a:t>
            </a:r>
          </a:p>
          <a:p>
            <a:pPr marL="256032" indent="-256032">
              <a:buSzPct val="100000"/>
            </a:pPr>
            <a:r>
              <a:rPr lang="en-CA" altLang="en-US" sz="2200" dirty="0"/>
              <a:t>what the center of gravity of an object is and how it relates to the object’s stability.</a:t>
            </a:r>
          </a:p>
          <a:p>
            <a:pPr marL="256032" indent="-256032">
              <a:buSzPct val="100000"/>
            </a:pPr>
            <a:r>
              <a:rPr lang="en-CA" altLang="en-US" sz="2200" dirty="0"/>
              <a:t>how to solve problems that involve rigid bodies in equilibrium.</a:t>
            </a:r>
          </a:p>
          <a:p>
            <a:pPr marL="256032" indent="-256032">
              <a:buSzPct val="100000"/>
            </a:pPr>
            <a:r>
              <a:rPr lang="en-CA" altLang="en-US" sz="2200" dirty="0"/>
              <a:t>how to analyze situations in which an object is deformed by tension, compression, pressure, or shear.</a:t>
            </a:r>
          </a:p>
          <a:p>
            <a:pPr marL="256032" indent="-256032">
              <a:buSzPct val="100000"/>
            </a:pPr>
            <a:r>
              <a:rPr lang="en-CA" altLang="en-US" sz="2200" dirty="0"/>
              <a:t>what happens when an object is stretched so much that it deforms or breaks.</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Compression and Tension</a:t>
            </a:r>
            <a:endParaRPr lang="en-US" sz="3600" dirty="0"/>
          </a:p>
        </p:txBody>
      </p:sp>
      <p:sp>
        <p:nvSpPr>
          <p:cNvPr id="3" name="Content Placeholder 2"/>
          <p:cNvSpPr>
            <a:spLocks noGrp="1"/>
          </p:cNvSpPr>
          <p:nvPr>
            <p:ph idx="1"/>
          </p:nvPr>
        </p:nvSpPr>
        <p:spPr>
          <a:xfrm>
            <a:off x="457200" y="1600201"/>
            <a:ext cx="8229600" cy="1900976"/>
          </a:xfrm>
        </p:spPr>
        <p:txBody>
          <a:bodyPr/>
          <a:lstStyle/>
          <a:p>
            <a:pPr marL="256032" indent="-256032">
              <a:buSzPct val="100000"/>
            </a:pPr>
            <a:r>
              <a:rPr lang="en-CA" altLang="en-US" sz="2600" dirty="0"/>
              <a:t>In many situations, objects can experience both tensile and compressive stresses at the same time. </a:t>
            </a:r>
          </a:p>
          <a:p>
            <a:pPr marL="256032" indent="-256032">
              <a:buSzPct val="100000"/>
            </a:pPr>
            <a:r>
              <a:rPr lang="en-CA" altLang="en-US" sz="2600" dirty="0"/>
              <a:t>For example, a horizontal beam supported at each end sags under its own weight.</a:t>
            </a:r>
            <a:endParaRPr lang="en-US" altLang="en-US" sz="2600" dirty="0"/>
          </a:p>
        </p:txBody>
      </p:sp>
      <p:pic>
        <p:nvPicPr>
          <p:cNvPr id="4" name="Picture 3" descr="A beam rests on end supports. The beam bows downward under  its own weight. The top of the beam is under compression. The beam's centerline is under neither tension nor compression. The bottom of the beam is under tension."/>
          <p:cNvPicPr>
            <a:picLocks noChangeAspect="1"/>
          </p:cNvPicPr>
          <p:nvPr/>
        </p:nvPicPr>
        <p:blipFill rotWithShape="1">
          <a:blip r:embed="rId2">
            <a:extLst>
              <a:ext uri="{28A0092B-C50C-407E-A947-70E740481C1C}">
                <a14:useLocalDpi xmlns:a14="http://schemas.microsoft.com/office/drawing/2010/main" val="0"/>
              </a:ext>
            </a:extLst>
          </a:blip>
          <a:srcRect t="17137"/>
          <a:stretch/>
        </p:blipFill>
        <p:spPr>
          <a:xfrm>
            <a:off x="2276602" y="3596427"/>
            <a:ext cx="4590796" cy="2716587"/>
          </a:xfrm>
          <a:prstGeom prst="rect">
            <a:avLst/>
          </a:prstGeom>
        </p:spPr>
      </p:pic>
    </p:spTree>
    <p:extLst>
      <p:ext uri="{BB962C8B-B14F-4D97-AF65-F5344CB8AC3E}">
        <p14:creationId xmlns:p14="http://schemas.microsoft.com/office/powerpoint/2010/main" val="157227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Bulk Stress and Strain</a:t>
            </a:r>
            <a:endParaRPr lang="en-US" sz="3600" dirty="0"/>
          </a:p>
        </p:txBody>
      </p:sp>
      <p:sp>
        <p:nvSpPr>
          <p:cNvPr id="5" name="Content Placeholder 4"/>
          <p:cNvSpPr>
            <a:spLocks noGrp="1"/>
          </p:cNvSpPr>
          <p:nvPr>
            <p:ph idx="1"/>
          </p:nvPr>
        </p:nvSpPr>
        <p:spPr>
          <a:xfrm>
            <a:off x="457200" y="1600201"/>
            <a:ext cx="4800600" cy="756029"/>
          </a:xfrm>
        </p:spPr>
        <p:txBody>
          <a:bodyPr/>
          <a:lstStyle/>
          <a:p>
            <a:r>
              <a:rPr lang="en-US" altLang="en-US" sz="2400" dirty="0"/>
              <a:t>Pressure in a fluid is force per unit area</a:t>
            </a:r>
          </a:p>
        </p:txBody>
      </p:sp>
      <p:graphicFrame>
        <p:nvGraphicFramePr>
          <p:cNvPr id="9" name="Object 8" descr="p = F perpendicular over Ay"/>
          <p:cNvGraphicFramePr>
            <a:graphicFrameLocks noChangeAspect="1"/>
          </p:cNvGraphicFramePr>
          <p:nvPr>
            <p:extLst>
              <p:ext uri="{D42A27DB-BD31-4B8C-83A1-F6EECF244321}">
                <p14:modId xmlns:p14="http://schemas.microsoft.com/office/powerpoint/2010/main" val="153579577"/>
              </p:ext>
            </p:extLst>
          </p:nvPr>
        </p:nvGraphicFramePr>
        <p:xfrm>
          <a:off x="1785693" y="2379891"/>
          <a:ext cx="984363" cy="768284"/>
        </p:xfrm>
        <a:graphic>
          <a:graphicData uri="http://schemas.openxmlformats.org/presentationml/2006/ole">
            <mc:AlternateContent xmlns:mc="http://schemas.openxmlformats.org/markup-compatibility/2006">
              <mc:Choice xmlns:v="urn:schemas-microsoft-com:vml" Requires="v">
                <p:oleObj spid="_x0000_s11548" name="Equation" r:id="rId3" imgW="520560" imgH="406080" progId="Equation.DSMT4">
                  <p:embed/>
                </p:oleObj>
              </mc:Choice>
              <mc:Fallback>
                <p:oleObj name="Equation" r:id="rId3" imgW="520560" imgH="406080" progId="Equation.DSMT4">
                  <p:embed/>
                  <p:pic>
                    <p:nvPicPr>
                      <p:cNvPr id="0" name=""/>
                      <p:cNvPicPr/>
                      <p:nvPr/>
                    </p:nvPicPr>
                    <p:blipFill>
                      <a:blip r:embed="rId4"/>
                      <a:stretch>
                        <a:fillRect/>
                      </a:stretch>
                    </p:blipFill>
                    <p:spPr>
                      <a:xfrm>
                        <a:off x="1785693" y="2379891"/>
                        <a:ext cx="984363" cy="768284"/>
                      </a:xfrm>
                      <a:prstGeom prst="rect">
                        <a:avLst/>
                      </a:prstGeom>
                    </p:spPr>
                  </p:pic>
                </p:oleObj>
              </mc:Fallback>
            </mc:AlternateContent>
          </a:graphicData>
        </a:graphic>
      </p:graphicFrame>
      <p:sp>
        <p:nvSpPr>
          <p:cNvPr id="6" name="Content Placeholder 5"/>
          <p:cNvSpPr>
            <a:spLocks noGrp="1"/>
          </p:cNvSpPr>
          <p:nvPr>
            <p:ph idx="13"/>
          </p:nvPr>
        </p:nvSpPr>
        <p:spPr>
          <a:xfrm>
            <a:off x="457200" y="3181351"/>
            <a:ext cx="4800600" cy="1168163"/>
          </a:xfrm>
        </p:spPr>
        <p:txBody>
          <a:bodyPr/>
          <a:lstStyle/>
          <a:p>
            <a:r>
              <a:rPr lang="en-US" altLang="en-US" sz="2400" b="1" dirty="0"/>
              <a:t>Bulk</a:t>
            </a:r>
            <a:r>
              <a:rPr lang="en-US" altLang="en-US" sz="2400" dirty="0"/>
              <a:t> </a:t>
            </a:r>
            <a:r>
              <a:rPr lang="en-US" altLang="en-US" sz="2400" b="1" dirty="0"/>
              <a:t>modulus</a:t>
            </a:r>
            <a:r>
              <a:rPr lang="en-US" altLang="en-US" sz="2400" dirty="0"/>
              <a:t> is bulk stress divided by bulk strain and is given by</a:t>
            </a:r>
          </a:p>
        </p:txBody>
      </p:sp>
      <p:graphicFrame>
        <p:nvGraphicFramePr>
          <p:cNvPr id="11" name="Object 10" descr="B = negative delta p divided by delta V over V sub 0."/>
          <p:cNvGraphicFramePr>
            <a:graphicFrameLocks noChangeAspect="1"/>
          </p:cNvGraphicFramePr>
          <p:nvPr>
            <p:extLst>
              <p:ext uri="{D42A27DB-BD31-4B8C-83A1-F6EECF244321}">
                <p14:modId xmlns:p14="http://schemas.microsoft.com/office/powerpoint/2010/main" val="1064564780"/>
              </p:ext>
            </p:extLst>
          </p:nvPr>
        </p:nvGraphicFramePr>
        <p:xfrm>
          <a:off x="1295400" y="4529725"/>
          <a:ext cx="1484181" cy="1311029"/>
        </p:xfrm>
        <a:graphic>
          <a:graphicData uri="http://schemas.openxmlformats.org/presentationml/2006/ole">
            <mc:AlternateContent xmlns:mc="http://schemas.openxmlformats.org/markup-compatibility/2006">
              <mc:Choice xmlns:v="urn:schemas-microsoft-com:vml" Requires="v">
                <p:oleObj spid="_x0000_s11549" name="Equation" r:id="rId5" imgW="761760" imgH="672840" progId="Equation.DSMT4">
                  <p:embed/>
                </p:oleObj>
              </mc:Choice>
              <mc:Fallback>
                <p:oleObj name="Equation" r:id="rId5" imgW="761760" imgH="672840" progId="Equation.DSMT4">
                  <p:embed/>
                  <p:pic>
                    <p:nvPicPr>
                      <p:cNvPr id="0" name=""/>
                      <p:cNvPicPr/>
                      <p:nvPr/>
                    </p:nvPicPr>
                    <p:blipFill>
                      <a:blip r:embed="rId6"/>
                      <a:stretch>
                        <a:fillRect/>
                      </a:stretch>
                    </p:blipFill>
                    <p:spPr>
                      <a:xfrm>
                        <a:off x="1295400" y="4529725"/>
                        <a:ext cx="1484181" cy="1311029"/>
                      </a:xfrm>
                      <a:prstGeom prst="rect">
                        <a:avLst/>
                      </a:prstGeom>
                    </p:spPr>
                  </p:pic>
                </p:oleObj>
              </mc:Fallback>
            </mc:AlternateContent>
          </a:graphicData>
        </a:graphic>
      </p:graphicFrame>
      <p:pic>
        <p:nvPicPr>
          <p:cNvPr id="7" name="Picture 6" descr="Under initial pressure p sub 0, the object is a cube of volume V sub 0. Under pressure p = p sub 0 + delta p, the faces of the object are under bulk stress represented by F perpendicular, with bulk stress = delta p, bulk strain = delta V over V sub 0, and V = v sub 0 + delta V.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1631393"/>
            <a:ext cx="2798695" cy="4070831"/>
          </a:xfrm>
          <a:prstGeom prst="rect">
            <a:avLst/>
          </a:prstGeom>
        </p:spPr>
      </p:pic>
      <p:sp>
        <p:nvSpPr>
          <p:cNvPr id="2" name="Text Placeholder 1"/>
          <p:cNvSpPr>
            <a:spLocks noGrp="1"/>
          </p:cNvSpPr>
          <p:nvPr>
            <p:ph type="body" sz="quarter" idx="14"/>
          </p:nvPr>
        </p:nvSpPr>
        <p:spPr>
          <a:xfrm>
            <a:off x="477819" y="5868565"/>
            <a:ext cx="8229600" cy="494135"/>
          </a:xfrm>
        </p:spPr>
        <p:txBody>
          <a:bodyPr/>
          <a:lstStyle/>
          <a:p>
            <a:r>
              <a:rPr lang="en-US" sz="2600" dirty="0">
                <a:hlinkClick r:id="rId8" tooltip="https://mediaplayer.pearsoncmg.com/assets/_video.true/secs-yf-vts-ex11-6"/>
              </a:rPr>
              <a:t>Video Tutor Solution: Example </a:t>
            </a:r>
            <a:r>
              <a:rPr lang="en-US" sz="2600" dirty="0" smtClean="0">
                <a:hlinkClick r:id="rId8" tooltip="https://mediaplayer.pearsoncmg.com/assets/_video.true/secs-yf-vts-ex11-6"/>
              </a:rPr>
              <a:t>11.6</a:t>
            </a:r>
            <a:endParaRPr lang="en-US" sz="2600" dirty="0"/>
          </a:p>
        </p:txBody>
      </p:sp>
    </p:spTree>
    <p:extLst>
      <p:ext uri="{BB962C8B-B14F-4D97-AF65-F5344CB8AC3E}">
        <p14:creationId xmlns:p14="http://schemas.microsoft.com/office/powerpoint/2010/main" val="340442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Bulk Stress on an Anglerfish</a:t>
            </a:r>
            <a:endParaRPr lang="en-US" sz="3600" dirty="0"/>
          </a:p>
        </p:txBody>
      </p:sp>
      <p:sp>
        <p:nvSpPr>
          <p:cNvPr id="6" name="Content Placeholder 5"/>
          <p:cNvSpPr>
            <a:spLocks noGrp="1"/>
          </p:cNvSpPr>
          <p:nvPr>
            <p:ph idx="1"/>
          </p:nvPr>
        </p:nvSpPr>
        <p:spPr>
          <a:xfrm>
            <a:off x="457200" y="1600200"/>
            <a:ext cx="4953000" cy="4800600"/>
          </a:xfrm>
        </p:spPr>
        <p:txBody>
          <a:bodyPr/>
          <a:lstStyle/>
          <a:p>
            <a:pPr marL="256032" indent="-256032">
              <a:buSzPct val="100000"/>
            </a:pPr>
            <a:r>
              <a:rPr lang="en-CA" altLang="en-US" sz="2400" dirty="0"/>
              <a:t>The anglerfish is found in oceans throughout the world at depths as great as 1000 m, where the pressure (that is, the bulk stress) is about 100 atmospheres. </a:t>
            </a:r>
          </a:p>
          <a:p>
            <a:pPr marL="255600" indent="-256032">
              <a:buSzPct val="100000"/>
            </a:pPr>
            <a:r>
              <a:rPr lang="en-CA" altLang="en-US" sz="2400" dirty="0"/>
              <a:t>Anglerfish are able to withstand such stress because they have no internal air spaces, unlike fish found in the upper ocean, where pressures are lower.</a:t>
            </a:r>
          </a:p>
          <a:p>
            <a:pPr marL="255600" indent="-256032">
              <a:buSzPct val="100000"/>
            </a:pPr>
            <a:r>
              <a:rPr lang="en-CA" altLang="en-US" sz="2400" dirty="0"/>
              <a:t>The largest anglerfish are about 12 cm (5 in) long.</a:t>
            </a:r>
          </a:p>
        </p:txBody>
      </p:sp>
      <p:pic>
        <p:nvPicPr>
          <p:cNvPr id="7" name="Picture 6" descr="A deep sea angler fis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676400"/>
            <a:ext cx="3035578" cy="3672956"/>
          </a:xfrm>
          <a:prstGeom prst="rect">
            <a:avLst/>
          </a:prstGeom>
        </p:spPr>
      </p:pic>
    </p:spTree>
    <p:extLst>
      <p:ext uri="{BB962C8B-B14F-4D97-AF65-F5344CB8AC3E}">
        <p14:creationId xmlns:p14="http://schemas.microsoft.com/office/powerpoint/2010/main" val="215346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Sheer Stress and Strain</a:t>
            </a:r>
            <a:endParaRPr lang="en-US" sz="3600" dirty="0"/>
          </a:p>
        </p:txBody>
      </p:sp>
      <p:sp>
        <p:nvSpPr>
          <p:cNvPr id="3" name="Content Placeholder 2"/>
          <p:cNvSpPr>
            <a:spLocks noGrp="1"/>
          </p:cNvSpPr>
          <p:nvPr>
            <p:ph idx="1"/>
          </p:nvPr>
        </p:nvSpPr>
        <p:spPr>
          <a:xfrm>
            <a:off x="457200" y="1600201"/>
            <a:ext cx="3581400" cy="1600199"/>
          </a:xfrm>
        </p:spPr>
        <p:txBody>
          <a:bodyPr/>
          <a:lstStyle/>
          <a:p>
            <a:pPr marL="256032" indent="-256032">
              <a:buSzPct val="100000"/>
            </a:pPr>
            <a:r>
              <a:rPr lang="en-US" altLang="en-US" sz="2600" b="1" dirty="0"/>
              <a:t>Sheer</a:t>
            </a:r>
            <a:r>
              <a:rPr lang="en-US" altLang="en-US" sz="2600" dirty="0"/>
              <a:t> </a:t>
            </a:r>
            <a:r>
              <a:rPr lang="en-US" altLang="en-US" sz="2600" b="1" dirty="0"/>
              <a:t>modulus</a:t>
            </a:r>
            <a:r>
              <a:rPr lang="en-US" altLang="en-US" sz="2600" dirty="0"/>
              <a:t> is sheer stress divided by sheer strain, and is given by</a:t>
            </a:r>
          </a:p>
        </p:txBody>
      </p:sp>
      <p:graphicFrame>
        <p:nvGraphicFramePr>
          <p:cNvPr id="5" name="Object 4" descr="S = F parallel over Ay, times h over x."/>
          <p:cNvGraphicFramePr>
            <a:graphicFrameLocks noChangeAspect="1"/>
          </p:cNvGraphicFramePr>
          <p:nvPr>
            <p:extLst>
              <p:ext uri="{D42A27DB-BD31-4B8C-83A1-F6EECF244321}">
                <p14:modId xmlns:p14="http://schemas.microsoft.com/office/powerpoint/2010/main" val="3650607169"/>
              </p:ext>
            </p:extLst>
          </p:nvPr>
        </p:nvGraphicFramePr>
        <p:xfrm>
          <a:off x="1066800" y="3352800"/>
          <a:ext cx="1912215" cy="929409"/>
        </p:xfrm>
        <a:graphic>
          <a:graphicData uri="http://schemas.openxmlformats.org/presentationml/2006/ole">
            <mc:AlternateContent xmlns:mc="http://schemas.openxmlformats.org/markup-compatibility/2006">
              <mc:Choice xmlns:v="urn:schemas-microsoft-com:vml" Requires="v">
                <p:oleObj spid="_x0000_s12427" name="Equation" r:id="rId3" imgW="939600" imgH="457200" progId="Equation.DSMT4">
                  <p:embed/>
                </p:oleObj>
              </mc:Choice>
              <mc:Fallback>
                <p:oleObj name="Equation" r:id="rId3" imgW="939600" imgH="457200" progId="Equation.DSMT4">
                  <p:embed/>
                  <p:pic>
                    <p:nvPicPr>
                      <p:cNvPr id="0" name=""/>
                      <p:cNvPicPr/>
                      <p:nvPr/>
                    </p:nvPicPr>
                    <p:blipFill>
                      <a:blip r:embed="rId4"/>
                      <a:stretch>
                        <a:fillRect/>
                      </a:stretch>
                    </p:blipFill>
                    <p:spPr>
                      <a:xfrm>
                        <a:off x="1066800" y="3352800"/>
                        <a:ext cx="1912215" cy="929409"/>
                      </a:xfrm>
                      <a:prstGeom prst="rect">
                        <a:avLst/>
                      </a:prstGeom>
                    </p:spPr>
                  </p:pic>
                </p:oleObj>
              </mc:Fallback>
            </mc:AlternateContent>
          </a:graphicData>
        </a:graphic>
      </p:graphicFrame>
      <p:pic>
        <p:nvPicPr>
          <p:cNvPr id="4" name="Picture 3" descr="Initially, an object is a cube of height h with a top face of area Ay. F parallel acts rightward on the top of the object and leftward on the bottom of the object. The top left edge of the object is displaced by distance x relative to the bottom left edge of the object, and the distorted object has a parallelogram cross section parallel to F parallel. Shear stress = F parallel over Ay, and shear strain = x over 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752600"/>
            <a:ext cx="4186876" cy="4543114"/>
          </a:xfrm>
          <a:prstGeom prst="rect">
            <a:avLst/>
          </a:prstGeom>
        </p:spPr>
      </p:pic>
    </p:spTree>
    <p:extLst>
      <p:ext uri="{BB962C8B-B14F-4D97-AF65-F5344CB8AC3E}">
        <p14:creationId xmlns:p14="http://schemas.microsoft.com/office/powerpoint/2010/main" val="409424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Some Values of Approximate Elastic Moduli</a:t>
            </a:r>
            <a:endParaRPr lang="en-US" sz="3600" dirty="0"/>
          </a:p>
        </p:txBody>
      </p:sp>
      <p:graphicFrame>
        <p:nvGraphicFramePr>
          <p:cNvPr id="4" name="Table 3" descr="A table. The columns have the following headings from left to right: material, Young's modulus Y in Pascals, bulk modulus B in Pascals, shear modulus S in Pascals. The row entries are as follows. Row 1: aluminum, 7.0 times 10 to the tenth, 7.5 times 10 to the tenth, 2.5 times 10 to the tenth. Row 2: brass, 9.0 times 10 to the tenth, 6.0 times 10 to the tenth, 3.5 times 10 to the tenth. Row 3: copper, 11 times 10 to the tenth, 14 times 10 to the tenth, 4.4 times 10 to the tenth. Row 4: iron, 21 times 10 to the tenth, 16 times 10 to the tenth, 7.7 times 10 to the tenth. Row 5: lead, 1.6 times 10 to the tenth, 4.1 times 10 to the tenth, 0.6 times 10 to the tenth. Row 6: nickel, 21 times 10 to the tenth, 17 times 10 to the tenth, 7.8 times 10 to the tenth. Row 7: silicone rubber, 0.001 times 10 to the tenth, 0.2 times 10 to the tenth, 0.0002 times 10 to the tenth. Row 8: steel, 20 times 10 to the tenth, 16 times 10 to the tenth, 7.5 times 10 to the tenth. Row 9: typical tendon, 0.12 times 10 to the tenth, not listed, not listed."/>
          <p:cNvGraphicFramePr>
            <a:graphicFrameLocks noGrp="1"/>
          </p:cNvGraphicFramePr>
          <p:nvPr>
            <p:extLst>
              <p:ext uri="{D42A27DB-BD31-4B8C-83A1-F6EECF244321}">
                <p14:modId xmlns:p14="http://schemas.microsoft.com/office/powerpoint/2010/main" val="540829440"/>
              </p:ext>
            </p:extLst>
          </p:nvPr>
        </p:nvGraphicFramePr>
        <p:xfrm>
          <a:off x="457200" y="1741842"/>
          <a:ext cx="8153400" cy="448818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34340">
                <a:tc>
                  <a:txBody>
                    <a:bodyPr/>
                    <a:lstStyle/>
                    <a:p>
                      <a:endParaRPr lang="en-US" sz="1600" b="1" i="0" u="none" strike="noStrike" kern="1200" baseline="0" dirty="0">
                        <a:solidFill>
                          <a:schemeClr val="tx1"/>
                        </a:solidFill>
                        <a:latin typeface="+mn-lt"/>
                        <a:ea typeface="+mn-ea"/>
                        <a:cs typeface="+mn-cs"/>
                      </a:endParaRPr>
                    </a:p>
                    <a:p>
                      <a:r>
                        <a:rPr lang="en-US" sz="1600" b="1" i="0" u="none" strike="noStrike" kern="1200" baseline="0" dirty="0">
                          <a:solidFill>
                            <a:schemeClr val="tx1"/>
                          </a:solidFill>
                          <a:latin typeface="+mn-lt"/>
                          <a:ea typeface="+mn-ea"/>
                          <a:cs typeface="+mn-cs"/>
                        </a:rPr>
                        <a:t>Material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0" u="none" strike="noStrike" kern="1200" baseline="0" dirty="0">
                          <a:solidFill>
                            <a:schemeClr val="tx1"/>
                          </a:solidFill>
                          <a:latin typeface="+mn-lt"/>
                          <a:ea typeface="+mn-ea"/>
                          <a:cs typeface="+mn-cs"/>
                        </a:rPr>
                        <a:t>Young’s Modulus, </a:t>
                      </a:r>
                      <a:r>
                        <a:rPr lang="en-US" sz="1600" b="1" i="1" u="none" strike="noStrike" kern="1200" baseline="0" dirty="0">
                          <a:solidFill>
                            <a:schemeClr val="tx1"/>
                          </a:solidFill>
                          <a:latin typeface="+mn-lt"/>
                          <a:ea typeface="+mn-ea"/>
                          <a:cs typeface="+mn-cs"/>
                        </a:rPr>
                        <a:t>Y </a:t>
                      </a:r>
                      <a:r>
                        <a:rPr lang="en-US" sz="1600" b="1" i="0" u="none" strike="noStrike" kern="1200" baseline="0" dirty="0">
                          <a:solidFill>
                            <a:schemeClr val="tx1"/>
                          </a:solidFill>
                          <a:latin typeface="+mn-lt"/>
                          <a:ea typeface="+mn-ea"/>
                          <a:cs typeface="+mn-cs"/>
                        </a:rPr>
                        <a:t>(Pa)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0" u="none" strike="noStrike" kern="1200" baseline="0" dirty="0">
                          <a:solidFill>
                            <a:schemeClr val="tx1"/>
                          </a:solidFill>
                          <a:latin typeface="+mn-lt"/>
                          <a:ea typeface="+mn-ea"/>
                          <a:cs typeface="+mn-cs"/>
                        </a:rPr>
                        <a:t>Bulk Modulus, </a:t>
                      </a:r>
                    </a:p>
                    <a:p>
                      <a:pPr algn="ctr"/>
                      <a:r>
                        <a:rPr lang="en-US" sz="1600" b="1" i="1" u="none" strike="noStrike" kern="1200" baseline="0" dirty="0">
                          <a:solidFill>
                            <a:schemeClr val="tx1"/>
                          </a:solidFill>
                          <a:latin typeface="+mn-lt"/>
                          <a:ea typeface="+mn-ea"/>
                          <a:cs typeface="+mn-cs"/>
                        </a:rPr>
                        <a:t>B </a:t>
                      </a:r>
                      <a:r>
                        <a:rPr lang="en-US" sz="1600" b="1" i="0" u="none" strike="noStrike" kern="1200" baseline="0" dirty="0">
                          <a:solidFill>
                            <a:schemeClr val="tx1"/>
                          </a:solidFill>
                          <a:latin typeface="+mn-lt"/>
                          <a:ea typeface="+mn-ea"/>
                          <a:cs typeface="+mn-cs"/>
                        </a:rPr>
                        <a:t>(Pa)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0" u="none" strike="noStrike" kern="1200" baseline="0" dirty="0">
                          <a:solidFill>
                            <a:schemeClr val="tx1"/>
                          </a:solidFill>
                          <a:latin typeface="+mn-lt"/>
                          <a:ea typeface="+mn-ea"/>
                          <a:cs typeface="+mn-cs"/>
                        </a:rPr>
                        <a:t>Shear Modulus,</a:t>
                      </a:r>
                    </a:p>
                    <a:p>
                      <a:pPr algn="ctr"/>
                      <a:r>
                        <a:rPr lang="en-US" sz="1600" b="1" i="1" u="none" strike="noStrike" kern="1200" baseline="0" dirty="0">
                          <a:solidFill>
                            <a:schemeClr val="tx1"/>
                          </a:solidFill>
                          <a:latin typeface="+mn-lt"/>
                          <a:ea typeface="+mn-ea"/>
                          <a:cs typeface="+mn-cs"/>
                        </a:rPr>
                        <a:t>S </a:t>
                      </a:r>
                      <a:r>
                        <a:rPr lang="en-US" sz="1600" b="1" i="0" u="none" strike="noStrike" kern="1200" baseline="0" dirty="0">
                          <a:solidFill>
                            <a:schemeClr val="tx1"/>
                          </a:solidFill>
                          <a:latin typeface="+mn-lt"/>
                          <a:ea typeface="+mn-ea"/>
                          <a:cs typeface="+mn-cs"/>
                        </a:rPr>
                        <a:t>(Pa)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4340">
                <a:tc>
                  <a:txBody>
                    <a:bodyPr/>
                    <a:lstStyle/>
                    <a:p>
                      <a:r>
                        <a:rPr lang="en-US" sz="1600" b="0" i="0" u="none" strike="noStrike" kern="1200" baseline="0" dirty="0">
                          <a:solidFill>
                            <a:schemeClr val="tx1"/>
                          </a:solidFill>
                          <a:latin typeface="+mn-lt"/>
                          <a:ea typeface="+mn-ea"/>
                          <a:cs typeface="+mn-cs"/>
                        </a:rPr>
                        <a:t>Aluminum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000" dirty="0">
                          <a:solidFill>
                            <a:schemeClr val="bg1"/>
                          </a:solidFill>
                        </a:rPr>
                        <a:t>7.0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7.5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2.5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340">
                <a:tc>
                  <a:txBody>
                    <a:bodyPr/>
                    <a:lstStyle/>
                    <a:p>
                      <a:r>
                        <a:rPr lang="en-US" sz="1600" b="0" i="0" u="none" strike="noStrike" kern="1200" baseline="0" dirty="0">
                          <a:solidFill>
                            <a:schemeClr val="tx1"/>
                          </a:solidFill>
                          <a:latin typeface="+mn-lt"/>
                          <a:ea typeface="+mn-ea"/>
                          <a:cs typeface="+mn-cs"/>
                        </a:rPr>
                        <a:t>Brass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00" dirty="0">
                          <a:solidFill>
                            <a:schemeClr val="bg1"/>
                          </a:solidFill>
                        </a:rPr>
                        <a:t>9.0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00" dirty="0">
                          <a:solidFill>
                            <a:schemeClr val="bg1"/>
                          </a:solidFill>
                        </a:rPr>
                        <a:t>6.0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00" dirty="0">
                          <a:solidFill>
                            <a:schemeClr val="bg1"/>
                          </a:solidFill>
                        </a:rPr>
                        <a:t>3.5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4340">
                <a:tc>
                  <a:txBody>
                    <a:bodyPr/>
                    <a:lstStyle/>
                    <a:p>
                      <a:r>
                        <a:rPr lang="en-US" sz="1600" b="0" i="0" u="none" strike="noStrike" kern="1200" baseline="0" dirty="0">
                          <a:solidFill>
                            <a:schemeClr val="tx1"/>
                          </a:solidFill>
                          <a:latin typeface="+mn-lt"/>
                          <a:ea typeface="+mn-ea"/>
                          <a:cs typeface="+mn-cs"/>
                        </a:rPr>
                        <a:t>Copper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000" dirty="0">
                          <a:solidFill>
                            <a:schemeClr val="bg1"/>
                          </a:solidFill>
                        </a:rPr>
                        <a:t>11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14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4.4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4340">
                <a:tc>
                  <a:txBody>
                    <a:bodyPr/>
                    <a:lstStyle/>
                    <a:p>
                      <a:r>
                        <a:rPr lang="en-US" sz="1600" b="0" i="0" u="none" strike="noStrike" kern="1200" baseline="0" dirty="0">
                          <a:solidFill>
                            <a:schemeClr val="tx1"/>
                          </a:solidFill>
                          <a:latin typeface="+mn-lt"/>
                          <a:ea typeface="+mn-ea"/>
                          <a:cs typeface="+mn-cs"/>
                        </a:rPr>
                        <a:t>Iron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21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16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000" dirty="0">
                          <a:solidFill>
                            <a:schemeClr val="bg1"/>
                          </a:solidFill>
                        </a:rPr>
                        <a:t>7.7 times 10 to the tenth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4340">
                <a:tc>
                  <a:txBody>
                    <a:bodyPr/>
                    <a:lstStyle/>
                    <a:p>
                      <a:r>
                        <a:rPr lang="en-US" sz="1600" b="0" i="0" u="none" strike="noStrike" kern="1200" baseline="0" dirty="0">
                          <a:solidFill>
                            <a:schemeClr val="tx1"/>
                          </a:solidFill>
                          <a:latin typeface="+mn-lt"/>
                          <a:ea typeface="+mn-ea"/>
                          <a:cs typeface="+mn-cs"/>
                        </a:rPr>
                        <a:t>Lead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1.6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4.1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0.6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4340">
                <a:tc>
                  <a:txBody>
                    <a:bodyPr/>
                    <a:lstStyle/>
                    <a:p>
                      <a:r>
                        <a:rPr lang="en-US" sz="1600" b="0" i="0" u="none" strike="noStrike" kern="1200" baseline="0" dirty="0">
                          <a:solidFill>
                            <a:schemeClr val="tx1"/>
                          </a:solidFill>
                          <a:latin typeface="+mn-lt"/>
                          <a:ea typeface="+mn-ea"/>
                          <a:cs typeface="+mn-cs"/>
                        </a:rPr>
                        <a:t>Nickel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21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17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7.8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34340">
                <a:tc>
                  <a:txBody>
                    <a:bodyPr/>
                    <a:lstStyle/>
                    <a:p>
                      <a:r>
                        <a:rPr lang="en-US" sz="1600" b="0" i="0" u="none" strike="noStrike" kern="1200" baseline="0" dirty="0">
                          <a:solidFill>
                            <a:schemeClr val="tx1"/>
                          </a:solidFill>
                          <a:latin typeface="+mn-lt"/>
                          <a:ea typeface="+mn-ea"/>
                          <a:cs typeface="+mn-cs"/>
                        </a:rPr>
                        <a:t>Silicone rubber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0.001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0.2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0.0002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4340">
                <a:tc>
                  <a:txBody>
                    <a:bodyPr/>
                    <a:lstStyle/>
                    <a:p>
                      <a:r>
                        <a:rPr lang="en-US" sz="1600" b="0" i="0" u="none" strike="noStrike" kern="1200" baseline="0" dirty="0">
                          <a:solidFill>
                            <a:schemeClr val="tx1"/>
                          </a:solidFill>
                          <a:latin typeface="+mn-lt"/>
                          <a:ea typeface="+mn-ea"/>
                          <a:cs typeface="+mn-cs"/>
                        </a:rPr>
                        <a:t>Steel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20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16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7.5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4340">
                <a:tc>
                  <a:txBody>
                    <a:bodyPr/>
                    <a:lstStyle/>
                    <a:p>
                      <a:r>
                        <a:rPr lang="en-US" sz="1600" b="0" i="0" u="none" strike="noStrike" kern="1200" baseline="0" dirty="0">
                          <a:solidFill>
                            <a:schemeClr val="tx1"/>
                          </a:solidFill>
                          <a:latin typeface="+mn-lt"/>
                          <a:ea typeface="+mn-ea"/>
                          <a:cs typeface="+mn-cs"/>
                        </a:rPr>
                        <a:t>Tendon (typical)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0.12 times 10 to the tenth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74352404"/>
              </p:ext>
            </p:extLst>
          </p:nvPr>
        </p:nvGraphicFramePr>
        <p:xfrm>
          <a:off x="2863410" y="2392559"/>
          <a:ext cx="964431" cy="308621"/>
        </p:xfrm>
        <a:graphic>
          <a:graphicData uri="http://schemas.openxmlformats.org/presentationml/2006/ole">
            <mc:AlternateContent xmlns:mc="http://schemas.openxmlformats.org/markup-compatibility/2006">
              <mc:Choice xmlns:v="urn:schemas-microsoft-com:vml" Requires="v">
                <p:oleObj spid="_x0000_s27948" name="Equation" r:id="rId4" imgW="634680" imgH="203040" progId="Equation.DSMT4">
                  <p:embed/>
                </p:oleObj>
              </mc:Choice>
              <mc:Fallback>
                <p:oleObj name="Equation" r:id="rId4" imgW="634680" imgH="203040" progId="Equation.DSMT4">
                  <p:embed/>
                  <p:pic>
                    <p:nvPicPr>
                      <p:cNvPr id="0" name=""/>
                      <p:cNvPicPr/>
                      <p:nvPr/>
                    </p:nvPicPr>
                    <p:blipFill>
                      <a:blip r:embed="rId5"/>
                      <a:stretch>
                        <a:fillRect/>
                      </a:stretch>
                    </p:blipFill>
                    <p:spPr>
                      <a:xfrm>
                        <a:off x="2863410" y="2392559"/>
                        <a:ext cx="964431" cy="3086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7583770"/>
              </p:ext>
            </p:extLst>
          </p:nvPr>
        </p:nvGraphicFramePr>
        <p:xfrm>
          <a:off x="2861346" y="2830739"/>
          <a:ext cx="993654" cy="317972"/>
        </p:xfrm>
        <a:graphic>
          <a:graphicData uri="http://schemas.openxmlformats.org/presentationml/2006/ole">
            <mc:AlternateContent xmlns:mc="http://schemas.openxmlformats.org/markup-compatibility/2006">
              <mc:Choice xmlns:v="urn:schemas-microsoft-com:vml" Requires="v">
                <p:oleObj spid="_x0000_s27949" name="Equation" r:id="rId6" imgW="634680" imgH="203040" progId="Equation.DSMT4">
                  <p:embed/>
                </p:oleObj>
              </mc:Choice>
              <mc:Fallback>
                <p:oleObj name="Equation" r:id="rId6" imgW="634680" imgH="203040" progId="Equation.DSMT4">
                  <p:embed/>
                  <p:pic>
                    <p:nvPicPr>
                      <p:cNvPr id="0" name=""/>
                      <p:cNvPicPr/>
                      <p:nvPr/>
                    </p:nvPicPr>
                    <p:blipFill>
                      <a:blip r:embed="rId7"/>
                      <a:stretch>
                        <a:fillRect/>
                      </a:stretch>
                    </p:blipFill>
                    <p:spPr>
                      <a:xfrm>
                        <a:off x="2861346" y="2830739"/>
                        <a:ext cx="993654" cy="31797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2808459"/>
              </p:ext>
            </p:extLst>
          </p:nvPr>
        </p:nvGraphicFramePr>
        <p:xfrm>
          <a:off x="2857494" y="3254545"/>
          <a:ext cx="876683" cy="312399"/>
        </p:xfrm>
        <a:graphic>
          <a:graphicData uri="http://schemas.openxmlformats.org/presentationml/2006/ole">
            <mc:AlternateContent xmlns:mc="http://schemas.openxmlformats.org/markup-compatibility/2006">
              <mc:Choice xmlns:v="urn:schemas-microsoft-com:vml" Requires="v">
                <p:oleObj spid="_x0000_s27950" name="Equation" r:id="rId8" imgW="571320" imgH="203040" progId="Equation.DSMT4">
                  <p:embed/>
                </p:oleObj>
              </mc:Choice>
              <mc:Fallback>
                <p:oleObj name="Equation" r:id="rId8" imgW="571320" imgH="203040" progId="Equation.DSMT4">
                  <p:embed/>
                  <p:pic>
                    <p:nvPicPr>
                      <p:cNvPr id="0" name=""/>
                      <p:cNvPicPr/>
                      <p:nvPr/>
                    </p:nvPicPr>
                    <p:blipFill>
                      <a:blip r:embed="rId9"/>
                      <a:stretch>
                        <a:fillRect/>
                      </a:stretch>
                    </p:blipFill>
                    <p:spPr>
                      <a:xfrm>
                        <a:off x="2857494" y="3254545"/>
                        <a:ext cx="876683" cy="31239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98874386"/>
              </p:ext>
            </p:extLst>
          </p:nvPr>
        </p:nvGraphicFramePr>
        <p:xfrm>
          <a:off x="2842110" y="3688191"/>
          <a:ext cx="868003" cy="309306"/>
        </p:xfrm>
        <a:graphic>
          <a:graphicData uri="http://schemas.openxmlformats.org/presentationml/2006/ole">
            <mc:AlternateContent xmlns:mc="http://schemas.openxmlformats.org/markup-compatibility/2006">
              <mc:Choice xmlns:v="urn:schemas-microsoft-com:vml" Requires="v">
                <p:oleObj spid="_x0000_s27951" name="Equation" r:id="rId10" imgW="571320" imgH="203040" progId="Equation.DSMT4">
                  <p:embed/>
                </p:oleObj>
              </mc:Choice>
              <mc:Fallback>
                <p:oleObj name="Equation" r:id="rId10" imgW="571320" imgH="203040" progId="Equation.DSMT4">
                  <p:embed/>
                  <p:pic>
                    <p:nvPicPr>
                      <p:cNvPr id="0" name=""/>
                      <p:cNvPicPr/>
                      <p:nvPr/>
                    </p:nvPicPr>
                    <p:blipFill>
                      <a:blip r:embed="rId11"/>
                      <a:stretch>
                        <a:fillRect/>
                      </a:stretch>
                    </p:blipFill>
                    <p:spPr>
                      <a:xfrm>
                        <a:off x="2842110" y="3688191"/>
                        <a:ext cx="868003" cy="30930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93498173"/>
              </p:ext>
            </p:extLst>
          </p:nvPr>
        </p:nvGraphicFramePr>
        <p:xfrm>
          <a:off x="2828788" y="4130803"/>
          <a:ext cx="963548" cy="309307"/>
        </p:xfrm>
        <a:graphic>
          <a:graphicData uri="http://schemas.openxmlformats.org/presentationml/2006/ole">
            <mc:AlternateContent xmlns:mc="http://schemas.openxmlformats.org/markup-compatibility/2006">
              <mc:Choice xmlns:v="urn:schemas-microsoft-com:vml" Requires="v">
                <p:oleObj spid="_x0000_s27952" name="Equation" r:id="rId12" imgW="634680" imgH="203040" progId="Equation.DSMT4">
                  <p:embed/>
                </p:oleObj>
              </mc:Choice>
              <mc:Fallback>
                <p:oleObj name="Equation" r:id="rId12" imgW="634680" imgH="203040" progId="Equation.DSMT4">
                  <p:embed/>
                  <p:pic>
                    <p:nvPicPr>
                      <p:cNvPr id="0" name=""/>
                      <p:cNvPicPr/>
                      <p:nvPr/>
                    </p:nvPicPr>
                    <p:blipFill>
                      <a:blip r:embed="rId13"/>
                      <a:stretch>
                        <a:fillRect/>
                      </a:stretch>
                    </p:blipFill>
                    <p:spPr>
                      <a:xfrm>
                        <a:off x="2828788" y="4130803"/>
                        <a:ext cx="963548" cy="30930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05872240"/>
              </p:ext>
            </p:extLst>
          </p:nvPr>
        </p:nvGraphicFramePr>
        <p:xfrm>
          <a:off x="2833147" y="4550600"/>
          <a:ext cx="868003" cy="309306"/>
        </p:xfrm>
        <a:graphic>
          <a:graphicData uri="http://schemas.openxmlformats.org/presentationml/2006/ole">
            <mc:AlternateContent xmlns:mc="http://schemas.openxmlformats.org/markup-compatibility/2006">
              <mc:Choice xmlns:v="urn:schemas-microsoft-com:vml" Requires="v">
                <p:oleObj spid="_x0000_s27953" name="Equation" r:id="rId14" imgW="571320" imgH="203040" progId="Equation.DSMT4">
                  <p:embed/>
                </p:oleObj>
              </mc:Choice>
              <mc:Fallback>
                <p:oleObj name="Equation" r:id="rId14" imgW="571320" imgH="203040" progId="Equation.DSMT4">
                  <p:embed/>
                  <p:pic>
                    <p:nvPicPr>
                      <p:cNvPr id="0" name=""/>
                      <p:cNvPicPr/>
                      <p:nvPr/>
                    </p:nvPicPr>
                    <p:blipFill>
                      <a:blip r:embed="rId11"/>
                      <a:stretch>
                        <a:fillRect/>
                      </a:stretch>
                    </p:blipFill>
                    <p:spPr>
                      <a:xfrm>
                        <a:off x="2833147" y="4550600"/>
                        <a:ext cx="868003" cy="30930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8229662"/>
              </p:ext>
            </p:extLst>
          </p:nvPr>
        </p:nvGraphicFramePr>
        <p:xfrm>
          <a:off x="2780571" y="4986338"/>
          <a:ext cx="1171575" cy="303212"/>
        </p:xfrm>
        <a:graphic>
          <a:graphicData uri="http://schemas.openxmlformats.org/presentationml/2006/ole">
            <mc:AlternateContent xmlns:mc="http://schemas.openxmlformats.org/markup-compatibility/2006">
              <mc:Choice xmlns:v="urn:schemas-microsoft-com:vml" Requires="v">
                <p:oleObj spid="_x0000_s27954" name="Equation" r:id="rId15" imgW="787320" imgH="203040" progId="Equation.DSMT4">
                  <p:embed/>
                </p:oleObj>
              </mc:Choice>
              <mc:Fallback>
                <p:oleObj name="Equation" r:id="rId15" imgW="787320" imgH="203040" progId="Equation.DSMT4">
                  <p:embed/>
                  <p:pic>
                    <p:nvPicPr>
                      <p:cNvPr id="0" name=""/>
                      <p:cNvPicPr/>
                      <p:nvPr/>
                    </p:nvPicPr>
                    <p:blipFill>
                      <a:blip r:embed="rId16"/>
                      <a:stretch>
                        <a:fillRect/>
                      </a:stretch>
                    </p:blipFill>
                    <p:spPr>
                      <a:xfrm>
                        <a:off x="2780571" y="4986338"/>
                        <a:ext cx="1171575" cy="3032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88819579"/>
              </p:ext>
            </p:extLst>
          </p:nvPr>
        </p:nvGraphicFramePr>
        <p:xfrm>
          <a:off x="2798404" y="5424559"/>
          <a:ext cx="897890" cy="306245"/>
        </p:xfrm>
        <a:graphic>
          <a:graphicData uri="http://schemas.openxmlformats.org/presentationml/2006/ole">
            <mc:AlternateContent xmlns:mc="http://schemas.openxmlformats.org/markup-compatibility/2006">
              <mc:Choice xmlns:v="urn:schemas-microsoft-com:vml" Requires="v">
                <p:oleObj spid="_x0000_s27955" name="Equation" r:id="rId17" imgW="596880" imgH="203040" progId="Equation.DSMT4">
                  <p:embed/>
                </p:oleObj>
              </mc:Choice>
              <mc:Fallback>
                <p:oleObj name="Equation" r:id="rId17" imgW="596880" imgH="203040" progId="Equation.DSMT4">
                  <p:embed/>
                  <p:pic>
                    <p:nvPicPr>
                      <p:cNvPr id="0" name=""/>
                      <p:cNvPicPr/>
                      <p:nvPr/>
                    </p:nvPicPr>
                    <p:blipFill>
                      <a:blip r:embed="rId18"/>
                      <a:stretch>
                        <a:fillRect/>
                      </a:stretch>
                    </p:blipFill>
                    <p:spPr>
                      <a:xfrm>
                        <a:off x="2798404" y="5424559"/>
                        <a:ext cx="897890" cy="30624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27591573"/>
              </p:ext>
            </p:extLst>
          </p:nvPr>
        </p:nvGraphicFramePr>
        <p:xfrm>
          <a:off x="2765350" y="5865941"/>
          <a:ext cx="1099579" cy="309306"/>
        </p:xfrm>
        <a:graphic>
          <a:graphicData uri="http://schemas.openxmlformats.org/presentationml/2006/ole">
            <mc:AlternateContent xmlns:mc="http://schemas.openxmlformats.org/markup-compatibility/2006">
              <mc:Choice xmlns:v="urn:schemas-microsoft-com:vml" Requires="v">
                <p:oleObj spid="_x0000_s27956" name="Equation" r:id="rId19" imgW="723600" imgH="203040" progId="Equation.DSMT4">
                  <p:embed/>
                </p:oleObj>
              </mc:Choice>
              <mc:Fallback>
                <p:oleObj name="Equation" r:id="rId19" imgW="723600" imgH="203040" progId="Equation.DSMT4">
                  <p:embed/>
                  <p:pic>
                    <p:nvPicPr>
                      <p:cNvPr id="0" name=""/>
                      <p:cNvPicPr/>
                      <p:nvPr/>
                    </p:nvPicPr>
                    <p:blipFill>
                      <a:blip r:embed="rId20"/>
                      <a:stretch>
                        <a:fillRect/>
                      </a:stretch>
                    </p:blipFill>
                    <p:spPr>
                      <a:xfrm>
                        <a:off x="2765350" y="5865941"/>
                        <a:ext cx="1099579" cy="30930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40881364"/>
              </p:ext>
            </p:extLst>
          </p:nvPr>
        </p:nvGraphicFramePr>
        <p:xfrm>
          <a:off x="4849390" y="2395875"/>
          <a:ext cx="954882" cy="305565"/>
        </p:xfrm>
        <a:graphic>
          <a:graphicData uri="http://schemas.openxmlformats.org/presentationml/2006/ole">
            <mc:AlternateContent xmlns:mc="http://schemas.openxmlformats.org/markup-compatibility/2006">
              <mc:Choice xmlns:v="urn:schemas-microsoft-com:vml" Requires="v">
                <p:oleObj spid="_x0000_s27957" name="Equation" r:id="rId21" imgW="634680" imgH="203040" progId="Equation.DSMT4">
                  <p:embed/>
                </p:oleObj>
              </mc:Choice>
              <mc:Fallback>
                <p:oleObj name="Equation" r:id="rId21" imgW="634680" imgH="203040" progId="Equation.DSMT4">
                  <p:embed/>
                  <p:pic>
                    <p:nvPicPr>
                      <p:cNvPr id="0" name=""/>
                      <p:cNvPicPr/>
                      <p:nvPr/>
                    </p:nvPicPr>
                    <p:blipFill>
                      <a:blip r:embed="rId22"/>
                      <a:stretch>
                        <a:fillRect/>
                      </a:stretch>
                    </p:blipFill>
                    <p:spPr>
                      <a:xfrm>
                        <a:off x="4849390" y="2395875"/>
                        <a:ext cx="954882" cy="30556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84811104"/>
              </p:ext>
            </p:extLst>
          </p:nvPr>
        </p:nvGraphicFramePr>
        <p:xfrm>
          <a:off x="4837293" y="2816015"/>
          <a:ext cx="982980" cy="307687"/>
        </p:xfrm>
        <a:graphic>
          <a:graphicData uri="http://schemas.openxmlformats.org/presentationml/2006/ole">
            <mc:AlternateContent xmlns:mc="http://schemas.openxmlformats.org/markup-compatibility/2006">
              <mc:Choice xmlns:v="urn:schemas-microsoft-com:vml" Requires="v">
                <p:oleObj spid="_x0000_s27958" name="Equation" r:id="rId23" imgW="647640" imgH="203040" progId="Equation.DSMT4">
                  <p:embed/>
                </p:oleObj>
              </mc:Choice>
              <mc:Fallback>
                <p:oleObj name="Equation" r:id="rId23" imgW="647640" imgH="203040" progId="Equation.DSMT4">
                  <p:embed/>
                  <p:pic>
                    <p:nvPicPr>
                      <p:cNvPr id="0" name=""/>
                      <p:cNvPicPr/>
                      <p:nvPr/>
                    </p:nvPicPr>
                    <p:blipFill>
                      <a:blip r:embed="rId24"/>
                      <a:stretch>
                        <a:fillRect/>
                      </a:stretch>
                    </p:blipFill>
                    <p:spPr>
                      <a:xfrm>
                        <a:off x="4837293" y="2816015"/>
                        <a:ext cx="982980" cy="30768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25290902"/>
              </p:ext>
            </p:extLst>
          </p:nvPr>
        </p:nvGraphicFramePr>
        <p:xfrm>
          <a:off x="4866809" y="3258863"/>
          <a:ext cx="878650" cy="304641"/>
        </p:xfrm>
        <a:graphic>
          <a:graphicData uri="http://schemas.openxmlformats.org/presentationml/2006/ole">
            <mc:AlternateContent xmlns:mc="http://schemas.openxmlformats.org/markup-compatibility/2006">
              <mc:Choice xmlns:v="urn:schemas-microsoft-com:vml" Requires="v">
                <p:oleObj spid="_x0000_s27959" name="Equation" r:id="rId25" imgW="583920" imgH="203040" progId="Equation.DSMT4">
                  <p:embed/>
                </p:oleObj>
              </mc:Choice>
              <mc:Fallback>
                <p:oleObj name="Equation" r:id="rId25" imgW="583920" imgH="203040" progId="Equation.DSMT4">
                  <p:embed/>
                  <p:pic>
                    <p:nvPicPr>
                      <p:cNvPr id="0" name=""/>
                      <p:cNvPicPr/>
                      <p:nvPr/>
                    </p:nvPicPr>
                    <p:blipFill>
                      <a:blip r:embed="rId26"/>
                      <a:stretch>
                        <a:fillRect/>
                      </a:stretch>
                    </p:blipFill>
                    <p:spPr>
                      <a:xfrm>
                        <a:off x="4866809" y="3258863"/>
                        <a:ext cx="878650" cy="304641"/>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28236734"/>
              </p:ext>
            </p:extLst>
          </p:nvPr>
        </p:nvGraphicFramePr>
        <p:xfrm>
          <a:off x="4881289" y="3687901"/>
          <a:ext cx="896311" cy="310764"/>
        </p:xfrm>
        <a:graphic>
          <a:graphicData uri="http://schemas.openxmlformats.org/presentationml/2006/ole">
            <mc:AlternateContent xmlns:mc="http://schemas.openxmlformats.org/markup-compatibility/2006">
              <mc:Choice xmlns:v="urn:schemas-microsoft-com:vml" Requires="v">
                <p:oleObj spid="_x0000_s27960" name="Equation" r:id="rId27" imgW="583920" imgH="203040" progId="Equation.DSMT4">
                  <p:embed/>
                </p:oleObj>
              </mc:Choice>
              <mc:Fallback>
                <p:oleObj name="Equation" r:id="rId27" imgW="583920" imgH="203040" progId="Equation.DSMT4">
                  <p:embed/>
                  <p:pic>
                    <p:nvPicPr>
                      <p:cNvPr id="0" name=""/>
                      <p:cNvPicPr/>
                      <p:nvPr/>
                    </p:nvPicPr>
                    <p:blipFill>
                      <a:blip r:embed="rId28"/>
                      <a:stretch>
                        <a:fillRect/>
                      </a:stretch>
                    </p:blipFill>
                    <p:spPr>
                      <a:xfrm>
                        <a:off x="4881289" y="3687901"/>
                        <a:ext cx="896311" cy="310764"/>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447894261"/>
              </p:ext>
            </p:extLst>
          </p:nvPr>
        </p:nvGraphicFramePr>
        <p:xfrm>
          <a:off x="4915221" y="4124325"/>
          <a:ext cx="925512" cy="303213"/>
        </p:xfrm>
        <a:graphic>
          <a:graphicData uri="http://schemas.openxmlformats.org/presentationml/2006/ole">
            <mc:AlternateContent xmlns:mc="http://schemas.openxmlformats.org/markup-compatibility/2006">
              <mc:Choice xmlns:v="urn:schemas-microsoft-com:vml" Requires="v">
                <p:oleObj spid="_x0000_s27961" name="Equation" r:id="rId29" imgW="622080" imgH="203040" progId="Equation.DSMT4">
                  <p:embed/>
                </p:oleObj>
              </mc:Choice>
              <mc:Fallback>
                <p:oleObj name="Equation" r:id="rId29" imgW="622080" imgH="203040" progId="Equation.DSMT4">
                  <p:embed/>
                  <p:pic>
                    <p:nvPicPr>
                      <p:cNvPr id="0" name=""/>
                      <p:cNvPicPr/>
                      <p:nvPr/>
                    </p:nvPicPr>
                    <p:blipFill>
                      <a:blip r:embed="rId30"/>
                      <a:stretch>
                        <a:fillRect/>
                      </a:stretch>
                    </p:blipFill>
                    <p:spPr>
                      <a:xfrm>
                        <a:off x="4915221" y="4124325"/>
                        <a:ext cx="925512" cy="30321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126297437"/>
              </p:ext>
            </p:extLst>
          </p:nvPr>
        </p:nvGraphicFramePr>
        <p:xfrm>
          <a:off x="4945268" y="4562958"/>
          <a:ext cx="887437" cy="309306"/>
        </p:xfrm>
        <a:graphic>
          <a:graphicData uri="http://schemas.openxmlformats.org/presentationml/2006/ole">
            <mc:AlternateContent xmlns:mc="http://schemas.openxmlformats.org/markup-compatibility/2006">
              <mc:Choice xmlns:v="urn:schemas-microsoft-com:vml" Requires="v">
                <p:oleObj spid="_x0000_s27962" name="Equation" r:id="rId31" imgW="583920" imgH="203040" progId="Equation.DSMT4">
                  <p:embed/>
                </p:oleObj>
              </mc:Choice>
              <mc:Fallback>
                <p:oleObj name="Equation" r:id="rId31" imgW="583920" imgH="203040" progId="Equation.DSMT4">
                  <p:embed/>
                  <p:pic>
                    <p:nvPicPr>
                      <p:cNvPr id="0" name=""/>
                      <p:cNvPicPr/>
                      <p:nvPr/>
                    </p:nvPicPr>
                    <p:blipFill>
                      <a:blip r:embed="rId32"/>
                      <a:stretch>
                        <a:fillRect/>
                      </a:stretch>
                    </p:blipFill>
                    <p:spPr>
                      <a:xfrm>
                        <a:off x="4945268" y="4562958"/>
                        <a:ext cx="887437" cy="309306"/>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59533619"/>
              </p:ext>
            </p:extLst>
          </p:nvPr>
        </p:nvGraphicFramePr>
        <p:xfrm>
          <a:off x="4911644" y="4981745"/>
          <a:ext cx="974820" cy="312399"/>
        </p:xfrm>
        <a:graphic>
          <a:graphicData uri="http://schemas.openxmlformats.org/presentationml/2006/ole">
            <mc:AlternateContent xmlns:mc="http://schemas.openxmlformats.org/markup-compatibility/2006">
              <mc:Choice xmlns:v="urn:schemas-microsoft-com:vml" Requires="v">
                <p:oleObj spid="_x0000_s27963" name="Equation" r:id="rId33" imgW="634680" imgH="203040" progId="Equation.DSMT4">
                  <p:embed/>
                </p:oleObj>
              </mc:Choice>
              <mc:Fallback>
                <p:oleObj name="Equation" r:id="rId33" imgW="634680" imgH="203040" progId="Equation.DSMT4">
                  <p:embed/>
                  <p:pic>
                    <p:nvPicPr>
                      <p:cNvPr id="0" name=""/>
                      <p:cNvPicPr/>
                      <p:nvPr/>
                    </p:nvPicPr>
                    <p:blipFill>
                      <a:blip r:embed="rId34"/>
                      <a:stretch>
                        <a:fillRect/>
                      </a:stretch>
                    </p:blipFill>
                    <p:spPr>
                      <a:xfrm>
                        <a:off x="4911644" y="4981745"/>
                        <a:ext cx="974820" cy="312399"/>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07097026"/>
              </p:ext>
            </p:extLst>
          </p:nvPr>
        </p:nvGraphicFramePr>
        <p:xfrm>
          <a:off x="4919788" y="5433967"/>
          <a:ext cx="887437" cy="307687"/>
        </p:xfrm>
        <a:graphic>
          <a:graphicData uri="http://schemas.openxmlformats.org/presentationml/2006/ole">
            <mc:AlternateContent xmlns:mc="http://schemas.openxmlformats.org/markup-compatibility/2006">
              <mc:Choice xmlns:v="urn:schemas-microsoft-com:vml" Requires="v">
                <p:oleObj spid="_x0000_s27964" name="Equation" r:id="rId35" imgW="583920" imgH="203040" progId="Equation.DSMT4">
                  <p:embed/>
                </p:oleObj>
              </mc:Choice>
              <mc:Fallback>
                <p:oleObj name="Equation" r:id="rId35" imgW="583920" imgH="203040" progId="Equation.DSMT4">
                  <p:embed/>
                  <p:pic>
                    <p:nvPicPr>
                      <p:cNvPr id="0" name=""/>
                      <p:cNvPicPr/>
                      <p:nvPr/>
                    </p:nvPicPr>
                    <p:blipFill>
                      <a:blip r:embed="rId28"/>
                      <a:stretch>
                        <a:fillRect/>
                      </a:stretch>
                    </p:blipFill>
                    <p:spPr>
                      <a:xfrm>
                        <a:off x="4919788" y="5433967"/>
                        <a:ext cx="887437" cy="30768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95436433"/>
              </p:ext>
            </p:extLst>
          </p:nvPr>
        </p:nvGraphicFramePr>
        <p:xfrm>
          <a:off x="6907571" y="2384618"/>
          <a:ext cx="994447" cy="310764"/>
        </p:xfrm>
        <a:graphic>
          <a:graphicData uri="http://schemas.openxmlformats.org/presentationml/2006/ole">
            <mc:AlternateContent xmlns:mc="http://schemas.openxmlformats.org/markup-compatibility/2006">
              <mc:Choice xmlns:v="urn:schemas-microsoft-com:vml" Requires="v">
                <p:oleObj spid="_x0000_s27965" name="Equation" r:id="rId36" imgW="647640" imgH="203040" progId="Equation.DSMT4">
                  <p:embed/>
                </p:oleObj>
              </mc:Choice>
              <mc:Fallback>
                <p:oleObj name="Equation" r:id="rId36" imgW="647640" imgH="203040" progId="Equation.DSMT4">
                  <p:embed/>
                  <p:pic>
                    <p:nvPicPr>
                      <p:cNvPr id="0" name=""/>
                      <p:cNvPicPr/>
                      <p:nvPr/>
                    </p:nvPicPr>
                    <p:blipFill>
                      <a:blip r:embed="rId37"/>
                      <a:stretch>
                        <a:fillRect/>
                      </a:stretch>
                    </p:blipFill>
                    <p:spPr>
                      <a:xfrm>
                        <a:off x="6907571" y="2384618"/>
                        <a:ext cx="994447" cy="310764"/>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067343688"/>
              </p:ext>
            </p:extLst>
          </p:nvPr>
        </p:nvGraphicFramePr>
        <p:xfrm>
          <a:off x="6897640" y="2814651"/>
          <a:ext cx="974820" cy="310764"/>
        </p:xfrm>
        <a:graphic>
          <a:graphicData uri="http://schemas.openxmlformats.org/presentationml/2006/ole">
            <mc:AlternateContent xmlns:mc="http://schemas.openxmlformats.org/markup-compatibility/2006">
              <mc:Choice xmlns:v="urn:schemas-microsoft-com:vml" Requires="v">
                <p:oleObj spid="_x0000_s27966" name="Equation" r:id="rId38" imgW="634680" imgH="203040" progId="Equation.DSMT4">
                  <p:embed/>
                </p:oleObj>
              </mc:Choice>
              <mc:Fallback>
                <p:oleObj name="Equation" r:id="rId38" imgW="634680" imgH="203040" progId="Equation.DSMT4">
                  <p:embed/>
                  <p:pic>
                    <p:nvPicPr>
                      <p:cNvPr id="0" name=""/>
                      <p:cNvPicPr/>
                      <p:nvPr/>
                    </p:nvPicPr>
                    <p:blipFill>
                      <a:blip r:embed="rId39"/>
                      <a:stretch>
                        <a:fillRect/>
                      </a:stretch>
                    </p:blipFill>
                    <p:spPr>
                      <a:xfrm>
                        <a:off x="6897640" y="2814651"/>
                        <a:ext cx="974820" cy="310764"/>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01255590"/>
              </p:ext>
            </p:extLst>
          </p:nvPr>
        </p:nvGraphicFramePr>
        <p:xfrm>
          <a:off x="6873330" y="3250018"/>
          <a:ext cx="1004391" cy="313872"/>
        </p:xfrm>
        <a:graphic>
          <a:graphicData uri="http://schemas.openxmlformats.org/presentationml/2006/ole">
            <mc:AlternateContent xmlns:mc="http://schemas.openxmlformats.org/markup-compatibility/2006">
              <mc:Choice xmlns:v="urn:schemas-microsoft-com:vml" Requires="v">
                <p:oleObj spid="_x0000_s27967" name="Equation" r:id="rId40" imgW="647640" imgH="203040" progId="Equation.DSMT4">
                  <p:embed/>
                </p:oleObj>
              </mc:Choice>
              <mc:Fallback>
                <p:oleObj name="Equation" r:id="rId40" imgW="647640" imgH="203040" progId="Equation.DSMT4">
                  <p:embed/>
                  <p:pic>
                    <p:nvPicPr>
                      <p:cNvPr id="0" name=""/>
                      <p:cNvPicPr/>
                      <p:nvPr/>
                    </p:nvPicPr>
                    <p:blipFill>
                      <a:blip r:embed="rId41"/>
                      <a:stretch>
                        <a:fillRect/>
                      </a:stretch>
                    </p:blipFill>
                    <p:spPr>
                      <a:xfrm>
                        <a:off x="6873330" y="3250018"/>
                        <a:ext cx="1004391" cy="31387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56543795"/>
              </p:ext>
            </p:extLst>
          </p:nvPr>
        </p:nvGraphicFramePr>
        <p:xfrm>
          <a:off x="6926263" y="3686175"/>
          <a:ext cx="946150" cy="301625"/>
        </p:xfrm>
        <a:graphic>
          <a:graphicData uri="http://schemas.openxmlformats.org/presentationml/2006/ole">
            <mc:AlternateContent xmlns:mc="http://schemas.openxmlformats.org/markup-compatibility/2006">
              <mc:Choice xmlns:v="urn:schemas-microsoft-com:vml" Requires="v">
                <p:oleObj spid="_x0000_s27968" name="Equation" r:id="rId42" imgW="634680" imgH="203040" progId="Equation.DSMT4">
                  <p:embed/>
                </p:oleObj>
              </mc:Choice>
              <mc:Fallback>
                <p:oleObj name="Equation" r:id="rId42" imgW="634680" imgH="203040" progId="Equation.DSMT4">
                  <p:embed/>
                  <p:pic>
                    <p:nvPicPr>
                      <p:cNvPr id="0" name=""/>
                      <p:cNvPicPr/>
                      <p:nvPr/>
                    </p:nvPicPr>
                    <p:blipFill>
                      <a:blip r:embed="rId43"/>
                      <a:stretch>
                        <a:fillRect/>
                      </a:stretch>
                    </p:blipFill>
                    <p:spPr>
                      <a:xfrm>
                        <a:off x="6926263" y="3686175"/>
                        <a:ext cx="946150" cy="30162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295806431"/>
              </p:ext>
            </p:extLst>
          </p:nvPr>
        </p:nvGraphicFramePr>
        <p:xfrm>
          <a:off x="6974563" y="4137025"/>
          <a:ext cx="942975" cy="303213"/>
        </p:xfrm>
        <a:graphic>
          <a:graphicData uri="http://schemas.openxmlformats.org/presentationml/2006/ole">
            <mc:AlternateContent xmlns:mc="http://schemas.openxmlformats.org/markup-compatibility/2006">
              <mc:Choice xmlns:v="urn:schemas-microsoft-com:vml" Requires="v">
                <p:oleObj spid="_x0000_s27969" name="Equation" r:id="rId44" imgW="634680" imgH="203040" progId="Equation.DSMT4">
                  <p:embed/>
                </p:oleObj>
              </mc:Choice>
              <mc:Fallback>
                <p:oleObj name="Equation" r:id="rId44" imgW="634680" imgH="203040" progId="Equation.DSMT4">
                  <p:embed/>
                  <p:pic>
                    <p:nvPicPr>
                      <p:cNvPr id="0" name=""/>
                      <p:cNvPicPr/>
                      <p:nvPr/>
                    </p:nvPicPr>
                    <p:blipFill>
                      <a:blip r:embed="rId45"/>
                      <a:stretch>
                        <a:fillRect/>
                      </a:stretch>
                    </p:blipFill>
                    <p:spPr>
                      <a:xfrm>
                        <a:off x="6974563" y="4137025"/>
                        <a:ext cx="942975" cy="30321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799682794"/>
              </p:ext>
            </p:extLst>
          </p:nvPr>
        </p:nvGraphicFramePr>
        <p:xfrm>
          <a:off x="6973396" y="4563972"/>
          <a:ext cx="984568" cy="313872"/>
        </p:xfrm>
        <a:graphic>
          <a:graphicData uri="http://schemas.openxmlformats.org/presentationml/2006/ole">
            <mc:AlternateContent xmlns:mc="http://schemas.openxmlformats.org/markup-compatibility/2006">
              <mc:Choice xmlns:v="urn:schemas-microsoft-com:vml" Requires="v">
                <p:oleObj spid="_x0000_s27970" name="Equation" r:id="rId46" imgW="634680" imgH="203040" progId="Equation.DSMT4">
                  <p:embed/>
                </p:oleObj>
              </mc:Choice>
              <mc:Fallback>
                <p:oleObj name="Equation" r:id="rId46" imgW="634680" imgH="203040" progId="Equation.DSMT4">
                  <p:embed/>
                  <p:pic>
                    <p:nvPicPr>
                      <p:cNvPr id="0" name=""/>
                      <p:cNvPicPr/>
                      <p:nvPr/>
                    </p:nvPicPr>
                    <p:blipFill>
                      <a:blip r:embed="rId47"/>
                      <a:stretch>
                        <a:fillRect/>
                      </a:stretch>
                    </p:blipFill>
                    <p:spPr>
                      <a:xfrm>
                        <a:off x="6973396" y="4563972"/>
                        <a:ext cx="984568" cy="313872"/>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075907108"/>
              </p:ext>
            </p:extLst>
          </p:nvPr>
        </p:nvGraphicFramePr>
        <p:xfrm>
          <a:off x="6993118" y="5428255"/>
          <a:ext cx="974075" cy="311707"/>
        </p:xfrm>
        <a:graphic>
          <a:graphicData uri="http://schemas.openxmlformats.org/presentationml/2006/ole">
            <mc:AlternateContent xmlns:mc="http://schemas.openxmlformats.org/markup-compatibility/2006">
              <mc:Choice xmlns:v="urn:schemas-microsoft-com:vml" Requires="v">
                <p:oleObj spid="_x0000_s27971" name="Equation" r:id="rId48" imgW="634680" imgH="203040" progId="Equation.DSMT4">
                  <p:embed/>
                </p:oleObj>
              </mc:Choice>
              <mc:Fallback>
                <p:oleObj name="Equation" r:id="rId48" imgW="634680" imgH="203040" progId="Equation.DSMT4">
                  <p:embed/>
                  <p:pic>
                    <p:nvPicPr>
                      <p:cNvPr id="0" name=""/>
                      <p:cNvPicPr/>
                      <p:nvPr/>
                    </p:nvPicPr>
                    <p:blipFill>
                      <a:blip r:embed="rId22"/>
                      <a:stretch>
                        <a:fillRect/>
                      </a:stretch>
                    </p:blipFill>
                    <p:spPr>
                      <a:xfrm>
                        <a:off x="6993118" y="5428255"/>
                        <a:ext cx="974075" cy="31170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664926268"/>
              </p:ext>
            </p:extLst>
          </p:nvPr>
        </p:nvGraphicFramePr>
        <p:xfrm>
          <a:off x="6841278" y="4998046"/>
          <a:ext cx="1337215" cy="306244"/>
        </p:xfrm>
        <a:graphic>
          <a:graphicData uri="http://schemas.openxmlformats.org/presentationml/2006/ole">
            <mc:AlternateContent xmlns:mc="http://schemas.openxmlformats.org/markup-compatibility/2006">
              <mc:Choice xmlns:v="urn:schemas-microsoft-com:vml" Requires="v">
                <p:oleObj spid="_x0000_s27972" name="Equation" r:id="rId49" imgW="888840" imgH="203040" progId="Equation.DSMT4">
                  <p:embed/>
                </p:oleObj>
              </mc:Choice>
              <mc:Fallback>
                <p:oleObj name="Equation" r:id="rId49" imgW="888840" imgH="203040" progId="Equation.DSMT4">
                  <p:embed/>
                  <p:pic>
                    <p:nvPicPr>
                      <p:cNvPr id="0" name=""/>
                      <p:cNvPicPr/>
                      <p:nvPr/>
                    </p:nvPicPr>
                    <p:blipFill>
                      <a:blip r:embed="rId50"/>
                      <a:stretch>
                        <a:fillRect/>
                      </a:stretch>
                    </p:blipFill>
                    <p:spPr>
                      <a:xfrm>
                        <a:off x="6841278" y="4998046"/>
                        <a:ext cx="1337215" cy="306244"/>
                      </a:xfrm>
                      <a:prstGeom prst="rect">
                        <a:avLst/>
                      </a:prstGeom>
                    </p:spPr>
                  </p:pic>
                </p:oleObj>
              </mc:Fallback>
            </mc:AlternateContent>
          </a:graphicData>
        </a:graphic>
      </p:graphicFrame>
    </p:spTree>
    <p:extLst>
      <p:ext uri="{BB962C8B-B14F-4D97-AF65-F5344CB8AC3E}">
        <p14:creationId xmlns:p14="http://schemas.microsoft.com/office/powerpoint/2010/main" val="392589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47"/>
            <a:ext cx="8229600" cy="1097280"/>
          </a:xfrm>
        </p:spPr>
        <p:txBody>
          <a:bodyPr/>
          <a:lstStyle/>
          <a:p>
            <a:r>
              <a:rPr lang="en-US" altLang="en-US" sz="3600" dirty="0"/>
              <a:t>Compressibility</a:t>
            </a:r>
            <a:endParaRPr lang="en-US" sz="3600" dirty="0"/>
          </a:p>
        </p:txBody>
      </p:sp>
      <p:sp>
        <p:nvSpPr>
          <p:cNvPr id="3" name="Content Placeholder 2"/>
          <p:cNvSpPr>
            <a:spLocks noGrp="1"/>
          </p:cNvSpPr>
          <p:nvPr>
            <p:ph idx="1"/>
          </p:nvPr>
        </p:nvSpPr>
        <p:spPr>
          <a:xfrm>
            <a:off x="457200" y="1555376"/>
            <a:ext cx="8229600" cy="838199"/>
          </a:xfrm>
        </p:spPr>
        <p:txBody>
          <a:bodyPr/>
          <a:lstStyle/>
          <a:p>
            <a:pPr marL="256032" indent="-256032">
              <a:buSzPct val="100000"/>
            </a:pPr>
            <a:r>
              <a:rPr lang="en-CA" altLang="en-US" sz="2400" dirty="0"/>
              <a:t>The reciprocal of the bulk modulus is called the </a:t>
            </a:r>
            <a:r>
              <a:rPr lang="en-CA" altLang="en-US" sz="2400" b="1" dirty="0"/>
              <a:t>compressibility</a:t>
            </a:r>
            <a:r>
              <a:rPr lang="en-CA" altLang="en-US" sz="2400" dirty="0"/>
              <a:t> and is denoted by </a:t>
            </a:r>
            <a:r>
              <a:rPr lang="en-CA" altLang="en-US" sz="2400" i="1" dirty="0"/>
              <a:t>k</a:t>
            </a:r>
            <a:r>
              <a:rPr lang="en-CA" altLang="en-US" sz="2400" dirty="0"/>
              <a:t>.</a:t>
            </a:r>
          </a:p>
        </p:txBody>
      </p:sp>
      <p:graphicFrame>
        <p:nvGraphicFramePr>
          <p:cNvPr id="10" name="Object 9" descr="k = 1 over B = negative delta V over V sub 0 divided by delta p = negative 1 over V sub 0, times delta V over delta p"/>
          <p:cNvGraphicFramePr>
            <a:graphicFrameLocks noChangeAspect="1"/>
          </p:cNvGraphicFramePr>
          <p:nvPr>
            <p:extLst>
              <p:ext uri="{D42A27DB-BD31-4B8C-83A1-F6EECF244321}">
                <p14:modId xmlns:p14="http://schemas.microsoft.com/office/powerpoint/2010/main" val="665283464"/>
              </p:ext>
            </p:extLst>
          </p:nvPr>
        </p:nvGraphicFramePr>
        <p:xfrm>
          <a:off x="2001952" y="2506954"/>
          <a:ext cx="3139168" cy="768325"/>
        </p:xfrm>
        <a:graphic>
          <a:graphicData uri="http://schemas.openxmlformats.org/presentationml/2006/ole">
            <mc:AlternateContent xmlns:mc="http://schemas.openxmlformats.org/markup-compatibility/2006">
              <mc:Choice xmlns:v="urn:schemas-microsoft-com:vml" Requires="v">
                <p:oleObj spid="_x0000_s27216" name="Equation" r:id="rId3" imgW="1815840" imgH="444240" progId="Equation.DSMT4">
                  <p:embed/>
                </p:oleObj>
              </mc:Choice>
              <mc:Fallback>
                <p:oleObj name="Equation" r:id="rId3" imgW="1815840" imgH="444240" progId="Equation.DSMT4">
                  <p:embed/>
                  <p:pic>
                    <p:nvPicPr>
                      <p:cNvPr id="0" name=""/>
                      <p:cNvPicPr/>
                      <p:nvPr/>
                    </p:nvPicPr>
                    <p:blipFill>
                      <a:blip r:embed="rId4"/>
                      <a:stretch>
                        <a:fillRect/>
                      </a:stretch>
                    </p:blipFill>
                    <p:spPr>
                      <a:xfrm>
                        <a:off x="2001952" y="2506954"/>
                        <a:ext cx="3139168" cy="768325"/>
                      </a:xfrm>
                      <a:prstGeom prst="rect">
                        <a:avLst/>
                      </a:prstGeom>
                    </p:spPr>
                  </p:pic>
                </p:oleObj>
              </mc:Fallback>
            </mc:AlternateContent>
          </a:graphicData>
        </a:graphic>
      </p:graphicFrame>
      <p:sp>
        <p:nvSpPr>
          <p:cNvPr id="6" name="Content Placeholder 5"/>
          <p:cNvSpPr>
            <a:spLocks noGrp="1"/>
          </p:cNvSpPr>
          <p:nvPr>
            <p:ph idx="14"/>
          </p:nvPr>
        </p:nvSpPr>
        <p:spPr>
          <a:xfrm>
            <a:off x="5685403" y="2667000"/>
            <a:ext cx="2209800" cy="457200"/>
          </a:xfrm>
        </p:spPr>
        <p:txBody>
          <a:bodyPr/>
          <a:lstStyle/>
          <a:p>
            <a:pPr marL="0" indent="0">
              <a:buNone/>
            </a:pPr>
            <a:r>
              <a:rPr lang="en-US" sz="2400" dirty="0"/>
              <a:t>(compressibility)</a:t>
            </a:r>
          </a:p>
        </p:txBody>
      </p:sp>
      <p:sp>
        <p:nvSpPr>
          <p:cNvPr id="9" name="Content Placeholder 8"/>
          <p:cNvSpPr>
            <a:spLocks noGrp="1"/>
          </p:cNvSpPr>
          <p:nvPr>
            <p:ph idx="13"/>
          </p:nvPr>
        </p:nvSpPr>
        <p:spPr>
          <a:xfrm>
            <a:off x="685800" y="3317826"/>
            <a:ext cx="7848600" cy="304800"/>
          </a:xfrm>
        </p:spPr>
        <p:txBody>
          <a:bodyPr/>
          <a:lstStyle/>
          <a:p>
            <a:pPr marL="0" indent="0" algn="ctr">
              <a:buNone/>
            </a:pPr>
            <a:r>
              <a:rPr lang="en-US" sz="2000" dirty="0"/>
              <a:t>			</a:t>
            </a:r>
            <a:r>
              <a:rPr lang="en-US" sz="2000" b="1" dirty="0"/>
              <a:t>Compressibility, </a:t>
            </a:r>
            <a:r>
              <a:rPr lang="en-US" sz="2000" b="1" i="1" dirty="0"/>
              <a:t>k</a:t>
            </a:r>
          </a:p>
        </p:txBody>
      </p:sp>
      <p:graphicFrame>
        <p:nvGraphicFramePr>
          <p:cNvPr id="11" name="Table 10" descr="A table. From left to right, the columns have the following headings liquid, compressibility k in units per Pascal, compressibility k in units per atmosphere. The row entries are as follows. Row 1: carbon disulfide, 93 times 10 to the negative eleventh, 95 times 10 to the negative eleventh. Row 2: ethyl alcohol, 110 times 10 to the negative eleventh, 111 times 10 to the negative eleventh. Row 3: glycerin, 21 times 10 to the negative eleventh, 21 times 10 to the negative eleventh. Row 4: mercury, 3.7 times 10 to the negative eleventh, 3.8 times 10 to the negative eleventh. Row 5: water, 45.8 times 10 to the negative eleventh, 46.4 times 10 to the negative eleventh."/>
          <p:cNvGraphicFramePr>
            <a:graphicFrameLocks noGrp="1"/>
          </p:cNvGraphicFramePr>
          <p:nvPr>
            <p:extLst>
              <p:ext uri="{D42A27DB-BD31-4B8C-83A1-F6EECF244321}">
                <p14:modId xmlns:p14="http://schemas.microsoft.com/office/powerpoint/2010/main" val="2451492158"/>
              </p:ext>
            </p:extLst>
          </p:nvPr>
        </p:nvGraphicFramePr>
        <p:xfrm>
          <a:off x="685800" y="3710001"/>
          <a:ext cx="7848600" cy="2666666"/>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418933">
                <a:tc>
                  <a:txBody>
                    <a:bodyPr/>
                    <a:lstStyle/>
                    <a:p>
                      <a:r>
                        <a:rPr lang="en-US" sz="1800" b="1" i="0" u="none" strike="noStrike" kern="1200" baseline="0" dirty="0">
                          <a:solidFill>
                            <a:schemeClr val="tx1"/>
                          </a:solidFill>
                          <a:latin typeface="+mn-lt"/>
                          <a:ea typeface="+mn-ea"/>
                          <a:cs typeface="+mn-cs"/>
                        </a:rPr>
                        <a:t>Liquid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1"/>
                          </a:solidFill>
                        </a:rPr>
                        <a:t>units per pascal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1"/>
                          </a:solidFill>
                        </a:rPr>
                        <a:t>units per atmosphere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933">
                <a:tc>
                  <a:txBody>
                    <a:bodyPr/>
                    <a:lstStyle/>
                    <a:p>
                      <a:r>
                        <a:rPr lang="en-US" sz="1800" b="0" i="0" u="none" strike="noStrike" kern="1200" baseline="0" dirty="0">
                          <a:solidFill>
                            <a:schemeClr val="tx1"/>
                          </a:solidFill>
                          <a:latin typeface="+mn-lt"/>
                          <a:ea typeface="+mn-ea"/>
                          <a:cs typeface="+mn-cs"/>
                        </a:rPr>
                        <a:t>Carbon disulfide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93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94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8933">
                <a:tc>
                  <a:txBody>
                    <a:bodyPr/>
                    <a:lstStyle/>
                    <a:p>
                      <a:r>
                        <a:rPr lang="en-US" sz="1800" b="0" i="0" u="none" strike="noStrike" kern="1200" baseline="0" dirty="0">
                          <a:solidFill>
                            <a:schemeClr val="tx1"/>
                          </a:solidFill>
                          <a:latin typeface="+mn-lt"/>
                          <a:ea typeface="+mn-ea"/>
                          <a:cs typeface="+mn-cs"/>
                        </a:rPr>
                        <a:t>Ethyl alcohol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110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111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8933">
                <a:tc>
                  <a:txBody>
                    <a:bodyPr/>
                    <a:lstStyle/>
                    <a:p>
                      <a:r>
                        <a:rPr lang="en-US" sz="1800" b="0" i="0" u="none" strike="noStrike" kern="1200" baseline="0" dirty="0">
                          <a:solidFill>
                            <a:schemeClr val="tx1"/>
                          </a:solidFill>
                          <a:latin typeface="+mn-lt"/>
                          <a:ea typeface="+mn-ea"/>
                          <a:cs typeface="+mn-cs"/>
                        </a:rPr>
                        <a:t>Glycerine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21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21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2041">
                <a:tc>
                  <a:txBody>
                    <a:bodyPr/>
                    <a:lstStyle/>
                    <a:p>
                      <a:r>
                        <a:rPr lang="en-US" sz="1800" b="0" i="0" u="none" strike="noStrike" kern="1200" baseline="0" dirty="0">
                          <a:solidFill>
                            <a:schemeClr val="tx1"/>
                          </a:solidFill>
                          <a:latin typeface="+mn-lt"/>
                          <a:ea typeface="+mn-ea"/>
                          <a:cs typeface="+mn-cs"/>
                        </a:rPr>
                        <a:t>Mercury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3.7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3.8 times 10 to the negative eleventh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8933">
                <a:tc>
                  <a:txBody>
                    <a:bodyPr/>
                    <a:lstStyle/>
                    <a:p>
                      <a:r>
                        <a:rPr lang="en-US" sz="1800" b="0" i="0" u="none" strike="noStrike" kern="1200" baseline="0" dirty="0">
                          <a:solidFill>
                            <a:schemeClr val="tx1"/>
                          </a:solidFill>
                          <a:latin typeface="+mn-lt"/>
                          <a:ea typeface="+mn-ea"/>
                          <a:cs typeface="+mn-cs"/>
                        </a:rPr>
                        <a:t>Water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000" dirty="0">
                          <a:solidFill>
                            <a:schemeClr val="bg1"/>
                          </a:solidFill>
                        </a:rPr>
                        <a:t>45.8 times 10 to the negative eleventh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000" dirty="0">
                          <a:solidFill>
                            <a:schemeClr val="bg1"/>
                          </a:solidFill>
                        </a:rPr>
                        <a:t>46.4 times 10 to the negative eleventh</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32889691"/>
              </p:ext>
            </p:extLst>
          </p:nvPr>
        </p:nvGraphicFramePr>
        <p:xfrm>
          <a:off x="4308494" y="3721000"/>
          <a:ext cx="483980" cy="379742"/>
        </p:xfrm>
        <a:graphic>
          <a:graphicData uri="http://schemas.openxmlformats.org/presentationml/2006/ole">
            <mc:AlternateContent xmlns:mc="http://schemas.openxmlformats.org/markup-compatibility/2006">
              <mc:Choice xmlns:v="urn:schemas-microsoft-com:vml" Requires="v">
                <p:oleObj spid="_x0000_s27217" name="Equation" r:id="rId5" imgW="291960" imgH="228600" progId="Equation.DSMT4">
                  <p:embed/>
                </p:oleObj>
              </mc:Choice>
              <mc:Fallback>
                <p:oleObj name="Equation" r:id="rId5" imgW="291960" imgH="228600" progId="Equation.DSMT4">
                  <p:embed/>
                  <p:pic>
                    <p:nvPicPr>
                      <p:cNvPr id="0" name=""/>
                      <p:cNvPicPr/>
                      <p:nvPr/>
                    </p:nvPicPr>
                    <p:blipFill>
                      <a:blip r:embed="rId6"/>
                      <a:stretch>
                        <a:fillRect/>
                      </a:stretch>
                    </p:blipFill>
                    <p:spPr>
                      <a:xfrm>
                        <a:off x="4308494" y="3721000"/>
                        <a:ext cx="483980" cy="3797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81802022"/>
              </p:ext>
            </p:extLst>
          </p:nvPr>
        </p:nvGraphicFramePr>
        <p:xfrm>
          <a:off x="6845825" y="3746022"/>
          <a:ext cx="651517" cy="336926"/>
        </p:xfrm>
        <a:graphic>
          <a:graphicData uri="http://schemas.openxmlformats.org/presentationml/2006/ole">
            <mc:AlternateContent xmlns:mc="http://schemas.openxmlformats.org/markup-compatibility/2006">
              <mc:Choice xmlns:v="urn:schemas-microsoft-com:vml" Requires="v">
                <p:oleObj spid="_x0000_s27218" name="Equation" r:id="rId7" imgW="393480" imgH="203040" progId="Equation.DSMT4">
                  <p:embed/>
                </p:oleObj>
              </mc:Choice>
              <mc:Fallback>
                <p:oleObj name="Equation" r:id="rId7" imgW="393480" imgH="203040" progId="Equation.DSMT4">
                  <p:embed/>
                  <p:pic>
                    <p:nvPicPr>
                      <p:cNvPr id="0" name=""/>
                      <p:cNvPicPr/>
                      <p:nvPr/>
                    </p:nvPicPr>
                    <p:blipFill>
                      <a:blip r:embed="rId8"/>
                      <a:stretch>
                        <a:fillRect/>
                      </a:stretch>
                    </p:blipFill>
                    <p:spPr>
                      <a:xfrm>
                        <a:off x="6845825" y="3746022"/>
                        <a:ext cx="651517" cy="33692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643826483"/>
              </p:ext>
            </p:extLst>
          </p:nvPr>
        </p:nvGraphicFramePr>
        <p:xfrm>
          <a:off x="4094559" y="4178069"/>
          <a:ext cx="954882" cy="305565"/>
        </p:xfrm>
        <a:graphic>
          <a:graphicData uri="http://schemas.openxmlformats.org/presentationml/2006/ole">
            <mc:AlternateContent xmlns:mc="http://schemas.openxmlformats.org/markup-compatibility/2006">
              <mc:Choice xmlns:v="urn:schemas-microsoft-com:vml" Requires="v">
                <p:oleObj spid="_x0000_s27219" name="Equation" r:id="rId9" imgW="634680" imgH="203040" progId="Equation.DSMT4">
                  <p:embed/>
                </p:oleObj>
              </mc:Choice>
              <mc:Fallback>
                <p:oleObj name="Equation" r:id="rId9" imgW="634680" imgH="203040" progId="Equation.DSMT4">
                  <p:embed/>
                  <p:pic>
                    <p:nvPicPr>
                      <p:cNvPr id="0" name=""/>
                      <p:cNvPicPr/>
                      <p:nvPr/>
                    </p:nvPicPr>
                    <p:blipFill>
                      <a:blip r:embed="rId10"/>
                      <a:stretch>
                        <a:fillRect/>
                      </a:stretch>
                    </p:blipFill>
                    <p:spPr>
                      <a:xfrm>
                        <a:off x="4094559" y="4178069"/>
                        <a:ext cx="954882" cy="30556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74727049"/>
              </p:ext>
            </p:extLst>
          </p:nvPr>
        </p:nvGraphicFramePr>
        <p:xfrm>
          <a:off x="3995769" y="4599491"/>
          <a:ext cx="1069975" cy="304800"/>
        </p:xfrm>
        <a:graphic>
          <a:graphicData uri="http://schemas.openxmlformats.org/presentationml/2006/ole">
            <mc:AlternateContent xmlns:mc="http://schemas.openxmlformats.org/markup-compatibility/2006">
              <mc:Choice xmlns:v="urn:schemas-microsoft-com:vml" Requires="v">
                <p:oleObj spid="_x0000_s27220"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3995769" y="4599491"/>
                        <a:ext cx="1069975"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81202675"/>
              </p:ext>
            </p:extLst>
          </p:nvPr>
        </p:nvGraphicFramePr>
        <p:xfrm>
          <a:off x="4139510" y="5021597"/>
          <a:ext cx="936625" cy="304800"/>
        </p:xfrm>
        <a:graphic>
          <a:graphicData uri="http://schemas.openxmlformats.org/presentationml/2006/ole">
            <mc:AlternateContent xmlns:mc="http://schemas.openxmlformats.org/markup-compatibility/2006">
              <mc:Choice xmlns:v="urn:schemas-microsoft-com:vml" Requires="v">
                <p:oleObj spid="_x0000_s27221" name="Equation" r:id="rId13" imgW="622080" imgH="203040" progId="Equation.DSMT4">
                  <p:embed/>
                </p:oleObj>
              </mc:Choice>
              <mc:Fallback>
                <p:oleObj name="Equation" r:id="rId13" imgW="622080" imgH="203040" progId="Equation.DSMT4">
                  <p:embed/>
                  <p:pic>
                    <p:nvPicPr>
                      <p:cNvPr id="0" name=""/>
                      <p:cNvPicPr/>
                      <p:nvPr/>
                    </p:nvPicPr>
                    <p:blipFill>
                      <a:blip r:embed="rId14"/>
                      <a:stretch>
                        <a:fillRect/>
                      </a:stretch>
                    </p:blipFill>
                    <p:spPr>
                      <a:xfrm>
                        <a:off x="4139510" y="5021597"/>
                        <a:ext cx="936625"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34015009"/>
              </p:ext>
            </p:extLst>
          </p:nvPr>
        </p:nvGraphicFramePr>
        <p:xfrm>
          <a:off x="4062089" y="5517775"/>
          <a:ext cx="1031875" cy="304800"/>
        </p:xfrm>
        <a:graphic>
          <a:graphicData uri="http://schemas.openxmlformats.org/presentationml/2006/ole">
            <mc:AlternateContent xmlns:mc="http://schemas.openxmlformats.org/markup-compatibility/2006">
              <mc:Choice xmlns:v="urn:schemas-microsoft-com:vml" Requires="v">
                <p:oleObj spid="_x0000_s27222" name="Equation" r:id="rId15" imgW="685800" imgH="203040" progId="Equation.DSMT4">
                  <p:embed/>
                </p:oleObj>
              </mc:Choice>
              <mc:Fallback>
                <p:oleObj name="Equation" r:id="rId15" imgW="685800" imgH="203040" progId="Equation.DSMT4">
                  <p:embed/>
                  <p:pic>
                    <p:nvPicPr>
                      <p:cNvPr id="0" name=""/>
                      <p:cNvPicPr/>
                      <p:nvPr/>
                    </p:nvPicPr>
                    <p:blipFill>
                      <a:blip r:embed="rId16"/>
                      <a:stretch>
                        <a:fillRect/>
                      </a:stretch>
                    </p:blipFill>
                    <p:spPr>
                      <a:xfrm>
                        <a:off x="4062089" y="5517775"/>
                        <a:ext cx="1031875"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4083992"/>
              </p:ext>
            </p:extLst>
          </p:nvPr>
        </p:nvGraphicFramePr>
        <p:xfrm>
          <a:off x="3953415" y="5974975"/>
          <a:ext cx="1165225" cy="304800"/>
        </p:xfrm>
        <a:graphic>
          <a:graphicData uri="http://schemas.openxmlformats.org/presentationml/2006/ole">
            <mc:AlternateContent xmlns:mc="http://schemas.openxmlformats.org/markup-compatibility/2006">
              <mc:Choice xmlns:v="urn:schemas-microsoft-com:vml" Requires="v">
                <p:oleObj spid="_x0000_s27223" name="Equation" r:id="rId17" imgW="774360" imgH="203040" progId="Equation.DSMT4">
                  <p:embed/>
                </p:oleObj>
              </mc:Choice>
              <mc:Fallback>
                <p:oleObj name="Equation" r:id="rId17" imgW="774360" imgH="203040" progId="Equation.DSMT4">
                  <p:embed/>
                  <p:pic>
                    <p:nvPicPr>
                      <p:cNvPr id="0" name=""/>
                      <p:cNvPicPr/>
                      <p:nvPr/>
                    </p:nvPicPr>
                    <p:blipFill>
                      <a:blip r:embed="rId18"/>
                      <a:stretch>
                        <a:fillRect/>
                      </a:stretch>
                    </p:blipFill>
                    <p:spPr>
                      <a:xfrm>
                        <a:off x="3953415" y="5974975"/>
                        <a:ext cx="1165225"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20817468"/>
              </p:ext>
            </p:extLst>
          </p:nvPr>
        </p:nvGraphicFramePr>
        <p:xfrm>
          <a:off x="6721224" y="4179857"/>
          <a:ext cx="954882" cy="305565"/>
        </p:xfrm>
        <a:graphic>
          <a:graphicData uri="http://schemas.openxmlformats.org/presentationml/2006/ole">
            <mc:AlternateContent xmlns:mc="http://schemas.openxmlformats.org/markup-compatibility/2006">
              <mc:Choice xmlns:v="urn:schemas-microsoft-com:vml" Requires="v">
                <p:oleObj spid="_x0000_s27224" name="Equation" r:id="rId19" imgW="634680" imgH="203040" progId="Equation.DSMT4">
                  <p:embed/>
                </p:oleObj>
              </mc:Choice>
              <mc:Fallback>
                <p:oleObj name="Equation" r:id="rId19" imgW="634680" imgH="203040" progId="Equation.DSMT4">
                  <p:embed/>
                  <p:pic>
                    <p:nvPicPr>
                      <p:cNvPr id="0" name=""/>
                      <p:cNvPicPr/>
                      <p:nvPr/>
                    </p:nvPicPr>
                    <p:blipFill>
                      <a:blip r:embed="rId20"/>
                      <a:stretch>
                        <a:fillRect/>
                      </a:stretch>
                    </p:blipFill>
                    <p:spPr>
                      <a:xfrm>
                        <a:off x="6721224" y="4179857"/>
                        <a:ext cx="954882" cy="30556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62923435"/>
              </p:ext>
            </p:extLst>
          </p:nvPr>
        </p:nvGraphicFramePr>
        <p:xfrm>
          <a:off x="6651466" y="4595888"/>
          <a:ext cx="1073668" cy="312547"/>
        </p:xfrm>
        <a:graphic>
          <a:graphicData uri="http://schemas.openxmlformats.org/presentationml/2006/ole">
            <mc:AlternateContent xmlns:mc="http://schemas.openxmlformats.org/markup-compatibility/2006">
              <mc:Choice xmlns:v="urn:schemas-microsoft-com:vml" Requires="v">
                <p:oleObj spid="_x0000_s27225" name="Equation" r:id="rId21" imgW="698400" imgH="203040" progId="Equation.DSMT4">
                  <p:embed/>
                </p:oleObj>
              </mc:Choice>
              <mc:Fallback>
                <p:oleObj name="Equation" r:id="rId21" imgW="698400" imgH="203040" progId="Equation.DSMT4">
                  <p:embed/>
                  <p:pic>
                    <p:nvPicPr>
                      <p:cNvPr id="0" name=""/>
                      <p:cNvPicPr/>
                      <p:nvPr/>
                    </p:nvPicPr>
                    <p:blipFill>
                      <a:blip r:embed="rId22"/>
                      <a:stretch>
                        <a:fillRect/>
                      </a:stretch>
                    </p:blipFill>
                    <p:spPr>
                      <a:xfrm>
                        <a:off x="6651466" y="4595888"/>
                        <a:ext cx="1073668" cy="31254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83675209"/>
              </p:ext>
            </p:extLst>
          </p:nvPr>
        </p:nvGraphicFramePr>
        <p:xfrm>
          <a:off x="6787690" y="5012633"/>
          <a:ext cx="936625" cy="304800"/>
        </p:xfrm>
        <a:graphic>
          <a:graphicData uri="http://schemas.openxmlformats.org/presentationml/2006/ole">
            <mc:AlternateContent xmlns:mc="http://schemas.openxmlformats.org/markup-compatibility/2006">
              <mc:Choice xmlns:v="urn:schemas-microsoft-com:vml" Requires="v">
                <p:oleObj spid="_x0000_s27226" name="Equation" r:id="rId23" imgW="622080" imgH="203040" progId="Equation.DSMT4">
                  <p:embed/>
                </p:oleObj>
              </mc:Choice>
              <mc:Fallback>
                <p:oleObj name="Equation" r:id="rId23" imgW="622080" imgH="203040" progId="Equation.DSMT4">
                  <p:embed/>
                  <p:pic>
                    <p:nvPicPr>
                      <p:cNvPr id="0" name=""/>
                      <p:cNvPicPr/>
                      <p:nvPr/>
                    </p:nvPicPr>
                    <p:blipFill>
                      <a:blip r:embed="rId14"/>
                      <a:stretch>
                        <a:fillRect/>
                      </a:stretch>
                    </p:blipFill>
                    <p:spPr>
                      <a:xfrm>
                        <a:off x="6787690" y="5012633"/>
                        <a:ext cx="936625" cy="3048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830210589"/>
              </p:ext>
            </p:extLst>
          </p:nvPr>
        </p:nvGraphicFramePr>
        <p:xfrm>
          <a:off x="6677986" y="5517775"/>
          <a:ext cx="1031875" cy="304800"/>
        </p:xfrm>
        <a:graphic>
          <a:graphicData uri="http://schemas.openxmlformats.org/presentationml/2006/ole">
            <mc:AlternateContent xmlns:mc="http://schemas.openxmlformats.org/markup-compatibility/2006">
              <mc:Choice xmlns:v="urn:schemas-microsoft-com:vml" Requires="v">
                <p:oleObj spid="_x0000_s27227" name="Equation" r:id="rId24" imgW="685800" imgH="203040" progId="Equation.DSMT4">
                  <p:embed/>
                </p:oleObj>
              </mc:Choice>
              <mc:Fallback>
                <p:oleObj name="Equation" r:id="rId24" imgW="685800" imgH="203040" progId="Equation.DSMT4">
                  <p:embed/>
                  <p:pic>
                    <p:nvPicPr>
                      <p:cNvPr id="0" name=""/>
                      <p:cNvPicPr/>
                      <p:nvPr/>
                    </p:nvPicPr>
                    <p:blipFill>
                      <a:blip r:embed="rId25"/>
                      <a:stretch>
                        <a:fillRect/>
                      </a:stretch>
                    </p:blipFill>
                    <p:spPr>
                      <a:xfrm>
                        <a:off x="6677986" y="5517775"/>
                        <a:ext cx="1031875" cy="3048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085746335"/>
              </p:ext>
            </p:extLst>
          </p:nvPr>
        </p:nvGraphicFramePr>
        <p:xfrm>
          <a:off x="6569316" y="5974975"/>
          <a:ext cx="1165225" cy="304800"/>
        </p:xfrm>
        <a:graphic>
          <a:graphicData uri="http://schemas.openxmlformats.org/presentationml/2006/ole">
            <mc:AlternateContent xmlns:mc="http://schemas.openxmlformats.org/markup-compatibility/2006">
              <mc:Choice xmlns:v="urn:schemas-microsoft-com:vml" Requires="v">
                <p:oleObj spid="_x0000_s27228" name="Equation" r:id="rId26" imgW="774360" imgH="203040" progId="Equation.DSMT4">
                  <p:embed/>
                </p:oleObj>
              </mc:Choice>
              <mc:Fallback>
                <p:oleObj name="Equation" r:id="rId26" imgW="774360" imgH="203040" progId="Equation.DSMT4">
                  <p:embed/>
                  <p:pic>
                    <p:nvPicPr>
                      <p:cNvPr id="0" name=""/>
                      <p:cNvPicPr/>
                      <p:nvPr/>
                    </p:nvPicPr>
                    <p:blipFill>
                      <a:blip r:embed="rId27"/>
                      <a:stretch>
                        <a:fillRect/>
                      </a:stretch>
                    </p:blipFill>
                    <p:spPr>
                      <a:xfrm>
                        <a:off x="6569316" y="5974975"/>
                        <a:ext cx="1165225" cy="304800"/>
                      </a:xfrm>
                      <a:prstGeom prst="rect">
                        <a:avLst/>
                      </a:prstGeom>
                    </p:spPr>
                  </p:pic>
                </p:oleObj>
              </mc:Fallback>
            </mc:AlternateContent>
          </a:graphicData>
        </a:graphic>
      </p:graphicFrame>
    </p:spTree>
    <p:extLst>
      <p:ext uri="{BB962C8B-B14F-4D97-AF65-F5344CB8AC3E}">
        <p14:creationId xmlns:p14="http://schemas.microsoft.com/office/powerpoint/2010/main" val="120219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Elasticity and Plasticity </a:t>
            </a:r>
            <a:r>
              <a:rPr lang="en-US" altLang="en-US" sz="2000" b="0" dirty="0"/>
              <a:t>(1 of 2)</a:t>
            </a:r>
            <a:endParaRPr lang="en-US" sz="2000" b="0" dirty="0"/>
          </a:p>
        </p:txBody>
      </p:sp>
      <p:sp>
        <p:nvSpPr>
          <p:cNvPr id="7" name="Content Placeholder 6"/>
          <p:cNvSpPr>
            <a:spLocks noGrp="1"/>
          </p:cNvSpPr>
          <p:nvPr>
            <p:ph idx="1"/>
          </p:nvPr>
        </p:nvSpPr>
        <p:spPr>
          <a:xfrm>
            <a:off x="457200" y="1600200"/>
            <a:ext cx="3810000" cy="4648200"/>
          </a:xfrm>
        </p:spPr>
        <p:txBody>
          <a:bodyPr/>
          <a:lstStyle/>
          <a:p>
            <a:pPr marL="256032" indent="-256032">
              <a:buSzPct val="100000"/>
            </a:pPr>
            <a:r>
              <a:rPr lang="en-CA" altLang="en-US" sz="2600" dirty="0"/>
              <a:t>Hooke’s law—the proportionality of stress and strain in elastic deformations—has a limited range of validity.</a:t>
            </a:r>
          </a:p>
          <a:p>
            <a:pPr marL="256032" indent="-256032">
              <a:buSzPct val="100000"/>
            </a:pPr>
            <a:r>
              <a:rPr lang="en-CA" altLang="en-US" sz="2600" dirty="0"/>
              <a:t>Shown is a typical stress-strain diagram for vulcanized rubber, illustrating a phenomenon called </a:t>
            </a:r>
            <a:r>
              <a:rPr lang="en-CA" altLang="en-US" sz="2600" b="1" dirty="0"/>
              <a:t>elastic</a:t>
            </a:r>
            <a:r>
              <a:rPr lang="en-CA" altLang="en-US" sz="2600" dirty="0"/>
              <a:t> </a:t>
            </a:r>
            <a:r>
              <a:rPr lang="en-CA" altLang="en-US" sz="2600" b="1" dirty="0"/>
              <a:t>hysteresis</a:t>
            </a:r>
            <a:r>
              <a:rPr lang="en-CA" altLang="en-US" sz="2600" dirty="0"/>
              <a:t>.</a:t>
            </a:r>
          </a:p>
        </p:txBody>
      </p:sp>
      <p:pic>
        <p:nvPicPr>
          <p:cNvPr id="8" name="Picture 7" descr="The stress strain curve has two parts. The first part rises with decreasing and then increasing steepness from origin O to a maximum. This part represents increasing stress associated with stretching the object. The lower, second part falls leftward with decreasing and then increasing steepness from the maximum to O, representing the decreasing stress associated with letting the object spring b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00200"/>
            <a:ext cx="4224885" cy="3837561"/>
          </a:xfrm>
          <a:prstGeom prst="rect">
            <a:avLst/>
          </a:prstGeom>
        </p:spPr>
      </p:pic>
    </p:spTree>
    <p:extLst>
      <p:ext uri="{BB962C8B-B14F-4D97-AF65-F5344CB8AC3E}">
        <p14:creationId xmlns:p14="http://schemas.microsoft.com/office/powerpoint/2010/main" val="1016890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Elasticity and Plasticity </a:t>
            </a:r>
            <a:r>
              <a:rPr lang="en-US" altLang="en-US" sz="2000" b="0" dirty="0"/>
              <a:t>(2 of 2)</a:t>
            </a:r>
            <a:endParaRPr lang="en-US" sz="2000" b="0" dirty="0"/>
          </a:p>
        </p:txBody>
      </p:sp>
      <p:sp>
        <p:nvSpPr>
          <p:cNvPr id="3" name="Content Placeholder 2"/>
          <p:cNvSpPr>
            <a:spLocks noGrp="1"/>
          </p:cNvSpPr>
          <p:nvPr>
            <p:ph idx="1"/>
          </p:nvPr>
        </p:nvSpPr>
        <p:spPr>
          <a:xfrm>
            <a:off x="457200" y="1600201"/>
            <a:ext cx="3657600" cy="2514600"/>
          </a:xfrm>
        </p:spPr>
        <p:txBody>
          <a:bodyPr/>
          <a:lstStyle/>
          <a:p>
            <a:pPr marL="256032" indent="-256032">
              <a:buSzPct val="100000"/>
            </a:pPr>
            <a:r>
              <a:rPr lang="en-CA" altLang="en-US" sz="2600" dirty="0"/>
              <a:t>Here is a typical stress-strain diagram for a ductile metal, such as copper or soft iron, under tension.</a:t>
            </a:r>
          </a:p>
        </p:txBody>
      </p:sp>
      <p:pic>
        <p:nvPicPr>
          <p:cNvPr id="4" name="Picture 3" descr="A stress strain diagram. Quadrant 1 of the plane is divided into left and right sections by the elastic limit or yield point. Within the left section, the plot rises through the proportional limit at point ay where strain is less than 1% to point b on the elastic limit. This part of the plot represents elastic behavior. The plot then rises with a much smaller slope to point c, where it branches. The first branch for plastic behavior falls diagonally leftward to a point on the horizontal axis for permanent set. The second branch for plastic deformation rises to a maximum before falling to fracture point 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565" y="1600201"/>
            <a:ext cx="4213206" cy="4106267"/>
          </a:xfrm>
          <a:prstGeom prst="rect">
            <a:avLst/>
          </a:prstGeom>
        </p:spPr>
      </p:pic>
    </p:spTree>
    <p:extLst>
      <p:ext uri="{BB962C8B-B14F-4D97-AF65-F5344CB8AC3E}">
        <p14:creationId xmlns:p14="http://schemas.microsoft.com/office/powerpoint/2010/main" val="90066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Approximate Breaking Stresses</a:t>
            </a:r>
            <a:endParaRPr lang="en-US" sz="3600" dirty="0"/>
          </a:p>
        </p:txBody>
      </p:sp>
      <p:sp>
        <p:nvSpPr>
          <p:cNvPr id="3" name="Content Placeholder 2"/>
          <p:cNvSpPr>
            <a:spLocks noGrp="1"/>
          </p:cNvSpPr>
          <p:nvPr>
            <p:ph idx="1"/>
          </p:nvPr>
        </p:nvSpPr>
        <p:spPr>
          <a:xfrm>
            <a:off x="457200" y="1600201"/>
            <a:ext cx="8534400" cy="1712784"/>
          </a:xfrm>
        </p:spPr>
        <p:txBody>
          <a:bodyPr/>
          <a:lstStyle/>
          <a:p>
            <a:pPr marL="256032" indent="-256032">
              <a:buSzPct val="100000"/>
            </a:pPr>
            <a:r>
              <a:rPr lang="en-CA" altLang="en-US" sz="2400" dirty="0"/>
              <a:t>The stress required to cause actual fracture of a material is called the </a:t>
            </a:r>
            <a:r>
              <a:rPr lang="en-CA" altLang="en-US" sz="2400" b="1" dirty="0"/>
              <a:t>breaking</a:t>
            </a:r>
            <a:r>
              <a:rPr lang="en-CA" altLang="en-US" sz="2400" dirty="0"/>
              <a:t> </a:t>
            </a:r>
            <a:r>
              <a:rPr lang="en-CA" altLang="en-US" sz="2400" b="1" dirty="0"/>
              <a:t>stress</a:t>
            </a:r>
            <a:r>
              <a:rPr lang="en-CA" altLang="en-US" sz="2400" dirty="0"/>
              <a:t>.</a:t>
            </a:r>
          </a:p>
          <a:p>
            <a:pPr marL="256032" indent="-256032">
              <a:buSzPct val="100000"/>
            </a:pPr>
            <a:r>
              <a:rPr lang="en-CA" altLang="en-US" sz="2400" dirty="0"/>
              <a:t>Table 11.3 gives typical values of breaking stress for several materials in tension:</a:t>
            </a:r>
            <a:endParaRPr lang="en-US" altLang="en-US" sz="2400" dirty="0"/>
          </a:p>
        </p:txBody>
      </p:sp>
      <p:graphicFrame>
        <p:nvGraphicFramePr>
          <p:cNvPr id="4" name="Table 3" descr="A table provides the breaking stress in pascals or Newtons per square meter for different materials, as follows. Aluminum, 2.2 times 10 to the eighth. Brass, 4.7 times 10 to the eighth. Glass, 10 times 10 to the eighth. Iron, 3.0 times 10 to the eighth. Steel, 5 to 20 times 10 to the eighth. Typical tendon, 1 times 10 to the eighth."/>
          <p:cNvGraphicFramePr>
            <a:graphicFrameLocks noGrp="1"/>
          </p:cNvGraphicFramePr>
          <p:nvPr>
            <p:extLst>
              <p:ext uri="{D42A27DB-BD31-4B8C-83A1-F6EECF244321}">
                <p14:modId xmlns:p14="http://schemas.microsoft.com/office/powerpoint/2010/main" val="1977788296"/>
              </p:ext>
            </p:extLst>
          </p:nvPr>
        </p:nvGraphicFramePr>
        <p:xfrm>
          <a:off x="1524000" y="3419440"/>
          <a:ext cx="6096000" cy="2938327"/>
        </p:xfrm>
        <a:graphic>
          <a:graphicData uri="http://schemas.openxmlformats.org/drawingml/2006/table">
            <a:tbl>
              <a:tblPr firstRow="1" bandRow="1">
                <a:tableStyleId>{3B4B98B0-60AC-42C2-AFA5-B58CD77FA1E5}</a:tableStyleId>
              </a:tblPr>
              <a:tblGrid>
                <a:gridCol w="2286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19761">
                <a:tc>
                  <a:txBody>
                    <a:bodyPr/>
                    <a:lstStyle/>
                    <a:p>
                      <a:r>
                        <a:rPr lang="en-US" sz="1800" b="1" i="0" u="none" strike="noStrike" kern="1200" baseline="0" dirty="0">
                          <a:solidFill>
                            <a:schemeClr val="tx1"/>
                          </a:solidFill>
                          <a:latin typeface="+mn-lt"/>
                          <a:ea typeface="+mn-ea"/>
                          <a:cs typeface="+mn-cs"/>
                        </a:rPr>
                        <a:t>Material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Breaking Stress </a:t>
                      </a:r>
                      <a:r>
                        <a:rPr lang="en-IN" sz="600" b="1" i="0" u="none" strike="noStrike" kern="1200" baseline="0" dirty="0">
                          <a:solidFill>
                            <a:schemeClr val="bg1"/>
                          </a:solidFill>
                          <a:latin typeface="+mn-lt"/>
                          <a:ea typeface="+mn-ea"/>
                          <a:cs typeface="+mn-cs"/>
                        </a:rPr>
                        <a:t>pascals or Newtons per square meter</a:t>
                      </a:r>
                      <a:endParaRPr lang="en-US" sz="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9761">
                <a:tc>
                  <a:txBody>
                    <a:bodyPr/>
                    <a:lstStyle/>
                    <a:p>
                      <a:r>
                        <a:rPr lang="en-US" sz="1800" b="0" i="0" u="none" strike="noStrike" kern="1200" baseline="0" dirty="0">
                          <a:solidFill>
                            <a:schemeClr val="tx1"/>
                          </a:solidFill>
                          <a:latin typeface="+mn-lt"/>
                          <a:ea typeface="+mn-ea"/>
                          <a:cs typeface="+mn-cs"/>
                        </a:rPr>
                        <a:t>Aluminum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2.2 times 10 to the eighth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9761">
                <a:tc>
                  <a:txBody>
                    <a:bodyPr/>
                    <a:lstStyle/>
                    <a:p>
                      <a:r>
                        <a:rPr lang="en-US" sz="1800" b="0" i="0" u="none" strike="noStrike" kern="1200" baseline="0" dirty="0">
                          <a:solidFill>
                            <a:schemeClr val="tx1"/>
                          </a:solidFill>
                          <a:latin typeface="+mn-lt"/>
                          <a:ea typeface="+mn-ea"/>
                          <a:cs typeface="+mn-cs"/>
                        </a:rPr>
                        <a:t>Brass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4.7 times 10 to the eighth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9761">
                <a:tc>
                  <a:txBody>
                    <a:bodyPr/>
                    <a:lstStyle/>
                    <a:p>
                      <a:r>
                        <a:rPr lang="en-US" sz="1800" b="0" i="0" u="none" strike="noStrike" kern="1200" baseline="0" dirty="0">
                          <a:solidFill>
                            <a:schemeClr val="tx1"/>
                          </a:solidFill>
                          <a:latin typeface="+mn-lt"/>
                          <a:ea typeface="+mn-ea"/>
                          <a:cs typeface="+mn-cs"/>
                        </a:rPr>
                        <a:t>Glass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10 times 10 to the eighth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9761">
                <a:tc>
                  <a:txBody>
                    <a:bodyPr/>
                    <a:lstStyle/>
                    <a:p>
                      <a:r>
                        <a:rPr lang="en-US" sz="1800" b="0" i="0" u="none" strike="noStrike" kern="1200" baseline="0" dirty="0">
                          <a:solidFill>
                            <a:schemeClr val="tx1"/>
                          </a:solidFill>
                          <a:latin typeface="+mn-lt"/>
                          <a:ea typeface="+mn-ea"/>
                          <a:cs typeface="+mn-cs"/>
                        </a:rPr>
                        <a:t>Iron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3.0 times 10 to the eighth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9761">
                <a:tc>
                  <a:txBody>
                    <a:bodyPr/>
                    <a:lstStyle/>
                    <a:p>
                      <a:r>
                        <a:rPr lang="en-US" sz="1800" b="0" i="0" u="none" strike="noStrike" kern="1200" baseline="0" dirty="0">
                          <a:solidFill>
                            <a:schemeClr val="tx1"/>
                          </a:solidFill>
                          <a:latin typeface="+mn-lt"/>
                          <a:ea typeface="+mn-ea"/>
                          <a:cs typeface="+mn-cs"/>
                        </a:rPr>
                        <a:t>Steel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bg1"/>
                          </a:solidFill>
                        </a:rPr>
                        <a:t>5 to 20 times 10 to the eighth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9761">
                <a:tc>
                  <a:txBody>
                    <a:bodyPr/>
                    <a:lstStyle/>
                    <a:p>
                      <a:r>
                        <a:rPr lang="en-US" sz="1800" b="0" i="0" u="none" strike="noStrike" kern="1200" baseline="0" dirty="0">
                          <a:solidFill>
                            <a:schemeClr val="tx1"/>
                          </a:solidFill>
                          <a:latin typeface="+mn-lt"/>
                          <a:ea typeface="+mn-ea"/>
                          <a:cs typeface="+mn-cs"/>
                        </a:rPr>
                        <a:t>Tendon (typical)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solidFill>
                            <a:schemeClr val="bg1"/>
                          </a:solidFill>
                        </a:rPr>
                        <a:t>1 times 10 to the eighth</a:t>
                      </a:r>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0094931"/>
              </p:ext>
            </p:extLst>
          </p:nvPr>
        </p:nvGraphicFramePr>
        <p:xfrm>
          <a:off x="5669487" y="3464860"/>
          <a:ext cx="1292225" cy="314325"/>
        </p:xfrm>
        <a:graphic>
          <a:graphicData uri="http://schemas.openxmlformats.org/presentationml/2006/ole">
            <mc:AlternateContent xmlns:mc="http://schemas.openxmlformats.org/markup-compatibility/2006">
              <mc:Choice xmlns:v="urn:schemas-microsoft-com:vml" Requires="v">
                <p:oleObj spid="_x0000_s16176" name="Equation" r:id="rId3" imgW="939600" imgH="228600" progId="Equation.DSMT4">
                  <p:embed/>
                </p:oleObj>
              </mc:Choice>
              <mc:Fallback>
                <p:oleObj name="Equation" r:id="rId3" imgW="939600" imgH="228600" progId="Equation.DSMT4">
                  <p:embed/>
                  <p:pic>
                    <p:nvPicPr>
                      <p:cNvPr id="0" name=""/>
                      <p:cNvPicPr/>
                      <p:nvPr/>
                    </p:nvPicPr>
                    <p:blipFill>
                      <a:blip r:embed="rId4"/>
                      <a:stretch>
                        <a:fillRect/>
                      </a:stretch>
                    </p:blipFill>
                    <p:spPr>
                      <a:xfrm>
                        <a:off x="5669487" y="3464860"/>
                        <a:ext cx="1292225" cy="3143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9096922"/>
              </p:ext>
            </p:extLst>
          </p:nvPr>
        </p:nvGraphicFramePr>
        <p:xfrm>
          <a:off x="5128337" y="3880003"/>
          <a:ext cx="952809" cy="324364"/>
        </p:xfrm>
        <a:graphic>
          <a:graphicData uri="http://schemas.openxmlformats.org/presentationml/2006/ole">
            <mc:AlternateContent xmlns:mc="http://schemas.openxmlformats.org/markup-compatibility/2006">
              <mc:Choice xmlns:v="urn:schemas-microsoft-com:vml" Requires="v">
                <p:oleObj spid="_x0000_s16177" name="Equation" r:id="rId5" imgW="596880" imgH="203040" progId="Equation.DSMT4">
                  <p:embed/>
                </p:oleObj>
              </mc:Choice>
              <mc:Fallback>
                <p:oleObj name="Equation" r:id="rId5" imgW="596880" imgH="203040" progId="Equation.DSMT4">
                  <p:embed/>
                  <p:pic>
                    <p:nvPicPr>
                      <p:cNvPr id="0" name=""/>
                      <p:cNvPicPr/>
                      <p:nvPr/>
                    </p:nvPicPr>
                    <p:blipFill>
                      <a:blip r:embed="rId6"/>
                      <a:stretch>
                        <a:fillRect/>
                      </a:stretch>
                    </p:blipFill>
                    <p:spPr>
                      <a:xfrm>
                        <a:off x="5128337" y="3880003"/>
                        <a:ext cx="952809" cy="32436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46913006"/>
              </p:ext>
            </p:extLst>
          </p:nvPr>
        </p:nvGraphicFramePr>
        <p:xfrm>
          <a:off x="5105400" y="4290589"/>
          <a:ext cx="952809" cy="324364"/>
        </p:xfrm>
        <a:graphic>
          <a:graphicData uri="http://schemas.openxmlformats.org/presentationml/2006/ole">
            <mc:AlternateContent xmlns:mc="http://schemas.openxmlformats.org/markup-compatibility/2006">
              <mc:Choice xmlns:v="urn:schemas-microsoft-com:vml" Requires="v">
                <p:oleObj spid="_x0000_s16178" name="Equation" r:id="rId7" imgW="596880" imgH="203040" progId="Equation.DSMT4">
                  <p:embed/>
                </p:oleObj>
              </mc:Choice>
              <mc:Fallback>
                <p:oleObj name="Equation" r:id="rId7" imgW="596880" imgH="203040" progId="Equation.DSMT4">
                  <p:embed/>
                  <p:pic>
                    <p:nvPicPr>
                      <p:cNvPr id="0" name=""/>
                      <p:cNvPicPr/>
                      <p:nvPr/>
                    </p:nvPicPr>
                    <p:blipFill>
                      <a:blip r:embed="rId8"/>
                      <a:stretch>
                        <a:fillRect/>
                      </a:stretch>
                    </p:blipFill>
                    <p:spPr>
                      <a:xfrm>
                        <a:off x="5105400" y="4290589"/>
                        <a:ext cx="952809" cy="32436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04098384"/>
              </p:ext>
            </p:extLst>
          </p:nvPr>
        </p:nvGraphicFramePr>
        <p:xfrm>
          <a:off x="5181600" y="4721225"/>
          <a:ext cx="871538" cy="323850"/>
        </p:xfrm>
        <a:graphic>
          <a:graphicData uri="http://schemas.openxmlformats.org/presentationml/2006/ole">
            <mc:AlternateContent xmlns:mc="http://schemas.openxmlformats.org/markup-compatibility/2006">
              <mc:Choice xmlns:v="urn:schemas-microsoft-com:vml" Requires="v">
                <p:oleObj spid="_x0000_s16179" name="Equation" r:id="rId9" imgW="545760" imgH="203040" progId="Equation.DSMT4">
                  <p:embed/>
                </p:oleObj>
              </mc:Choice>
              <mc:Fallback>
                <p:oleObj name="Equation" r:id="rId9" imgW="545760" imgH="203040" progId="Equation.DSMT4">
                  <p:embed/>
                  <p:pic>
                    <p:nvPicPr>
                      <p:cNvPr id="0" name=""/>
                      <p:cNvPicPr/>
                      <p:nvPr/>
                    </p:nvPicPr>
                    <p:blipFill>
                      <a:blip r:embed="rId10"/>
                      <a:stretch>
                        <a:fillRect/>
                      </a:stretch>
                    </p:blipFill>
                    <p:spPr>
                      <a:xfrm>
                        <a:off x="5181600" y="4721225"/>
                        <a:ext cx="871538" cy="3238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21745531"/>
              </p:ext>
            </p:extLst>
          </p:nvPr>
        </p:nvGraphicFramePr>
        <p:xfrm>
          <a:off x="5105400" y="5132388"/>
          <a:ext cx="952500" cy="323850"/>
        </p:xfrm>
        <a:graphic>
          <a:graphicData uri="http://schemas.openxmlformats.org/presentationml/2006/ole">
            <mc:AlternateContent xmlns:mc="http://schemas.openxmlformats.org/markup-compatibility/2006">
              <mc:Choice xmlns:v="urn:schemas-microsoft-com:vml" Requires="v">
                <p:oleObj spid="_x0000_s16180" name="Equation" r:id="rId11" imgW="596880" imgH="203040" progId="Equation.DSMT4">
                  <p:embed/>
                </p:oleObj>
              </mc:Choice>
              <mc:Fallback>
                <p:oleObj name="Equation" r:id="rId11" imgW="596880" imgH="203040" progId="Equation.DSMT4">
                  <p:embed/>
                  <p:pic>
                    <p:nvPicPr>
                      <p:cNvPr id="0" name=""/>
                      <p:cNvPicPr/>
                      <p:nvPr/>
                    </p:nvPicPr>
                    <p:blipFill>
                      <a:blip r:embed="rId12"/>
                      <a:stretch>
                        <a:fillRect/>
                      </a:stretch>
                    </p:blipFill>
                    <p:spPr>
                      <a:xfrm>
                        <a:off x="5105400" y="5132388"/>
                        <a:ext cx="952500" cy="323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64286654"/>
              </p:ext>
            </p:extLst>
          </p:nvPr>
        </p:nvGraphicFramePr>
        <p:xfrm>
          <a:off x="4800600" y="5562693"/>
          <a:ext cx="1236662" cy="323850"/>
        </p:xfrm>
        <a:graphic>
          <a:graphicData uri="http://schemas.openxmlformats.org/presentationml/2006/ole">
            <mc:AlternateContent xmlns:mc="http://schemas.openxmlformats.org/markup-compatibility/2006">
              <mc:Choice xmlns:v="urn:schemas-microsoft-com:vml" Requires="v">
                <p:oleObj spid="_x0000_s16181" name="Equation" r:id="rId13" imgW="774360" imgH="203040" progId="Equation.DSMT4">
                  <p:embed/>
                </p:oleObj>
              </mc:Choice>
              <mc:Fallback>
                <p:oleObj name="Equation" r:id="rId13" imgW="774360" imgH="203040" progId="Equation.DSMT4">
                  <p:embed/>
                  <p:pic>
                    <p:nvPicPr>
                      <p:cNvPr id="0" name=""/>
                      <p:cNvPicPr/>
                      <p:nvPr/>
                    </p:nvPicPr>
                    <p:blipFill>
                      <a:blip r:embed="rId14"/>
                      <a:stretch>
                        <a:fillRect/>
                      </a:stretch>
                    </p:blipFill>
                    <p:spPr>
                      <a:xfrm>
                        <a:off x="4800600" y="5562693"/>
                        <a:ext cx="1236662" cy="3238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96441681"/>
              </p:ext>
            </p:extLst>
          </p:nvPr>
        </p:nvGraphicFramePr>
        <p:xfrm>
          <a:off x="5330825" y="5973054"/>
          <a:ext cx="688975" cy="323850"/>
        </p:xfrm>
        <a:graphic>
          <a:graphicData uri="http://schemas.openxmlformats.org/presentationml/2006/ole">
            <mc:AlternateContent xmlns:mc="http://schemas.openxmlformats.org/markup-compatibility/2006">
              <mc:Choice xmlns:v="urn:schemas-microsoft-com:vml" Requires="v">
                <p:oleObj spid="_x0000_s16182" name="Equation" r:id="rId15" imgW="431640" imgH="203040" progId="Equation.DSMT4">
                  <p:embed/>
                </p:oleObj>
              </mc:Choice>
              <mc:Fallback>
                <p:oleObj name="Equation" r:id="rId15" imgW="431640" imgH="203040" progId="Equation.DSMT4">
                  <p:embed/>
                  <p:pic>
                    <p:nvPicPr>
                      <p:cNvPr id="0" name=""/>
                      <p:cNvPicPr/>
                      <p:nvPr/>
                    </p:nvPicPr>
                    <p:blipFill>
                      <a:blip r:embed="rId16"/>
                      <a:stretch>
                        <a:fillRect/>
                      </a:stretch>
                    </p:blipFill>
                    <p:spPr>
                      <a:xfrm>
                        <a:off x="5330825" y="5973054"/>
                        <a:ext cx="688975" cy="323850"/>
                      </a:xfrm>
                      <a:prstGeom prst="rect">
                        <a:avLst/>
                      </a:prstGeom>
                    </p:spPr>
                  </p:pic>
                </p:oleObj>
              </mc:Fallback>
            </mc:AlternateContent>
          </a:graphicData>
        </a:graphic>
      </p:graphicFrame>
    </p:spTree>
    <p:extLst>
      <p:ext uri="{BB962C8B-B14F-4D97-AF65-F5344CB8AC3E}">
        <p14:creationId xmlns:p14="http://schemas.microsoft.com/office/powerpoint/2010/main" val="108052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0"/>
            <a:ext cx="3810000" cy="4572000"/>
          </a:xfrm>
        </p:spPr>
        <p:txBody>
          <a:bodyPr/>
          <a:lstStyle/>
          <a:p>
            <a:pPr marL="255600" indent="-256032">
              <a:buSzPct val="100000"/>
            </a:pPr>
            <a:r>
              <a:rPr lang="en-CA" altLang="en-US" sz="2200" dirty="0"/>
              <a:t>This Roman aqueduct uses the principle of the arch to sustain the weight of the structure and the water it carries.</a:t>
            </a:r>
          </a:p>
          <a:p>
            <a:pPr marL="256032" indent="-256032">
              <a:buSzPct val="100000"/>
            </a:pPr>
            <a:r>
              <a:rPr lang="en-CA" altLang="en-US" sz="2200" dirty="0"/>
              <a:t>In construction we’re interested in making sure that objects </a:t>
            </a:r>
            <a:r>
              <a:rPr lang="en-CA" altLang="en-US" sz="2200" b="1" dirty="0"/>
              <a:t>don’t </a:t>
            </a:r>
            <a:r>
              <a:rPr lang="en-CA" altLang="en-US" sz="2200" dirty="0"/>
              <a:t>accelerate.</a:t>
            </a:r>
          </a:p>
          <a:p>
            <a:pPr marL="256032" indent="-256032">
              <a:buSzPct val="100000"/>
            </a:pPr>
            <a:r>
              <a:rPr lang="en-US" altLang="en-US" sz="2200" dirty="0"/>
              <a:t>Real materials are not truly rigid. They are </a:t>
            </a:r>
            <a:r>
              <a:rPr lang="en-US" altLang="en-US" sz="2200" b="1" dirty="0"/>
              <a:t>elastic </a:t>
            </a:r>
            <a:r>
              <a:rPr lang="en-US" altLang="en-US" sz="2200" dirty="0"/>
              <a:t>and do deform to some extent.</a:t>
            </a:r>
          </a:p>
        </p:txBody>
      </p:sp>
      <p:pic>
        <p:nvPicPr>
          <p:cNvPr id="4" name="Picture 3" descr="A Roman aquedu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101" y="1600200"/>
            <a:ext cx="4036005" cy="2302999"/>
          </a:xfrm>
          <a:prstGeom prst="rect">
            <a:avLst/>
          </a:prstGeom>
        </p:spPr>
      </p:pic>
    </p:spTree>
    <p:extLst>
      <p:ext uri="{BB962C8B-B14F-4D97-AF65-F5344CB8AC3E}">
        <p14:creationId xmlns:p14="http://schemas.microsoft.com/office/powerpoint/2010/main" val="78719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Conditions for Equilibrium</a:t>
            </a:r>
            <a:endParaRPr lang="en-US" sz="3600" dirty="0"/>
          </a:p>
        </p:txBody>
      </p:sp>
      <p:sp>
        <p:nvSpPr>
          <p:cNvPr id="4" name="Content Placeholder 3"/>
          <p:cNvSpPr>
            <a:spLocks noGrp="1"/>
          </p:cNvSpPr>
          <p:nvPr>
            <p:ph idx="1"/>
          </p:nvPr>
        </p:nvSpPr>
        <p:spPr>
          <a:xfrm>
            <a:off x="457200" y="1600201"/>
            <a:ext cx="8229600" cy="1828800"/>
          </a:xfrm>
        </p:spPr>
        <p:txBody>
          <a:bodyPr/>
          <a:lstStyle/>
          <a:p>
            <a:r>
              <a:rPr lang="en-CA" altLang="en-US" sz="2600" dirty="0"/>
              <a:t>For an extended object to be in static equilibrium, two conditions must be satisfied.</a:t>
            </a:r>
          </a:p>
          <a:p>
            <a:r>
              <a:rPr lang="en-CA" altLang="en-US" sz="2600" dirty="0"/>
              <a:t>The first condition is that the vector sum of all external forces acting on the object must be zero:</a:t>
            </a:r>
          </a:p>
        </p:txBody>
      </p:sp>
      <p:pic>
        <p:nvPicPr>
          <p:cNvPr id="10" name="Picture 9" descr="An annotated equation: sigma vector F = 0. The annotations are as follows. First condition for equilibrium: For the center of mass of an object at rest to remain at rest, the net external force on the object must be zero."/>
          <p:cNvPicPr>
            <a:picLocks noChangeAspect="1"/>
          </p:cNvPicPr>
          <p:nvPr/>
        </p:nvPicPr>
        <p:blipFill>
          <a:blip r:embed="rId2"/>
          <a:stretch>
            <a:fillRect/>
          </a:stretch>
        </p:blipFill>
        <p:spPr>
          <a:xfrm>
            <a:off x="817820" y="3561084"/>
            <a:ext cx="7508359" cy="854537"/>
          </a:xfrm>
          <a:prstGeom prst="rect">
            <a:avLst/>
          </a:prstGeom>
        </p:spPr>
      </p:pic>
      <p:sp>
        <p:nvSpPr>
          <p:cNvPr id="5" name="Content Placeholder 4"/>
          <p:cNvSpPr>
            <a:spLocks noGrp="1"/>
          </p:cNvSpPr>
          <p:nvPr>
            <p:ph idx="13"/>
          </p:nvPr>
        </p:nvSpPr>
        <p:spPr>
          <a:xfrm>
            <a:off x="457200" y="4489520"/>
            <a:ext cx="8229600" cy="838200"/>
          </a:xfrm>
        </p:spPr>
        <p:txBody>
          <a:bodyPr/>
          <a:lstStyle/>
          <a:p>
            <a:r>
              <a:rPr lang="en-CA" altLang="en-US" sz="2600" dirty="0"/>
              <a:t>The second condition is that the sum of external torques must be zero about any point:</a:t>
            </a:r>
          </a:p>
        </p:txBody>
      </p:sp>
      <p:pic>
        <p:nvPicPr>
          <p:cNvPr id="11" name="Picture 10" descr="An annotated equation: sigma vector tau = 0. The annotations are as follows. Second condition for equilibrium: For a non rotating object to remain non rotating, the net external torque around any point on the object must be zero."/>
          <p:cNvPicPr>
            <a:picLocks noChangeAspect="1"/>
          </p:cNvPicPr>
          <p:nvPr/>
        </p:nvPicPr>
        <p:blipFill>
          <a:blip r:embed="rId3"/>
          <a:stretch>
            <a:fillRect/>
          </a:stretch>
        </p:blipFill>
        <p:spPr>
          <a:xfrm>
            <a:off x="711003" y="5413464"/>
            <a:ext cx="7721992" cy="907946"/>
          </a:xfrm>
          <a:prstGeom prst="rect">
            <a:avLst/>
          </a:prstGeom>
        </p:spPr>
      </p:pic>
    </p:spTree>
    <p:extLst>
      <p:ext uri="{BB962C8B-B14F-4D97-AF65-F5344CB8AC3E}">
        <p14:creationId xmlns:p14="http://schemas.microsoft.com/office/powerpoint/2010/main" val="273139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5372"/>
            <a:ext cx="8534400" cy="1097280"/>
          </a:xfrm>
        </p:spPr>
        <p:txBody>
          <a:bodyPr/>
          <a:lstStyle/>
          <a:p>
            <a:r>
              <a:rPr lang="en-US" altLang="en-US" sz="3600" dirty="0"/>
              <a:t>Conditions for Equilibrium: Example 1</a:t>
            </a:r>
            <a:endParaRPr lang="en-US" sz="3600" dirty="0"/>
          </a:p>
        </p:txBody>
      </p:sp>
      <p:pic>
        <p:nvPicPr>
          <p:cNvPr id="2" name="Picture 1" descr="The objects satisfy the following conditions. Object A. This object is in static equilibrium. F points up from the left and right sides of the circle. 2 F points down from the center. The axis of rotation is perpendicular to the figure in the center. The first condition is satisfied. Net force = 0, so the object at rest has no tendency to start moving as a whole. The second condition is satisfied. Net torque about the axis = 0, so the object at rest has no tendency to start rotating."/>
          <p:cNvPicPr>
            <a:picLocks noChangeAspect="1"/>
          </p:cNvPicPr>
          <p:nvPr/>
        </p:nvPicPr>
        <p:blipFill>
          <a:blip r:embed="rId2"/>
          <a:stretch>
            <a:fillRect/>
          </a:stretch>
        </p:blipFill>
        <p:spPr>
          <a:xfrm>
            <a:off x="1728527" y="1665329"/>
            <a:ext cx="5686946" cy="4519939"/>
          </a:xfrm>
          <a:prstGeom prst="rect">
            <a:avLst/>
          </a:prstGeom>
        </p:spPr>
      </p:pic>
    </p:spTree>
    <p:extLst>
      <p:ext uri="{BB962C8B-B14F-4D97-AF65-F5344CB8AC3E}">
        <p14:creationId xmlns:p14="http://schemas.microsoft.com/office/powerpoint/2010/main" val="201268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altLang="en-US" sz="3600" dirty="0"/>
              <a:t>Conditions for Equilibrium: Example 2</a:t>
            </a:r>
            <a:endParaRPr lang="en-US" sz="3600" dirty="0"/>
          </a:p>
        </p:txBody>
      </p:sp>
      <p:pic>
        <p:nvPicPr>
          <p:cNvPr id="6" name="Picture 5" descr="Object B. This object has no tendency to accelerate as a whole, but it has a tendency to start rotating. F points up from the left side and F points down from the right side. The first condition is satisfied. Net force = 0, so the object at rest has no tendency to start moving as a whole. The second condition is not satisfied. There is a net clockwise torque about the axis, so the object at rest will start rotating clockwise."/>
          <p:cNvPicPr>
            <a:picLocks noChangeAspect="1"/>
          </p:cNvPicPr>
          <p:nvPr/>
        </p:nvPicPr>
        <p:blipFill>
          <a:blip r:embed="rId2"/>
          <a:stretch>
            <a:fillRect/>
          </a:stretch>
        </p:blipFill>
        <p:spPr>
          <a:xfrm>
            <a:off x="1771387" y="1720830"/>
            <a:ext cx="5753627" cy="4513621"/>
          </a:xfrm>
          <a:prstGeom prst="rect">
            <a:avLst/>
          </a:prstGeom>
        </p:spPr>
      </p:pic>
    </p:spTree>
    <p:extLst>
      <p:ext uri="{BB962C8B-B14F-4D97-AF65-F5344CB8AC3E}">
        <p14:creationId xmlns:p14="http://schemas.microsoft.com/office/powerpoint/2010/main" val="258808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altLang="en-US" sz="3600" dirty="0"/>
              <a:t>Conditions for Equilibrium: Example 3</a:t>
            </a:r>
            <a:endParaRPr lang="en-US" sz="3600" dirty="0"/>
          </a:p>
        </p:txBody>
      </p:sp>
      <p:pic>
        <p:nvPicPr>
          <p:cNvPr id="3" name="Picture 2" descr="Object C. This object has a tendency to accelerate as a whole but no tendency to start rotating. The axis of rotation is not in the center. F points up from the left side, length l from the axis. 2 F points up from within the circle, length 1 half of l to the right of the axis. The first condition is not satisfied. There is a net upward force, so the object at rest will start moving upward. The second condition is satisfied. Net torque about the axis = 0, so the object at rest has no tendency to start rotating."/>
          <p:cNvPicPr>
            <a:picLocks noChangeAspect="1"/>
          </p:cNvPicPr>
          <p:nvPr/>
        </p:nvPicPr>
        <p:blipFill>
          <a:blip r:embed="rId2"/>
          <a:stretch>
            <a:fillRect/>
          </a:stretch>
        </p:blipFill>
        <p:spPr>
          <a:xfrm>
            <a:off x="1454186" y="1709356"/>
            <a:ext cx="6388028" cy="4493556"/>
          </a:xfrm>
          <a:prstGeom prst="rect">
            <a:avLst/>
          </a:prstGeom>
        </p:spPr>
      </p:pic>
    </p:spTree>
    <p:extLst>
      <p:ext uri="{BB962C8B-B14F-4D97-AF65-F5344CB8AC3E}">
        <p14:creationId xmlns:p14="http://schemas.microsoft.com/office/powerpoint/2010/main" val="63818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Gravity </a:t>
            </a:r>
            <a:r>
              <a:rPr lang="en-US" altLang="en-US" sz="2000" b="0" dirty="0"/>
              <a:t>(1 of 5)</a:t>
            </a:r>
            <a:endParaRPr lang="en-US" sz="2000" b="0" dirty="0"/>
          </a:p>
        </p:txBody>
      </p:sp>
      <p:sp>
        <p:nvSpPr>
          <p:cNvPr id="3" name="Content Placeholder 2"/>
          <p:cNvSpPr>
            <a:spLocks noGrp="1"/>
          </p:cNvSpPr>
          <p:nvPr>
            <p:ph idx="1"/>
          </p:nvPr>
        </p:nvSpPr>
        <p:spPr>
          <a:xfrm>
            <a:off x="457200" y="1600200"/>
            <a:ext cx="4114800" cy="4525963"/>
          </a:xfrm>
        </p:spPr>
        <p:txBody>
          <a:bodyPr/>
          <a:lstStyle/>
          <a:p>
            <a:pPr marL="256032" indent="-256032">
              <a:buSzPct val="100000"/>
            </a:pPr>
            <a:r>
              <a:rPr lang="en-US" altLang="en-US" sz="2600" dirty="0"/>
              <a:t>We can treat an object’s weight as though it all acts at a single point: the </a:t>
            </a:r>
            <a:r>
              <a:rPr lang="en-US" altLang="en-US" sz="2600" b="1" dirty="0"/>
              <a:t>center</a:t>
            </a:r>
            <a:r>
              <a:rPr lang="en-US" altLang="en-US" sz="2600" dirty="0"/>
              <a:t> </a:t>
            </a:r>
            <a:r>
              <a:rPr lang="en-US" altLang="en-US" sz="2600" b="1" dirty="0"/>
              <a:t>of</a:t>
            </a:r>
            <a:r>
              <a:rPr lang="en-US" altLang="en-US" sz="2600" dirty="0"/>
              <a:t> </a:t>
            </a:r>
            <a:r>
              <a:rPr lang="en-US" altLang="en-US" sz="2600" b="1" dirty="0"/>
              <a:t>gravity</a:t>
            </a:r>
            <a:r>
              <a:rPr lang="en-US" altLang="en-US" sz="2600" dirty="0"/>
              <a:t>.</a:t>
            </a:r>
          </a:p>
          <a:p>
            <a:pPr marL="256032" indent="-256032">
              <a:buSzPct val="100000"/>
            </a:pPr>
            <a:r>
              <a:rPr lang="en-US" altLang="en-US" sz="2600" dirty="0"/>
              <a:t>If we can ignore the variation of gravity with altitude, the center of gravity is the same as the center of mass.</a:t>
            </a:r>
          </a:p>
        </p:txBody>
      </p:sp>
      <p:pic>
        <p:nvPicPr>
          <p:cNvPr id="5" name="Picture 4" descr="Vector r sub c m point sup to the right from O to c g = c m. Vector w = M vector g points down from c g = c m. If vector g has the same value at all points on the object, the c g is identical to the c m. The net gravitational torque about O on the entire object is the same as if all the weight acted at the c g: vector tau = vector r sub c m times vector w. Vector r sub i points up to the right to m sub i above c g = c m. Vector w sub i = m sub i vector g points down from m sub i. The gravitational torque about O on a particle of mass m sub i within the object is vector tau sub i = vector r sub i times vector w sub i."/>
          <p:cNvPicPr>
            <a:picLocks noChangeAspect="1"/>
          </p:cNvPicPr>
          <p:nvPr/>
        </p:nvPicPr>
        <p:blipFill>
          <a:blip r:embed="rId2"/>
          <a:stretch>
            <a:fillRect/>
          </a:stretch>
        </p:blipFill>
        <p:spPr>
          <a:xfrm>
            <a:off x="5177871" y="1598324"/>
            <a:ext cx="3173354" cy="4487498"/>
          </a:xfrm>
          <a:prstGeom prst="rect">
            <a:avLst/>
          </a:prstGeom>
        </p:spPr>
      </p:pic>
    </p:spTree>
    <p:extLst>
      <p:ext uri="{BB962C8B-B14F-4D97-AF65-F5344CB8AC3E}">
        <p14:creationId xmlns:p14="http://schemas.microsoft.com/office/powerpoint/2010/main" val="105817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Gravity </a:t>
            </a:r>
            <a:r>
              <a:rPr lang="en-US" altLang="en-US" sz="2000" b="0" dirty="0"/>
              <a:t>(2 of 5)</a:t>
            </a:r>
            <a:endParaRPr lang="en-US" sz="2000" b="0" dirty="0"/>
          </a:p>
        </p:txBody>
      </p:sp>
      <p:sp>
        <p:nvSpPr>
          <p:cNvPr id="3" name="Content Placeholder 2"/>
          <p:cNvSpPr>
            <a:spLocks noGrp="1"/>
          </p:cNvSpPr>
          <p:nvPr>
            <p:ph idx="1"/>
          </p:nvPr>
        </p:nvSpPr>
        <p:spPr>
          <a:xfrm>
            <a:off x="457200" y="1600200"/>
            <a:ext cx="4495800" cy="4525963"/>
          </a:xfrm>
        </p:spPr>
        <p:txBody>
          <a:bodyPr/>
          <a:lstStyle/>
          <a:p>
            <a:pPr marL="256032" indent="-256032">
              <a:buSzPct val="100000"/>
            </a:pPr>
            <a:r>
              <a:rPr lang="en-CA" altLang="en-US" sz="2600" dirty="0"/>
              <a:t>The acceleration due to gravity at the bottom of the 452-m-tall Petronas Towers in Malaysia is only 0.014% greater than at the top. </a:t>
            </a:r>
          </a:p>
          <a:p>
            <a:pPr marL="256032" indent="-256032">
              <a:buSzPct val="100000"/>
            </a:pPr>
            <a:r>
              <a:rPr lang="en-CA" altLang="en-US" sz="2600" dirty="0"/>
              <a:t>The center of gravity of the towers is only about 2 cm below the center of mass.</a:t>
            </a:r>
            <a:endParaRPr lang="en-US" altLang="en-US" sz="2600" dirty="0"/>
          </a:p>
        </p:txBody>
      </p:sp>
      <p:pic>
        <p:nvPicPr>
          <p:cNvPr id="6" name="Picture 5" descr="Decorative Image"/>
          <p:cNvPicPr>
            <a:picLocks noChangeAspect="1"/>
          </p:cNvPicPr>
          <p:nvPr/>
        </p:nvPicPr>
        <p:blipFill>
          <a:blip r:embed="rId2"/>
          <a:stretch>
            <a:fillRect/>
          </a:stretch>
        </p:blipFill>
        <p:spPr>
          <a:xfrm>
            <a:off x="5187764" y="1600200"/>
            <a:ext cx="3762697" cy="2616271"/>
          </a:xfrm>
          <a:prstGeom prst="rect">
            <a:avLst/>
          </a:prstGeom>
        </p:spPr>
      </p:pic>
    </p:spTree>
    <p:extLst>
      <p:ext uri="{BB962C8B-B14F-4D97-AF65-F5344CB8AC3E}">
        <p14:creationId xmlns:p14="http://schemas.microsoft.com/office/powerpoint/2010/main" val="386590353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12976</TotalTime>
  <Words>1521</Words>
  <Application>Microsoft Office PowerPoint</Application>
  <PresentationFormat>On-screen Show (4:3)</PresentationFormat>
  <Paragraphs>171</Paragraphs>
  <Slides>28</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Calibri Light</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Conditions for Equilibrium</vt:lpstr>
      <vt:lpstr>Conditions for Equilibrium: Example 1</vt:lpstr>
      <vt:lpstr>Conditions for Equilibrium: Example 2</vt:lpstr>
      <vt:lpstr>Conditions for Equilibrium: Example 3</vt:lpstr>
      <vt:lpstr>Center of Gravity (1 of 5)</vt:lpstr>
      <vt:lpstr>Center of Gravity (2 of 5)</vt:lpstr>
      <vt:lpstr>Center of Gravity (3 of 5)</vt:lpstr>
      <vt:lpstr>Center of Gravity (4 of 5)</vt:lpstr>
      <vt:lpstr>Center of Gravity (5 of 5)</vt:lpstr>
      <vt:lpstr>Problem-Solving Strategy for Static Equilibrium (1 of 2)</vt:lpstr>
      <vt:lpstr>Problem-Solving Strategy for Static Equilibrium (2 of 2)</vt:lpstr>
      <vt:lpstr>Strain, Stress, and Elastic Moduli</vt:lpstr>
      <vt:lpstr>Stress and Strain</vt:lpstr>
      <vt:lpstr>Tensile Stress and Strain</vt:lpstr>
      <vt:lpstr>Young's Modulus</vt:lpstr>
      <vt:lpstr>Compressive Stress and Strain</vt:lpstr>
      <vt:lpstr>Compression and Tension</vt:lpstr>
      <vt:lpstr>Bulk Stress and Strain</vt:lpstr>
      <vt:lpstr>Bulk Stress on an Anglerfish</vt:lpstr>
      <vt:lpstr>Sheer Stress and Strain</vt:lpstr>
      <vt:lpstr>Some Values of Approximate Elastic Moduli</vt:lpstr>
      <vt:lpstr>Compressibility</vt:lpstr>
      <vt:lpstr>Elasticity and Plasticity (1 of 2)</vt:lpstr>
      <vt:lpstr>Elasticity and Plasticity (2 of 2)</vt:lpstr>
      <vt:lpstr>Approximate Breaking Stresses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15e</dc:title>
  <dc:subject>Science</dc:subject>
  <dc:creator>Young/Freedman</dc:creator>
  <cp:lastModifiedBy>Levy, Roland A.</cp:lastModifiedBy>
  <cp:revision>4813</cp:revision>
  <dcterms:created xsi:type="dcterms:W3CDTF">2014-07-14T20:04:21Z</dcterms:created>
  <dcterms:modified xsi:type="dcterms:W3CDTF">2020-08-23T17:08:58Z</dcterms:modified>
</cp:coreProperties>
</file>