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2" r:id="rId20"/>
    <p:sldId id="274" r:id="rId21"/>
    <p:sldId id="275" r:id="rId22"/>
    <p:sldId id="276" r:id="rId23"/>
    <p:sldId id="277" r:id="rId24"/>
    <p:sldId id="278" r:id="rId25"/>
    <p:sldId id="279" r:id="rId26"/>
    <p:sldId id="280" r:id="rId27"/>
    <p:sldId id="28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Objects="1" showGuides="1">
      <p:cViewPr>
        <p:scale>
          <a:sx n="100" d="100"/>
          <a:sy n="100" d="100"/>
        </p:scale>
        <p:origin x="-896" y="-312"/>
      </p:cViewPr>
      <p:guideLst>
        <p:guide orient="horz" pos="2184"/>
        <p:guide pos="2885"/>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5D1D7F-BEF4-F74A-B3F6-6E7418964607}" type="datetimeFigureOut">
              <a:rPr lang="en-US" smtClean="0"/>
              <a:t>7/24/13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82B16C-7274-334A-996B-CA561F6DF98B}" type="slidenum">
              <a:rPr lang="en-US" smtClean="0"/>
              <a:t>‹#›</a:t>
            </a:fld>
            <a:endParaRPr lang="en-US"/>
          </a:p>
        </p:txBody>
      </p:sp>
    </p:spTree>
    <p:extLst>
      <p:ext uri="{BB962C8B-B14F-4D97-AF65-F5344CB8AC3E}">
        <p14:creationId xmlns:p14="http://schemas.microsoft.com/office/powerpoint/2010/main" val="24132781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C5E413-25C5-4E4D-8200-B97DECC82E12}" type="datetimeFigureOut">
              <a:rPr lang="en-US" smtClean="0"/>
              <a:t>7/24/13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7251D-510C-254B-94D9-4B97D2E59A72}" type="slidenum">
              <a:rPr lang="en-US" smtClean="0"/>
              <a:t>‹#›</a:t>
            </a:fld>
            <a:endParaRPr lang="en-US"/>
          </a:p>
        </p:txBody>
      </p:sp>
    </p:spTree>
    <p:extLst>
      <p:ext uri="{BB962C8B-B14F-4D97-AF65-F5344CB8AC3E}">
        <p14:creationId xmlns:p14="http://schemas.microsoft.com/office/powerpoint/2010/main" val="4862262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2" name="TextBox 11"/>
          <p:cNvSpPr txBox="1"/>
          <p:nvPr userDrawn="1"/>
        </p:nvSpPr>
        <p:spPr>
          <a:xfrm>
            <a:off x="1" y="4003414"/>
            <a:ext cx="9144000" cy="2723823"/>
          </a:xfrm>
          <a:prstGeom prst="rect">
            <a:avLst/>
          </a:prstGeom>
          <a:noFill/>
        </p:spPr>
        <p:txBody>
          <a:bodyPr wrap="square" rtlCol="0">
            <a:spAutoFit/>
          </a:bodyPr>
          <a:lstStyle/>
          <a:p>
            <a:pPr eaLnBrk="1" hangingPunct="1">
              <a:spcBef>
                <a:spcPct val="50000"/>
              </a:spcBef>
            </a:pPr>
            <a:r>
              <a:rPr lang="en-US" sz="1800" b="1" dirty="0" smtClean="0">
                <a:solidFill>
                  <a:srgbClr val="FF3300"/>
                </a:solidFill>
                <a:latin typeface="Arial" charset="0"/>
              </a:rPr>
              <a:t>© 2014 Pearson Education, Inc.</a:t>
            </a:r>
          </a:p>
          <a:p>
            <a:pPr eaLnBrk="1" hangingPunct="1">
              <a:spcBef>
                <a:spcPct val="50000"/>
              </a:spcBef>
            </a:pPr>
            <a:r>
              <a:rPr lang="en-US" sz="1800" b="1" dirty="0" smtClean="0">
                <a:solidFill>
                  <a:srgbClr val="FF3300"/>
                </a:solidFill>
                <a:latin typeface="Arial" charset="0"/>
              </a:rPr>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dirty="0"/>
          </a:p>
        </p:txBody>
      </p:sp>
      <p:sp>
        <p:nvSpPr>
          <p:cNvPr id="13" name="TextBox 12"/>
          <p:cNvSpPr txBox="1"/>
          <p:nvPr userDrawn="1"/>
        </p:nvSpPr>
        <p:spPr>
          <a:xfrm>
            <a:off x="4572000" y="591902"/>
            <a:ext cx="4572000" cy="2308324"/>
          </a:xfrm>
          <a:prstGeom prst="rect">
            <a:avLst/>
          </a:prstGeom>
          <a:noFill/>
        </p:spPr>
        <p:txBody>
          <a:bodyPr wrap="square" rtlCol="0">
            <a:spAutoFit/>
          </a:bodyPr>
          <a:lstStyle/>
          <a:p>
            <a:pPr algn="ctr"/>
            <a:r>
              <a:rPr lang="en-US" sz="2400" b="1" dirty="0" smtClean="0">
                <a:latin typeface="+mj-lt"/>
                <a:cs typeface="Times New Roman"/>
              </a:rPr>
              <a:t>Lecture </a:t>
            </a:r>
            <a:r>
              <a:rPr lang="en-US" sz="2400" b="1" dirty="0" err="1" smtClean="0">
                <a:latin typeface="Arial"/>
                <a:cs typeface="Arial"/>
              </a:rPr>
              <a:t>PowerPoints</a:t>
            </a:r>
            <a:r>
              <a:rPr lang="en-US" sz="2400" b="1" dirty="0" smtClean="0">
                <a:latin typeface="Arial"/>
                <a:cs typeface="Arial"/>
              </a:rPr>
              <a:t/>
            </a:r>
            <a:br>
              <a:rPr lang="en-US" sz="2400" b="1" dirty="0" smtClean="0">
                <a:latin typeface="Arial"/>
                <a:cs typeface="Arial"/>
              </a:rPr>
            </a:br>
            <a:r>
              <a:rPr lang="en-US" sz="2400" b="1" dirty="0" smtClean="0">
                <a:latin typeface="Arial"/>
                <a:cs typeface="Arial"/>
              </a:rPr>
              <a:t/>
            </a:r>
            <a:br>
              <a:rPr lang="en-US" sz="2400" b="1" dirty="0" smtClean="0">
                <a:latin typeface="Arial"/>
                <a:cs typeface="Arial"/>
              </a:rPr>
            </a:br>
            <a:r>
              <a:rPr lang="en-US" sz="2400" b="1" dirty="0" smtClean="0">
                <a:latin typeface="Arial"/>
                <a:cs typeface="Arial"/>
              </a:rPr>
              <a:t>Chapter 22</a:t>
            </a:r>
            <a:br>
              <a:rPr lang="en-US" sz="2400" b="1" dirty="0" smtClean="0">
                <a:latin typeface="Arial"/>
                <a:cs typeface="Arial"/>
              </a:rPr>
            </a:br>
            <a:r>
              <a:rPr lang="en-US" sz="2400" b="1" i="1" dirty="0" smtClean="0">
                <a:latin typeface="Arial"/>
                <a:cs typeface="Arial"/>
              </a:rPr>
              <a:t>Physics: Principles with Applications, 7</a:t>
            </a:r>
            <a:r>
              <a:rPr lang="en-US" sz="2400" b="1" i="1" baseline="30000" dirty="0" smtClean="0">
                <a:latin typeface="Arial"/>
                <a:cs typeface="Arial"/>
              </a:rPr>
              <a:t>th </a:t>
            </a:r>
            <a:r>
              <a:rPr lang="en-US" sz="2400" b="1" i="1" dirty="0" smtClean="0">
                <a:latin typeface="Arial"/>
                <a:cs typeface="Arial"/>
              </a:rPr>
              <a:t>edition</a:t>
            </a:r>
            <a:br>
              <a:rPr lang="en-US" sz="2400" b="1" i="1" dirty="0" smtClean="0">
                <a:latin typeface="Arial"/>
                <a:cs typeface="Arial"/>
              </a:rPr>
            </a:br>
            <a:r>
              <a:rPr lang="en-US" sz="2400" b="1" dirty="0" err="1" smtClean="0">
                <a:latin typeface="Arial"/>
                <a:cs typeface="Arial"/>
              </a:rPr>
              <a:t>Giancoli</a:t>
            </a:r>
            <a:endParaRPr lang="en-US" sz="2400" dirty="0">
              <a:latin typeface="Arial"/>
              <a:cs typeface="Arial"/>
            </a:endParaRPr>
          </a:p>
        </p:txBody>
      </p:sp>
      <p:pic>
        <p:nvPicPr>
          <p:cNvPr id="14" name="Picture 6" descr="GIAN5922_07_mrkt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8977" y="233363"/>
            <a:ext cx="2082800" cy="349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89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2014 Pearson Education, Inc.</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1783088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027" y="21110"/>
            <a:ext cx="7772400" cy="1362075"/>
          </a:xfrm>
        </p:spPr>
        <p:txBody>
          <a:bodyPr anchor="t">
            <a:noAutofit/>
          </a:bodyPr>
          <a:lstStyle>
            <a:lvl1pPr algn="ctr">
              <a:spcAft>
                <a:spcPts val="1200"/>
              </a:spcAft>
              <a:defRPr sz="4000" b="1" cap="none"/>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marL="0" marR="0" indent="0" algn="l" defTabSz="457200" rtl="0" eaLnBrk="1" fontAlgn="auto" latinLnBrk="0" hangingPunct="1">
              <a:lnSpc>
                <a:spcPct val="100000"/>
              </a:lnSpc>
              <a:spcBef>
                <a:spcPts val="0"/>
              </a:spcBef>
              <a:spcAft>
                <a:spcPts val="0"/>
              </a:spcAft>
              <a:buClrTx/>
              <a:buSzTx/>
              <a:buFontTx/>
              <a:buNone/>
              <a:tabLst/>
              <a:defRPr/>
            </a:lvl1pPr>
          </a:lstStyle>
          <a:p>
            <a:r>
              <a:rPr lang="en-US" smtClean="0"/>
              <a:t>© 2014 Pearson Education, Inc.</a:t>
            </a:r>
            <a:endParaRPr lang="en-US" dirty="0" smtClean="0"/>
          </a:p>
        </p:txBody>
      </p:sp>
      <p:sp>
        <p:nvSpPr>
          <p:cNvPr id="8" name="Picture Placeholder 7"/>
          <p:cNvSpPr>
            <a:spLocks noGrp="1"/>
          </p:cNvSpPr>
          <p:nvPr>
            <p:ph type="pic" sz="quarter" idx="11"/>
          </p:nvPr>
        </p:nvSpPr>
        <p:spPr>
          <a:xfrm>
            <a:off x="752640" y="2443163"/>
            <a:ext cx="7656513" cy="3960812"/>
          </a:xfrm>
        </p:spPr>
        <p:txBody>
          <a:bodyPr/>
          <a:lstStyle/>
          <a:p>
            <a:endParaRPr lang="en-US"/>
          </a:p>
        </p:txBody>
      </p:sp>
    </p:spTree>
    <p:extLst>
      <p:ext uri="{BB962C8B-B14F-4D97-AF65-F5344CB8AC3E}">
        <p14:creationId xmlns:p14="http://schemas.microsoft.com/office/powerpoint/2010/main" val="4257160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600"/>
            </a:lvl2pPr>
            <a:lvl3pPr>
              <a:defRPr sz="2400"/>
            </a:lvl3pPr>
            <a:lvl4pPr>
              <a:defRPr sz="2200"/>
            </a:lvl4pPr>
            <a:lvl5pPr>
              <a:defRPr sz="2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t>© 2014 Pearson Education, Inc.</a:t>
            </a: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D5596FC-6415-4D42-9034-D3DBAE87A307}" type="slidenum">
              <a:rPr lang="en-US" smtClean="0"/>
              <a:t>‹#›</a:t>
            </a:fld>
            <a:endParaRPr lang="en-US"/>
          </a:p>
        </p:txBody>
      </p:sp>
    </p:spTree>
    <p:extLst>
      <p:ext uri="{BB962C8B-B14F-4D97-AF65-F5344CB8AC3E}">
        <p14:creationId xmlns:p14="http://schemas.microsoft.com/office/powerpoint/2010/main" val="3573390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353"/>
            <a:ext cx="8229600" cy="1143000"/>
          </a:xfrm>
          <a:prstGeom prst="rect">
            <a:avLst/>
          </a:prstGeom>
        </p:spPr>
        <p:txBody>
          <a:bodyPr vert="horz" lIns="91440" tIns="45720" rIns="91440" bIns="45720" rtlCol="0" anchor="ctr" anchorCtr="1">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9144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0" y="6492875"/>
            <a:ext cx="2443064" cy="365125"/>
          </a:xfrm>
          <a:prstGeom prst="rect">
            <a:avLst/>
          </a:prstGeom>
        </p:spPr>
        <p:txBody>
          <a:bodyPr vert="horz" lIns="91440" tIns="45720" rIns="91440" bIns="45720" rtlCol="0" anchor="ctr"/>
          <a:lstStyle>
            <a:lvl1pPr algn="l">
              <a:defRPr sz="1200">
                <a:solidFill>
                  <a:srgbClr val="000000"/>
                </a:solidFill>
              </a:defRPr>
            </a:lvl1pPr>
          </a:lstStyle>
          <a:p>
            <a:r>
              <a:rPr lang="en-US" smtClean="0"/>
              <a:t>© 2014 Pearson Education, Inc.</a:t>
            </a:r>
            <a:endParaRPr lang="en-US" dirty="0"/>
          </a:p>
        </p:txBody>
      </p:sp>
    </p:spTree>
    <p:extLst>
      <p:ext uri="{BB962C8B-B14F-4D97-AF65-F5344CB8AC3E}">
        <p14:creationId xmlns:p14="http://schemas.microsoft.com/office/powerpoint/2010/main" val="1772708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xmlns:p14="http://schemas.microsoft.com/office/powerpoint/2010/main" id="1" dur="indefinite" restart="never" nodeType="tmRoot"/>
      </p:par>
    </p:tnLst>
  </p:timing>
  <p:hf sldNum="0" hdr="0" ftr="0"/>
  <p:txStyles>
    <p:titleStyle>
      <a:lvl1pPr algn="ctr" defTabSz="457200" rtl="0" eaLnBrk="1" latinLnBrk="0" hangingPunct="1">
        <a:spcBef>
          <a:spcPct val="0"/>
        </a:spcBef>
        <a:spcAft>
          <a:spcPts val="0"/>
        </a:spcAft>
        <a:buNone/>
        <a:defRPr sz="3200" b="1" kern="1200">
          <a:solidFill>
            <a:schemeClr val="tx1"/>
          </a:solidFill>
          <a:latin typeface="Times New Roman"/>
          <a:ea typeface="+mj-ea"/>
          <a:cs typeface="Times New Roman"/>
        </a:defRPr>
      </a:lvl1pPr>
    </p:titleStyle>
    <p:bodyStyle>
      <a:lvl1pPr marL="301752" indent="-347472"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6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2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82507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22-2 Production of Electromagnetic Waves</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Far from the source, the waves are plane waves: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2_06_Figure.jpg"/>
          <p:cNvPicPr>
            <a:picLocks noChangeAspect="1"/>
          </p:cNvPicPr>
          <p:nvPr/>
        </p:nvPicPr>
        <p:blipFill rotWithShape="1">
          <a:blip r:embed="rId2">
            <a:extLst>
              <a:ext uri="{28A0092B-C50C-407E-A947-70E740481C1C}">
                <a14:useLocalDpi xmlns:a14="http://schemas.microsoft.com/office/drawing/2010/main" val="0"/>
              </a:ext>
            </a:extLst>
          </a:blip>
          <a:srcRect b="5181"/>
          <a:stretch/>
        </p:blipFill>
        <p:spPr>
          <a:xfrm>
            <a:off x="306642" y="2602675"/>
            <a:ext cx="8546592" cy="3340925"/>
          </a:xfrm>
          <a:prstGeom prst="rect">
            <a:avLst/>
          </a:prstGeom>
        </p:spPr>
      </p:pic>
    </p:spTree>
    <p:extLst>
      <p:ext uri="{BB962C8B-B14F-4D97-AF65-F5344CB8AC3E}">
        <p14:creationId xmlns:p14="http://schemas.microsoft.com/office/powerpoint/2010/main" val="1123124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22-2 Production of Electromagnetic </a:t>
            </a:r>
            <a:r>
              <a:rPr lang="en-US" dirty="0" smtClean="0">
                <a:latin typeface="Times New Roman" charset="0"/>
                <a:cs typeface="Times New Roman" charset="0"/>
              </a:rPr>
              <a:t>Waves</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electric and magnetic waves are perpendicular to each other, and to the direction of propagation.</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2_07_Figure.jpg"/>
          <p:cNvPicPr>
            <a:picLocks noChangeAspect="1"/>
          </p:cNvPicPr>
          <p:nvPr/>
        </p:nvPicPr>
        <p:blipFill rotWithShape="1">
          <a:blip r:embed="rId2">
            <a:extLst>
              <a:ext uri="{28A0092B-C50C-407E-A947-70E740481C1C}">
                <a14:useLocalDpi xmlns:a14="http://schemas.microsoft.com/office/drawing/2010/main" val="0"/>
              </a:ext>
            </a:extLst>
          </a:blip>
          <a:srcRect b="6986"/>
          <a:stretch/>
        </p:blipFill>
        <p:spPr>
          <a:xfrm>
            <a:off x="306642" y="3092704"/>
            <a:ext cx="8546592" cy="2279396"/>
          </a:xfrm>
          <a:prstGeom prst="rect">
            <a:avLst/>
          </a:prstGeom>
        </p:spPr>
      </p:pic>
    </p:spTree>
    <p:extLst>
      <p:ext uri="{BB962C8B-B14F-4D97-AF65-F5344CB8AC3E}">
        <p14:creationId xmlns:p14="http://schemas.microsoft.com/office/powerpoint/2010/main" val="3040208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22-2 Production of Electromagnetic Waves</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When Maxwell calculated the speed of propagation of electromagnetic waves, he found</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endParaRPr lang="en-US" dirty="0" smtClean="0">
              <a:latin typeface="Times New Roman" charset="0"/>
              <a:cs typeface="Times New Roman" charset="0"/>
            </a:endParaRPr>
          </a:p>
          <a:p>
            <a:pPr marL="0" indent="0">
              <a:spcBef>
                <a:spcPct val="50000"/>
              </a:spcBef>
              <a:buNone/>
            </a:pPr>
            <a:r>
              <a:rPr lang="en-US" dirty="0" smtClean="0">
                <a:latin typeface="Times New Roman" charset="0"/>
                <a:cs typeface="Times New Roman" charset="0"/>
              </a:rPr>
              <a:t>Using </a:t>
            </a:r>
            <a:r>
              <a:rPr lang="en-US" dirty="0">
                <a:latin typeface="Times New Roman" charset="0"/>
                <a:cs typeface="Times New Roman" charset="0"/>
              </a:rPr>
              <a:t>the known values of </a:t>
            </a:r>
            <a:r>
              <a:rPr lang="el-GR" i="1" dirty="0">
                <a:latin typeface="Times New Roman" charset="0"/>
                <a:cs typeface="Times New Roman" charset="0"/>
              </a:rPr>
              <a:t>ε</a:t>
            </a:r>
            <a:r>
              <a:rPr lang="en-US" baseline="-25000" dirty="0">
                <a:latin typeface="Times New Roman" charset="0"/>
                <a:cs typeface="Times New Roman" charset="0"/>
              </a:rPr>
              <a:t>0</a:t>
            </a:r>
            <a:r>
              <a:rPr lang="en-US" dirty="0">
                <a:latin typeface="Times New Roman" charset="0"/>
                <a:cs typeface="Times New Roman" charset="0"/>
              </a:rPr>
              <a:t> and </a:t>
            </a:r>
            <a:r>
              <a:rPr lang="el-GR" i="1" dirty="0">
                <a:latin typeface="Times New Roman" charset="0"/>
                <a:cs typeface="Times New Roman" charset="0"/>
              </a:rPr>
              <a:t>μ</a:t>
            </a:r>
            <a:r>
              <a:rPr lang="en-US" baseline="-25000" dirty="0">
                <a:latin typeface="Times New Roman" charset="0"/>
                <a:cs typeface="Times New Roman" charset="0"/>
              </a:rPr>
              <a:t>0</a:t>
            </a:r>
            <a:r>
              <a:rPr lang="en-US" dirty="0">
                <a:latin typeface="Times New Roman" charset="0"/>
                <a:cs typeface="Times New Roman" charset="0"/>
              </a:rPr>
              <a:t> gives </a:t>
            </a:r>
            <a:r>
              <a:rPr lang="en-US" dirty="0" smtClean="0">
                <a:latin typeface="Times New Roman" charset="0"/>
                <a:cs typeface="Times New Roman" charset="0"/>
              </a:rPr>
              <a:t/>
            </a:r>
            <a:br>
              <a:rPr lang="en-US" dirty="0" smtClean="0">
                <a:latin typeface="Times New Roman" charset="0"/>
                <a:cs typeface="Times New Roman" charset="0"/>
              </a:rPr>
            </a:br>
            <a:r>
              <a:rPr lang="en-US" i="1" dirty="0" smtClean="0">
                <a:latin typeface="Times New Roman" charset="0"/>
                <a:cs typeface="Times New Roman" charset="0"/>
              </a:rPr>
              <a:t>c</a:t>
            </a:r>
            <a:r>
              <a:rPr lang="en-US" dirty="0" smtClean="0">
                <a:latin typeface="Times New Roman" charset="0"/>
                <a:cs typeface="Times New Roman" charset="0"/>
              </a:rPr>
              <a:t> </a:t>
            </a:r>
            <a:r>
              <a:rPr lang="en-US" dirty="0">
                <a:latin typeface="Times New Roman" charset="0"/>
                <a:cs typeface="Times New Roman" charset="0"/>
              </a:rPr>
              <a:t>= 3.00 x 10</a:t>
            </a:r>
            <a:r>
              <a:rPr lang="en-US" baseline="30000" dirty="0">
                <a:latin typeface="Times New Roman" charset="0"/>
                <a:cs typeface="Times New Roman" charset="0"/>
              </a:rPr>
              <a:t>8</a:t>
            </a:r>
            <a:r>
              <a:rPr lang="en-US" dirty="0">
                <a:latin typeface="Times New Roman" charset="0"/>
                <a:cs typeface="Times New Roman" charset="0"/>
              </a:rPr>
              <a:t> m/s.</a:t>
            </a:r>
          </a:p>
          <a:p>
            <a:pPr marL="0" indent="0">
              <a:spcBef>
                <a:spcPct val="50000"/>
              </a:spcBef>
              <a:buNone/>
            </a:pPr>
            <a:r>
              <a:rPr lang="en-US" dirty="0">
                <a:latin typeface="Times New Roman" charset="0"/>
                <a:cs typeface="Times New Roman" charset="0"/>
              </a:rPr>
              <a:t>This is the speed of light in a vacuum</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2_KeyEquation_03.jpg"/>
          <p:cNvPicPr>
            <a:picLocks noChangeAspect="1"/>
          </p:cNvPicPr>
          <p:nvPr/>
        </p:nvPicPr>
        <p:blipFill rotWithShape="1">
          <a:blip r:embed="rId2">
            <a:extLst>
              <a:ext uri="{28A0092B-C50C-407E-A947-70E740481C1C}">
                <a14:useLocalDpi xmlns:a14="http://schemas.microsoft.com/office/drawing/2010/main" val="0"/>
              </a:ext>
            </a:extLst>
          </a:blip>
          <a:srcRect r="78156" b="14423"/>
          <a:stretch/>
        </p:blipFill>
        <p:spPr>
          <a:xfrm>
            <a:off x="3644900" y="2767584"/>
            <a:ext cx="1866900" cy="813816"/>
          </a:xfrm>
          <a:prstGeom prst="rect">
            <a:avLst/>
          </a:prstGeom>
        </p:spPr>
      </p:pic>
      <p:sp>
        <p:nvSpPr>
          <p:cNvPr id="6" name="TextBox 5"/>
          <p:cNvSpPr txBox="1"/>
          <p:nvPr/>
        </p:nvSpPr>
        <p:spPr>
          <a:xfrm>
            <a:off x="6248400" y="2933700"/>
            <a:ext cx="761522" cy="369332"/>
          </a:xfrm>
          <a:prstGeom prst="rect">
            <a:avLst/>
          </a:prstGeom>
          <a:noFill/>
        </p:spPr>
        <p:txBody>
          <a:bodyPr wrap="none" rtlCol="0">
            <a:spAutoFit/>
          </a:bodyPr>
          <a:lstStyle/>
          <a:p>
            <a:r>
              <a:rPr lang="en-US" dirty="0" smtClean="0">
                <a:latin typeface="Times New Roman"/>
                <a:cs typeface="Times New Roman"/>
              </a:rPr>
              <a:t>(22-3)</a:t>
            </a:r>
            <a:endParaRPr lang="en-US" dirty="0">
              <a:latin typeface="Times New Roman"/>
              <a:cs typeface="Times New Roman"/>
            </a:endParaRPr>
          </a:p>
        </p:txBody>
      </p:sp>
    </p:spTree>
    <p:extLst>
      <p:ext uri="{BB962C8B-B14F-4D97-AF65-F5344CB8AC3E}">
        <p14:creationId xmlns:p14="http://schemas.microsoft.com/office/powerpoint/2010/main" val="3052039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22-3 Light as an Electromagnetic Wave and the Electromagnetic Spectrum</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Light was known to be a wave. The production and measurement of electromagnetic waves of other frequencies confirmed that light was an electromagnetic wave as well.</a:t>
            </a:r>
          </a:p>
          <a:p>
            <a:pPr marL="0" indent="0">
              <a:spcBef>
                <a:spcPct val="50000"/>
              </a:spcBef>
              <a:buNone/>
            </a:pPr>
            <a:r>
              <a:rPr lang="en-US" dirty="0">
                <a:latin typeface="Times New Roman" charset="0"/>
                <a:cs typeface="Times New Roman" charset="0"/>
              </a:rPr>
              <a:t>The frequency of an electromagnetic wave is related to its wavelength:</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2_KeyEquation_04.jpg"/>
          <p:cNvPicPr>
            <a:picLocks noChangeAspect="1"/>
          </p:cNvPicPr>
          <p:nvPr/>
        </p:nvPicPr>
        <p:blipFill rotWithShape="1">
          <a:blip r:embed="rId2">
            <a:extLst>
              <a:ext uri="{28A0092B-C50C-407E-A947-70E740481C1C}">
                <a14:useLocalDpi xmlns:a14="http://schemas.microsoft.com/office/drawing/2010/main" val="0"/>
              </a:ext>
            </a:extLst>
          </a:blip>
          <a:srcRect r="82989" b="19758"/>
          <a:stretch/>
        </p:blipFill>
        <p:spPr>
          <a:xfrm>
            <a:off x="3852990" y="4613148"/>
            <a:ext cx="1453896" cy="606552"/>
          </a:xfrm>
          <a:prstGeom prst="rect">
            <a:avLst/>
          </a:prstGeom>
        </p:spPr>
      </p:pic>
      <p:sp>
        <p:nvSpPr>
          <p:cNvPr id="6" name="TextBox 5"/>
          <p:cNvSpPr txBox="1"/>
          <p:nvPr/>
        </p:nvSpPr>
        <p:spPr>
          <a:xfrm>
            <a:off x="6172200" y="4736068"/>
            <a:ext cx="761522" cy="369332"/>
          </a:xfrm>
          <a:prstGeom prst="rect">
            <a:avLst/>
          </a:prstGeom>
          <a:noFill/>
        </p:spPr>
        <p:txBody>
          <a:bodyPr wrap="none" rtlCol="0">
            <a:spAutoFit/>
          </a:bodyPr>
          <a:lstStyle/>
          <a:p>
            <a:r>
              <a:rPr lang="en-US" dirty="0" smtClean="0">
                <a:latin typeface="Times New Roman"/>
                <a:cs typeface="Times New Roman"/>
              </a:rPr>
              <a:t>(22-4)</a:t>
            </a:r>
            <a:endParaRPr lang="en-US" dirty="0">
              <a:latin typeface="Times New Roman"/>
              <a:cs typeface="Times New Roman"/>
            </a:endParaRPr>
          </a:p>
        </p:txBody>
      </p:sp>
    </p:spTree>
    <p:extLst>
      <p:ext uri="{BB962C8B-B14F-4D97-AF65-F5344CB8AC3E}">
        <p14:creationId xmlns:p14="http://schemas.microsoft.com/office/powerpoint/2010/main" val="648512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22-3 Light as an Electromagnetic Wave and the Electromagnetic Spectrum</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Electromagnetic waves can have any wavelength; we have given different names to different parts of the electromagnetic spectrum.</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7" name="Picture 6" descr="22_08_Figure.jpg"/>
          <p:cNvPicPr>
            <a:picLocks noChangeAspect="1"/>
          </p:cNvPicPr>
          <p:nvPr/>
        </p:nvPicPr>
        <p:blipFill rotWithShape="1">
          <a:blip r:embed="rId2">
            <a:extLst>
              <a:ext uri="{28A0092B-C50C-407E-A947-70E740481C1C}">
                <a14:useLocalDpi xmlns:a14="http://schemas.microsoft.com/office/drawing/2010/main" val="0"/>
              </a:ext>
            </a:extLst>
          </a:blip>
          <a:srcRect b="5280"/>
          <a:stretch/>
        </p:blipFill>
        <p:spPr>
          <a:xfrm>
            <a:off x="306642" y="3273552"/>
            <a:ext cx="8546592" cy="2962148"/>
          </a:xfrm>
          <a:prstGeom prst="rect">
            <a:avLst/>
          </a:prstGeom>
        </p:spPr>
      </p:pic>
    </p:spTree>
    <p:extLst>
      <p:ext uri="{BB962C8B-B14F-4D97-AF65-F5344CB8AC3E}">
        <p14:creationId xmlns:p14="http://schemas.microsoft.com/office/powerpoint/2010/main" val="1790001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22-4 Measuring the Speed of Light</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speed of light was known to be very large, although careful studies of the orbits of </a:t>
            </a:r>
            <a:r>
              <a:rPr lang="en-US" dirty="0" smtClean="0">
                <a:latin typeface="Times New Roman" charset="0"/>
                <a:cs typeface="Times New Roman" charset="0"/>
              </a:rPr>
              <a:t>Jupiter’s </a:t>
            </a:r>
            <a:r>
              <a:rPr lang="en-US" dirty="0">
                <a:latin typeface="Times New Roman" charset="0"/>
                <a:cs typeface="Times New Roman" charset="0"/>
              </a:rPr>
              <a:t>moons showed that it is finite.</a:t>
            </a:r>
          </a:p>
          <a:p>
            <a:pPr marL="0" indent="0">
              <a:spcBef>
                <a:spcPct val="50000"/>
              </a:spcBef>
              <a:buNone/>
            </a:pPr>
            <a:r>
              <a:rPr lang="en-US" dirty="0">
                <a:latin typeface="Times New Roman" charset="0"/>
                <a:cs typeface="Times New Roman" charset="0"/>
              </a:rPr>
              <a:t>One important measurement, by Michelson, used a rotating mirror:</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2_10_Figure.jpg"/>
          <p:cNvPicPr>
            <a:picLocks noChangeAspect="1"/>
          </p:cNvPicPr>
          <p:nvPr/>
        </p:nvPicPr>
        <p:blipFill rotWithShape="1">
          <a:blip r:embed="rId2">
            <a:extLst>
              <a:ext uri="{28A0092B-C50C-407E-A947-70E740481C1C}">
                <a14:useLocalDpi xmlns:a14="http://schemas.microsoft.com/office/drawing/2010/main" val="0"/>
              </a:ext>
            </a:extLst>
          </a:blip>
          <a:srcRect b="4459"/>
          <a:stretch/>
        </p:blipFill>
        <p:spPr>
          <a:xfrm>
            <a:off x="3505200" y="3733800"/>
            <a:ext cx="4607389" cy="2882900"/>
          </a:xfrm>
          <a:prstGeom prst="rect">
            <a:avLst/>
          </a:prstGeom>
        </p:spPr>
      </p:pic>
    </p:spTree>
    <p:extLst>
      <p:ext uri="{BB962C8B-B14F-4D97-AF65-F5344CB8AC3E}">
        <p14:creationId xmlns:p14="http://schemas.microsoft.com/office/powerpoint/2010/main" val="1218413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22-4 Measuring the Speed of Light</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Over the years, measurements have become more and more precise; now the speed of light is defined to be: </a:t>
            </a:r>
          </a:p>
          <a:p>
            <a:pPr marL="0" indent="0" algn="ctr">
              <a:spcBef>
                <a:spcPct val="50000"/>
              </a:spcBef>
              <a:buNone/>
            </a:pPr>
            <a:r>
              <a:rPr lang="en-US" i="1" dirty="0">
                <a:latin typeface="Times New Roman" charset="0"/>
                <a:cs typeface="Times New Roman" charset="0"/>
              </a:rPr>
              <a:t>c</a:t>
            </a:r>
            <a:r>
              <a:rPr lang="en-US" dirty="0">
                <a:latin typeface="Times New Roman" charset="0"/>
                <a:cs typeface="Times New Roman" charset="0"/>
              </a:rPr>
              <a:t> = 2.99792458 </a:t>
            </a:r>
            <a:r>
              <a:rPr lang="en-US" dirty="0" smtClean="0">
                <a:latin typeface="Times New Roman" charset="0"/>
                <a:cs typeface="Times New Roman" charset="0"/>
              </a:rPr>
              <a:t>× </a:t>
            </a:r>
            <a:r>
              <a:rPr lang="en-US" dirty="0">
                <a:latin typeface="Times New Roman" charset="0"/>
                <a:cs typeface="Times New Roman" charset="0"/>
              </a:rPr>
              <a:t>10</a:t>
            </a:r>
            <a:r>
              <a:rPr lang="en-US" baseline="30000" dirty="0">
                <a:latin typeface="Times New Roman" charset="0"/>
                <a:cs typeface="Times New Roman" charset="0"/>
              </a:rPr>
              <a:t>8</a:t>
            </a:r>
            <a:r>
              <a:rPr lang="en-US" dirty="0">
                <a:latin typeface="Times New Roman" charset="0"/>
                <a:cs typeface="Times New Roman" charset="0"/>
              </a:rPr>
              <a:t> m/</a:t>
            </a:r>
            <a:r>
              <a:rPr lang="en-US" dirty="0" smtClean="0">
                <a:latin typeface="Times New Roman" charset="0"/>
                <a:cs typeface="Times New Roman" charset="0"/>
              </a:rPr>
              <a:t>s</a:t>
            </a:r>
          </a:p>
          <a:p>
            <a:pPr marL="0" indent="0">
              <a:spcBef>
                <a:spcPct val="50000"/>
              </a:spcBef>
              <a:buNone/>
            </a:pPr>
            <a:r>
              <a:rPr lang="en-US" dirty="0" smtClean="0">
                <a:latin typeface="Times New Roman" charset="0"/>
                <a:cs typeface="Times New Roman" charset="0"/>
              </a:rPr>
              <a:t>This </a:t>
            </a:r>
            <a:r>
              <a:rPr lang="en-US" dirty="0">
                <a:latin typeface="Times New Roman" charset="0"/>
                <a:cs typeface="Times New Roman" charset="0"/>
              </a:rPr>
              <a:t>is then used to define the meter</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3915993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22-5 Energy in EM Waves</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Energy is stored in both electric and magnetic fields, giving the total energy density of an electromagnetic wave</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r>
              <a:rPr lang="en-US" dirty="0">
                <a:latin typeface="Times New Roman" charset="0"/>
                <a:cs typeface="Times New Roman" charset="0"/>
              </a:rPr>
              <a:t>Each field contributes half the total energy density</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2_KeyEquation_05.jpg"/>
          <p:cNvPicPr>
            <a:picLocks noChangeAspect="1"/>
          </p:cNvPicPr>
          <p:nvPr/>
        </p:nvPicPr>
        <p:blipFill rotWithShape="1">
          <a:blip r:embed="rId2">
            <a:extLst>
              <a:ext uri="{28A0092B-C50C-407E-A947-70E740481C1C}">
                <a14:useLocalDpi xmlns:a14="http://schemas.microsoft.com/office/drawing/2010/main" val="0"/>
              </a:ext>
            </a:extLst>
          </a:blip>
          <a:srcRect r="46412" b="15508"/>
          <a:stretch/>
        </p:blipFill>
        <p:spPr>
          <a:xfrm>
            <a:off x="2298700" y="2803652"/>
            <a:ext cx="4579938" cy="777748"/>
          </a:xfrm>
          <a:prstGeom prst="rect">
            <a:avLst/>
          </a:prstGeom>
        </p:spPr>
      </p:pic>
      <p:pic>
        <p:nvPicPr>
          <p:cNvPr id="6" name="Picture 5" descr="22_KeyEquation_06A.jpg"/>
          <p:cNvPicPr>
            <a:picLocks noChangeAspect="1"/>
          </p:cNvPicPr>
          <p:nvPr/>
        </p:nvPicPr>
        <p:blipFill rotWithShape="1">
          <a:blip r:embed="rId3">
            <a:extLst>
              <a:ext uri="{28A0092B-C50C-407E-A947-70E740481C1C}">
                <a14:useLocalDpi xmlns:a14="http://schemas.microsoft.com/office/drawing/2010/main" val="0"/>
              </a:ext>
            </a:extLst>
          </a:blip>
          <a:srcRect r="44425" b="15958"/>
          <a:stretch/>
        </p:blipFill>
        <p:spPr>
          <a:xfrm>
            <a:off x="2209800" y="4651756"/>
            <a:ext cx="4749800" cy="783844"/>
          </a:xfrm>
          <a:prstGeom prst="rect">
            <a:avLst/>
          </a:prstGeom>
        </p:spPr>
      </p:pic>
      <p:sp>
        <p:nvSpPr>
          <p:cNvPr id="7" name="TextBox 6"/>
          <p:cNvSpPr txBox="1"/>
          <p:nvPr/>
        </p:nvSpPr>
        <p:spPr>
          <a:xfrm>
            <a:off x="7163278" y="2984500"/>
            <a:ext cx="761522" cy="369332"/>
          </a:xfrm>
          <a:prstGeom prst="rect">
            <a:avLst/>
          </a:prstGeom>
          <a:noFill/>
        </p:spPr>
        <p:txBody>
          <a:bodyPr wrap="none" rtlCol="0">
            <a:spAutoFit/>
          </a:bodyPr>
          <a:lstStyle/>
          <a:p>
            <a:r>
              <a:rPr lang="en-US" dirty="0" smtClean="0">
                <a:latin typeface="Times New Roman"/>
                <a:cs typeface="Times New Roman"/>
              </a:rPr>
              <a:t>(22-5)</a:t>
            </a:r>
            <a:endParaRPr lang="en-US" dirty="0">
              <a:latin typeface="Times New Roman"/>
              <a:cs typeface="Times New Roman"/>
            </a:endParaRPr>
          </a:p>
        </p:txBody>
      </p:sp>
      <p:sp>
        <p:nvSpPr>
          <p:cNvPr id="8" name="TextBox 7"/>
          <p:cNvSpPr txBox="1"/>
          <p:nvPr/>
        </p:nvSpPr>
        <p:spPr>
          <a:xfrm>
            <a:off x="7315678" y="4875768"/>
            <a:ext cx="863976" cy="369332"/>
          </a:xfrm>
          <a:prstGeom prst="rect">
            <a:avLst/>
          </a:prstGeom>
          <a:noFill/>
        </p:spPr>
        <p:txBody>
          <a:bodyPr wrap="none" rtlCol="0">
            <a:spAutoFit/>
          </a:bodyPr>
          <a:lstStyle/>
          <a:p>
            <a:r>
              <a:rPr lang="en-US" dirty="0" smtClean="0">
                <a:latin typeface="Times New Roman"/>
                <a:cs typeface="Times New Roman"/>
              </a:rPr>
              <a:t>(22-6a)</a:t>
            </a:r>
            <a:endParaRPr lang="en-US" dirty="0">
              <a:latin typeface="Times New Roman"/>
              <a:cs typeface="Times New Roman"/>
            </a:endParaRPr>
          </a:p>
        </p:txBody>
      </p:sp>
    </p:spTree>
    <p:extLst>
      <p:ext uri="{BB962C8B-B14F-4D97-AF65-F5344CB8AC3E}">
        <p14:creationId xmlns:p14="http://schemas.microsoft.com/office/powerpoint/2010/main" val="2470239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22-5 Energy in EM Waves</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This energy is transported by the wave. </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2_11_Figure.jpg"/>
          <p:cNvPicPr>
            <a:picLocks noChangeAspect="1"/>
          </p:cNvPicPr>
          <p:nvPr/>
        </p:nvPicPr>
        <p:blipFill rotWithShape="1">
          <a:blip r:embed="rId2">
            <a:extLst>
              <a:ext uri="{28A0092B-C50C-407E-A947-70E740481C1C}">
                <a14:useLocalDpi xmlns:a14="http://schemas.microsoft.com/office/drawing/2010/main" val="0"/>
              </a:ext>
            </a:extLst>
          </a:blip>
          <a:srcRect b="3358"/>
          <a:stretch/>
        </p:blipFill>
        <p:spPr>
          <a:xfrm>
            <a:off x="319342" y="2211324"/>
            <a:ext cx="8546592" cy="4341876"/>
          </a:xfrm>
          <a:prstGeom prst="rect">
            <a:avLst/>
          </a:prstGeom>
        </p:spPr>
      </p:pic>
    </p:spTree>
    <p:extLst>
      <p:ext uri="{BB962C8B-B14F-4D97-AF65-F5344CB8AC3E}">
        <p14:creationId xmlns:p14="http://schemas.microsoft.com/office/powerpoint/2010/main" val="2297172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22-5 Energy in EM Waves</a:t>
            </a:r>
            <a:endParaRPr lang="en-US" dirty="0">
              <a:latin typeface="Times New Roman" charset="0"/>
              <a:cs typeface="Times New Roman" charset="0"/>
            </a:endParaRP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energy transported through a unit area per unit time is called the intensity</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r>
              <a:rPr lang="en-US" dirty="0">
                <a:latin typeface="Times New Roman" charset="0"/>
                <a:cs typeface="Times New Roman" charset="0"/>
              </a:rPr>
              <a:t>Its average value is given by</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2_KeyEquation_07.jpg"/>
          <p:cNvPicPr>
            <a:picLocks noChangeAspect="1"/>
          </p:cNvPicPr>
          <p:nvPr/>
        </p:nvPicPr>
        <p:blipFill rotWithShape="1">
          <a:blip r:embed="rId2">
            <a:extLst>
              <a:ext uri="{28A0092B-C50C-407E-A947-70E740481C1C}">
                <a14:useLocalDpi xmlns:a14="http://schemas.microsoft.com/office/drawing/2010/main" val="0"/>
              </a:ext>
            </a:extLst>
          </a:blip>
          <a:srcRect r="51861" b="16725"/>
          <a:stretch/>
        </p:blipFill>
        <p:spPr>
          <a:xfrm>
            <a:off x="2514600" y="2565400"/>
            <a:ext cx="4114292" cy="731012"/>
          </a:xfrm>
          <a:prstGeom prst="rect">
            <a:avLst/>
          </a:prstGeom>
        </p:spPr>
      </p:pic>
      <p:pic>
        <p:nvPicPr>
          <p:cNvPr id="6" name="Picture 5" descr="22_KeyEquation_08.jpg"/>
          <p:cNvPicPr>
            <a:picLocks noChangeAspect="1"/>
          </p:cNvPicPr>
          <p:nvPr/>
        </p:nvPicPr>
        <p:blipFill rotWithShape="1">
          <a:blip r:embed="rId3">
            <a:extLst>
              <a:ext uri="{28A0092B-C50C-407E-A947-70E740481C1C}">
                <a14:useLocalDpi xmlns:a14="http://schemas.microsoft.com/office/drawing/2010/main" val="0"/>
              </a:ext>
            </a:extLst>
          </a:blip>
          <a:srcRect r="43907" b="15734"/>
          <a:stretch/>
        </p:blipFill>
        <p:spPr>
          <a:xfrm>
            <a:off x="2182940" y="3962400"/>
            <a:ext cx="4793996" cy="780796"/>
          </a:xfrm>
          <a:prstGeom prst="rect">
            <a:avLst/>
          </a:prstGeom>
        </p:spPr>
      </p:pic>
      <p:sp>
        <p:nvSpPr>
          <p:cNvPr id="7" name="TextBox 6"/>
          <p:cNvSpPr txBox="1"/>
          <p:nvPr/>
        </p:nvSpPr>
        <p:spPr>
          <a:xfrm>
            <a:off x="7378700" y="2755900"/>
            <a:ext cx="761522" cy="369332"/>
          </a:xfrm>
          <a:prstGeom prst="rect">
            <a:avLst/>
          </a:prstGeom>
          <a:noFill/>
        </p:spPr>
        <p:txBody>
          <a:bodyPr wrap="none" rtlCol="0">
            <a:spAutoFit/>
          </a:bodyPr>
          <a:lstStyle/>
          <a:p>
            <a:r>
              <a:rPr lang="en-US" dirty="0" smtClean="0">
                <a:latin typeface="Times New Roman"/>
                <a:cs typeface="Times New Roman"/>
              </a:rPr>
              <a:t>(22-7)</a:t>
            </a:r>
            <a:endParaRPr lang="en-US" dirty="0">
              <a:latin typeface="Times New Roman"/>
              <a:cs typeface="Times New Roman"/>
            </a:endParaRPr>
          </a:p>
        </p:txBody>
      </p:sp>
      <p:sp>
        <p:nvSpPr>
          <p:cNvPr id="8" name="TextBox 7"/>
          <p:cNvSpPr txBox="1"/>
          <p:nvPr/>
        </p:nvSpPr>
        <p:spPr>
          <a:xfrm>
            <a:off x="7620478" y="4139168"/>
            <a:ext cx="761522" cy="369332"/>
          </a:xfrm>
          <a:prstGeom prst="rect">
            <a:avLst/>
          </a:prstGeom>
          <a:noFill/>
        </p:spPr>
        <p:txBody>
          <a:bodyPr wrap="none" rtlCol="0">
            <a:spAutoFit/>
          </a:bodyPr>
          <a:lstStyle/>
          <a:p>
            <a:r>
              <a:rPr lang="en-US" dirty="0" smtClean="0">
                <a:latin typeface="Times New Roman"/>
                <a:cs typeface="Times New Roman"/>
              </a:rPr>
              <a:t>(22-8)</a:t>
            </a:r>
            <a:endParaRPr lang="en-US" dirty="0">
              <a:latin typeface="Times New Roman"/>
              <a:cs typeface="Times New Roman"/>
            </a:endParaRPr>
          </a:p>
        </p:txBody>
      </p:sp>
    </p:spTree>
    <p:extLst>
      <p:ext uri="{BB962C8B-B14F-4D97-AF65-F5344CB8AC3E}">
        <p14:creationId xmlns:p14="http://schemas.microsoft.com/office/powerpoint/2010/main" val="3811770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90027" y="16414"/>
            <a:ext cx="7772400" cy="2002150"/>
          </a:xfrm>
        </p:spPr>
        <p:txBody>
          <a:bodyPr>
            <a:noAutofit/>
          </a:bodyPr>
          <a:lstStyle/>
          <a:p>
            <a:pPr>
              <a:spcBef>
                <a:spcPct val="50000"/>
              </a:spcBef>
            </a:pPr>
            <a:r>
              <a:rPr lang="en-US" dirty="0" smtClean="0"/>
              <a:t>Chapter 22</a:t>
            </a:r>
            <a:br>
              <a:rPr lang="en-US" dirty="0" smtClean="0"/>
            </a:br>
            <a:r>
              <a:rPr lang="en-US" dirty="0">
                <a:latin typeface="Times New Roman" charset="0"/>
                <a:cs typeface="Times New Roman" charset="0"/>
              </a:rPr>
              <a:t>Electromagnetic Waves</a:t>
            </a:r>
          </a:p>
        </p:txBody>
      </p:sp>
      <p:sp>
        <p:nvSpPr>
          <p:cNvPr id="7" name="Date Placeholder 6"/>
          <p:cNvSpPr>
            <a:spLocks noGrp="1"/>
          </p:cNvSpPr>
          <p:nvPr>
            <p:ph type="dt" sz="half" idx="10"/>
          </p:nvPr>
        </p:nvSpPr>
        <p:spPr/>
        <p:txBody>
          <a:bodyPr/>
          <a:lstStyle/>
          <a:p>
            <a:r>
              <a:rPr lang="en-US" smtClean="0"/>
              <a:t>© 2014 Pearson Education, Inc.</a:t>
            </a:r>
            <a:endParaRPr lang="en-US" dirty="0" smtClean="0"/>
          </a:p>
        </p:txBody>
      </p:sp>
      <p:pic>
        <p:nvPicPr>
          <p:cNvPr id="3" name="Picture Placeholder 2" descr="22_ChOpener.jpg"/>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32300" r="-32300"/>
          <a:stretch>
            <a:fillRect/>
          </a:stretch>
        </p:blipFill>
        <p:spPr/>
      </p:pic>
    </p:spTree>
    <p:extLst>
      <p:ext uri="{BB962C8B-B14F-4D97-AF65-F5344CB8AC3E}">
        <p14:creationId xmlns:p14="http://schemas.microsoft.com/office/powerpoint/2010/main" val="16334772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22-6 Momentum </a:t>
            </a:r>
            <a:r>
              <a:rPr lang="en-US" dirty="0" smtClean="0">
                <a:latin typeface="Times New Roman" charset="0"/>
                <a:cs typeface="Times New Roman" charset="0"/>
              </a:rPr>
              <a:t>Transfer</a:t>
            </a:r>
            <a:br>
              <a:rPr lang="en-US" dirty="0" smtClean="0">
                <a:latin typeface="Times New Roman" charset="0"/>
                <a:cs typeface="Times New Roman" charset="0"/>
              </a:rPr>
            </a:br>
            <a:r>
              <a:rPr lang="en-US" dirty="0" smtClean="0">
                <a:latin typeface="Times New Roman" charset="0"/>
                <a:cs typeface="Times New Roman" charset="0"/>
              </a:rPr>
              <a:t>and </a:t>
            </a:r>
            <a:r>
              <a:rPr lang="en-US" dirty="0">
                <a:latin typeface="Times New Roman" charset="0"/>
                <a:cs typeface="Times New Roman" charset="0"/>
              </a:rPr>
              <a:t>Radiation Pressure</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In addition to carrying energy, electromagnetic waves also carry momentum. This means that a force will be exerted by the wave. </a:t>
            </a:r>
          </a:p>
          <a:p>
            <a:pPr marL="0" indent="0">
              <a:spcBef>
                <a:spcPct val="50000"/>
              </a:spcBef>
              <a:buNone/>
            </a:pPr>
            <a:r>
              <a:rPr lang="en-US" dirty="0">
                <a:latin typeface="Times New Roman" charset="0"/>
                <a:cs typeface="Times New Roman" charset="0"/>
              </a:rPr>
              <a:t>The radiation pressure is related to the average intensity. It is a minimum if the wave is fully absorbed</a:t>
            </a:r>
            <a:r>
              <a:rPr lang="en-US" dirty="0" smtClean="0">
                <a:latin typeface="Times New Roman" charset="0"/>
                <a:cs typeface="Times New Roman" charset="0"/>
              </a:rPr>
              <a:t>:</a:t>
            </a:r>
          </a:p>
          <a:p>
            <a:pPr marL="0" indent="0">
              <a:spcBef>
                <a:spcPct val="50000"/>
              </a:spcBef>
              <a:buNone/>
            </a:pPr>
            <a:endParaRPr lang="en-US" dirty="0">
              <a:latin typeface="Times New Roman" charset="0"/>
              <a:cs typeface="Times New Roman" charset="0"/>
            </a:endParaRPr>
          </a:p>
          <a:p>
            <a:pPr marL="0" indent="0">
              <a:spcBef>
                <a:spcPct val="50000"/>
              </a:spcBef>
              <a:buNone/>
            </a:pPr>
            <a:r>
              <a:rPr lang="en-US" dirty="0">
                <a:latin typeface="Times New Roman" charset="0"/>
                <a:cs typeface="Times New Roman" charset="0"/>
              </a:rPr>
              <a:t>and a maximum if it is fully reflected:</a:t>
            </a:r>
          </a:p>
          <a:p>
            <a:pPr marL="0" indent="0">
              <a:spcBef>
                <a:spcPct val="50000"/>
              </a:spcBef>
              <a:buNone/>
            </a:pP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2_KeyEquation_10A.jpg"/>
          <p:cNvPicPr>
            <a:picLocks noChangeAspect="1"/>
          </p:cNvPicPr>
          <p:nvPr/>
        </p:nvPicPr>
        <p:blipFill rotWithShape="1">
          <a:blip r:embed="rId2">
            <a:extLst>
              <a:ext uri="{28A0092B-C50C-407E-A947-70E740481C1C}">
                <a14:useLocalDpi xmlns:a14="http://schemas.microsoft.com/office/drawing/2010/main" val="0"/>
              </a:ext>
            </a:extLst>
          </a:blip>
          <a:srcRect r="85437" b="20699"/>
          <a:stretch/>
        </p:blipFill>
        <p:spPr>
          <a:xfrm>
            <a:off x="3975100" y="4076700"/>
            <a:ext cx="1244600" cy="749300"/>
          </a:xfrm>
          <a:prstGeom prst="rect">
            <a:avLst/>
          </a:prstGeom>
        </p:spPr>
      </p:pic>
      <p:pic>
        <p:nvPicPr>
          <p:cNvPr id="6" name="Picture 5" descr="22_KeyEquation_10B.jpg"/>
          <p:cNvPicPr>
            <a:picLocks noChangeAspect="1"/>
          </p:cNvPicPr>
          <p:nvPr/>
        </p:nvPicPr>
        <p:blipFill rotWithShape="1">
          <a:blip r:embed="rId3">
            <a:extLst>
              <a:ext uri="{28A0092B-C50C-407E-A947-70E740481C1C}">
                <a14:useLocalDpi xmlns:a14="http://schemas.microsoft.com/office/drawing/2010/main" val="0"/>
              </a:ext>
            </a:extLst>
          </a:blip>
          <a:srcRect r="83952" b="19086"/>
          <a:stretch/>
        </p:blipFill>
        <p:spPr>
          <a:xfrm>
            <a:off x="3906838" y="5458460"/>
            <a:ext cx="1371600" cy="764540"/>
          </a:xfrm>
          <a:prstGeom prst="rect">
            <a:avLst/>
          </a:prstGeom>
        </p:spPr>
      </p:pic>
      <p:sp>
        <p:nvSpPr>
          <p:cNvPr id="7" name="TextBox 6"/>
          <p:cNvSpPr txBox="1"/>
          <p:nvPr/>
        </p:nvSpPr>
        <p:spPr>
          <a:xfrm>
            <a:off x="6019800" y="4305300"/>
            <a:ext cx="979392" cy="369332"/>
          </a:xfrm>
          <a:prstGeom prst="rect">
            <a:avLst/>
          </a:prstGeom>
          <a:noFill/>
        </p:spPr>
        <p:txBody>
          <a:bodyPr wrap="none" rtlCol="0">
            <a:spAutoFit/>
          </a:bodyPr>
          <a:lstStyle/>
          <a:p>
            <a:r>
              <a:rPr lang="en-US" dirty="0" smtClean="0">
                <a:latin typeface="Times New Roman"/>
                <a:cs typeface="Times New Roman"/>
              </a:rPr>
              <a:t>(22-10a)</a:t>
            </a:r>
            <a:endParaRPr lang="en-US" dirty="0">
              <a:latin typeface="Times New Roman"/>
              <a:cs typeface="Times New Roman"/>
            </a:endParaRPr>
          </a:p>
        </p:txBody>
      </p:sp>
      <p:sp>
        <p:nvSpPr>
          <p:cNvPr id="8" name="TextBox 7"/>
          <p:cNvSpPr txBox="1"/>
          <p:nvPr/>
        </p:nvSpPr>
        <p:spPr>
          <a:xfrm>
            <a:off x="6096000" y="5650468"/>
            <a:ext cx="992354" cy="369332"/>
          </a:xfrm>
          <a:prstGeom prst="rect">
            <a:avLst/>
          </a:prstGeom>
          <a:noFill/>
        </p:spPr>
        <p:txBody>
          <a:bodyPr wrap="none" rtlCol="0">
            <a:spAutoFit/>
          </a:bodyPr>
          <a:lstStyle/>
          <a:p>
            <a:r>
              <a:rPr lang="en-US" dirty="0" smtClean="0">
                <a:latin typeface="Times New Roman"/>
                <a:cs typeface="Times New Roman"/>
              </a:rPr>
              <a:t>(22-10b)</a:t>
            </a:r>
            <a:endParaRPr lang="en-US" dirty="0">
              <a:latin typeface="Times New Roman"/>
              <a:cs typeface="Times New Roman"/>
            </a:endParaRPr>
          </a:p>
        </p:txBody>
      </p:sp>
    </p:spTree>
    <p:extLst>
      <p:ext uri="{BB962C8B-B14F-4D97-AF65-F5344CB8AC3E}">
        <p14:creationId xmlns:p14="http://schemas.microsoft.com/office/powerpoint/2010/main" val="3848990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22-7 Radio and Television</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Wireless </a:t>
            </a:r>
            <a:r>
              <a:rPr lang="en-US" dirty="0">
                <a:latin typeface="Times New Roman" charset="0"/>
                <a:cs typeface="Times New Roman" charset="0"/>
              </a:rPr>
              <a:t>Communication</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This figure illustrates the process by which a radio station transmits information. The audio signal is combined with a carrier wave: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2_13_Figure.jpg"/>
          <p:cNvPicPr>
            <a:picLocks noChangeAspect="1"/>
          </p:cNvPicPr>
          <p:nvPr/>
        </p:nvPicPr>
        <p:blipFill rotWithShape="1">
          <a:blip r:embed="rId2">
            <a:extLst>
              <a:ext uri="{28A0092B-C50C-407E-A947-70E740481C1C}">
                <a14:useLocalDpi xmlns:a14="http://schemas.microsoft.com/office/drawing/2010/main" val="0"/>
              </a:ext>
            </a:extLst>
          </a:blip>
          <a:srcRect b="6118"/>
          <a:stretch/>
        </p:blipFill>
        <p:spPr>
          <a:xfrm>
            <a:off x="306642" y="3467100"/>
            <a:ext cx="8546592" cy="2260600"/>
          </a:xfrm>
          <a:prstGeom prst="rect">
            <a:avLst/>
          </a:prstGeom>
        </p:spPr>
      </p:pic>
    </p:spTree>
    <p:extLst>
      <p:ext uri="{BB962C8B-B14F-4D97-AF65-F5344CB8AC3E}">
        <p14:creationId xmlns:p14="http://schemas.microsoft.com/office/powerpoint/2010/main" val="2596200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2_14_Figure.jpg"/>
          <p:cNvPicPr>
            <a:picLocks noChangeAspect="1"/>
          </p:cNvPicPr>
          <p:nvPr/>
        </p:nvPicPr>
        <p:blipFill rotWithShape="1">
          <a:blip r:embed="rId2">
            <a:extLst>
              <a:ext uri="{28A0092B-C50C-407E-A947-70E740481C1C}">
                <a14:useLocalDpi xmlns:a14="http://schemas.microsoft.com/office/drawing/2010/main" val="0"/>
              </a:ext>
            </a:extLst>
          </a:blip>
          <a:srcRect b="4131"/>
          <a:stretch/>
        </p:blipFill>
        <p:spPr>
          <a:xfrm>
            <a:off x="1814898" y="3135249"/>
            <a:ext cx="5589202" cy="3570351"/>
          </a:xfrm>
          <a:prstGeom prst="rect">
            <a:avLst/>
          </a:prstGeom>
        </p:spPr>
      </p:pic>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22-7 Radio and Television</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Wireless </a:t>
            </a:r>
            <a:r>
              <a:rPr lang="en-US" dirty="0">
                <a:latin typeface="Times New Roman" charset="0"/>
                <a:cs typeface="Times New Roman" charset="0"/>
              </a:rPr>
              <a:t>Communication</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mixing of signal and carrier can be done two ways. First, by using the signal to modify the amplitude of the carrier (AM):</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327460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22-7 Radio and Television</a:t>
            </a:r>
            <a:r>
              <a:rPr lang="en-US" dirty="0" smtClean="0">
                <a:latin typeface="Times New Roman" charset="0"/>
                <a:cs typeface="Times New Roman" charset="0"/>
              </a:rPr>
              <a:t>;</a:t>
            </a:r>
            <a:br>
              <a:rPr lang="en-US" dirty="0" smtClean="0">
                <a:latin typeface="Times New Roman" charset="0"/>
                <a:cs typeface="Times New Roman" charset="0"/>
              </a:rPr>
            </a:br>
            <a:r>
              <a:rPr lang="en-US" dirty="0" smtClean="0">
                <a:latin typeface="Times New Roman" charset="0"/>
                <a:cs typeface="Times New Roman" charset="0"/>
              </a:rPr>
              <a:t>Wireless </a:t>
            </a:r>
            <a:r>
              <a:rPr lang="en-US" dirty="0">
                <a:latin typeface="Times New Roman" charset="0"/>
                <a:cs typeface="Times New Roman" charset="0"/>
              </a:rPr>
              <a:t>Communication</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Second, by using the signal to modify the frequency of the carrier (FM):</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2_15_Figure.jpg"/>
          <p:cNvPicPr>
            <a:picLocks noChangeAspect="1"/>
          </p:cNvPicPr>
          <p:nvPr/>
        </p:nvPicPr>
        <p:blipFill rotWithShape="1">
          <a:blip r:embed="rId2">
            <a:extLst>
              <a:ext uri="{28A0092B-C50C-407E-A947-70E740481C1C}">
                <a14:useLocalDpi xmlns:a14="http://schemas.microsoft.com/office/drawing/2010/main" val="0"/>
              </a:ext>
            </a:extLst>
          </a:blip>
          <a:srcRect b="4416"/>
          <a:stretch/>
        </p:blipFill>
        <p:spPr>
          <a:xfrm>
            <a:off x="1678242" y="2744343"/>
            <a:ext cx="5803392" cy="3694176"/>
          </a:xfrm>
          <a:prstGeom prst="rect">
            <a:avLst/>
          </a:prstGeom>
        </p:spPr>
      </p:pic>
    </p:spTree>
    <p:extLst>
      <p:ext uri="{BB962C8B-B14F-4D97-AF65-F5344CB8AC3E}">
        <p14:creationId xmlns:p14="http://schemas.microsoft.com/office/powerpoint/2010/main" val="2718069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22-7 Radio and Television;</a:t>
            </a:r>
            <a:br>
              <a:rPr lang="en-US" dirty="0">
                <a:latin typeface="Times New Roman" charset="0"/>
                <a:cs typeface="Times New Roman" charset="0"/>
              </a:rPr>
            </a:br>
            <a:r>
              <a:rPr lang="en-US" dirty="0">
                <a:latin typeface="Times New Roman" charset="0"/>
                <a:cs typeface="Times New Roman" charset="0"/>
              </a:rPr>
              <a:t>Wireless Communication</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At the receiving end, the wave is received, demodulated, amplified, and sent to a loudspeaker:</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2_16_Figure.jpg"/>
          <p:cNvPicPr>
            <a:picLocks noChangeAspect="1"/>
          </p:cNvPicPr>
          <p:nvPr/>
        </p:nvPicPr>
        <p:blipFill rotWithShape="1">
          <a:blip r:embed="rId2">
            <a:extLst>
              <a:ext uri="{28A0092B-C50C-407E-A947-70E740481C1C}">
                <a14:useLocalDpi xmlns:a14="http://schemas.microsoft.com/office/drawing/2010/main" val="0"/>
              </a:ext>
            </a:extLst>
          </a:blip>
          <a:srcRect b="9262"/>
          <a:stretch/>
        </p:blipFill>
        <p:spPr>
          <a:xfrm>
            <a:off x="306642" y="3124200"/>
            <a:ext cx="8546592" cy="1587500"/>
          </a:xfrm>
          <a:prstGeom prst="rect">
            <a:avLst/>
          </a:prstGeom>
        </p:spPr>
      </p:pic>
    </p:spTree>
    <p:extLst>
      <p:ext uri="{BB962C8B-B14F-4D97-AF65-F5344CB8AC3E}">
        <p14:creationId xmlns:p14="http://schemas.microsoft.com/office/powerpoint/2010/main" val="1806091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22-7 Radio and Television;</a:t>
            </a:r>
            <a:br>
              <a:rPr lang="en-US" dirty="0">
                <a:latin typeface="Times New Roman" charset="0"/>
                <a:cs typeface="Times New Roman" charset="0"/>
              </a:rPr>
            </a:br>
            <a:r>
              <a:rPr lang="en-US" dirty="0">
                <a:latin typeface="Times New Roman" charset="0"/>
                <a:cs typeface="Times New Roman" charset="0"/>
              </a:rPr>
              <a:t>Wireless Communication</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 receiving antenna is bathed in waves of many frequencies; a tuner is used to select the desired one: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22_17_Figure.jpg"/>
          <p:cNvPicPr>
            <a:picLocks noChangeAspect="1"/>
          </p:cNvPicPr>
          <p:nvPr/>
        </p:nvPicPr>
        <p:blipFill rotWithShape="1">
          <a:blip r:embed="rId2">
            <a:extLst>
              <a:ext uri="{28A0092B-C50C-407E-A947-70E740481C1C}">
                <a14:useLocalDpi xmlns:a14="http://schemas.microsoft.com/office/drawing/2010/main" val="0"/>
              </a:ext>
            </a:extLst>
          </a:blip>
          <a:srcRect b="5603"/>
          <a:stretch/>
        </p:blipFill>
        <p:spPr>
          <a:xfrm>
            <a:off x="2211642" y="2905061"/>
            <a:ext cx="4736592" cy="3343339"/>
          </a:xfrm>
          <a:prstGeom prst="rect">
            <a:avLst/>
          </a:prstGeom>
        </p:spPr>
      </p:pic>
    </p:spTree>
    <p:extLst>
      <p:ext uri="{BB962C8B-B14F-4D97-AF65-F5344CB8AC3E}">
        <p14:creationId xmlns:p14="http://schemas.microsoft.com/office/powerpoint/2010/main" val="782822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Summary of Chapter 22</a:t>
            </a:r>
          </a:p>
        </p:txBody>
      </p:sp>
      <p:sp>
        <p:nvSpPr>
          <p:cNvPr id="3" name="Content Placeholder 2"/>
          <p:cNvSpPr>
            <a:spLocks noGrp="1"/>
          </p:cNvSpPr>
          <p:nvPr>
            <p:ph idx="1"/>
          </p:nvPr>
        </p:nvSpPr>
        <p:spPr/>
        <p:txBody>
          <a:bodyPr/>
          <a:lstStyle/>
          <a:p>
            <a:pPr>
              <a:spcBef>
                <a:spcPct val="50000"/>
              </a:spcBef>
              <a:buFontTx/>
              <a:buChar char="•"/>
            </a:pPr>
            <a:r>
              <a:rPr lang="en-US" dirty="0" smtClean="0">
                <a:latin typeface="Times New Roman" charset="0"/>
                <a:cs typeface="Times New Roman" charset="0"/>
              </a:rPr>
              <a:t>Maxwell’s </a:t>
            </a:r>
            <a:r>
              <a:rPr lang="en-US" dirty="0">
                <a:latin typeface="Times New Roman" charset="0"/>
                <a:cs typeface="Times New Roman" charset="0"/>
              </a:rPr>
              <a:t>equations are the basic equations of electromagnetism</a:t>
            </a:r>
          </a:p>
          <a:p>
            <a:pPr>
              <a:spcBef>
                <a:spcPct val="50000"/>
              </a:spcBef>
              <a:buFontTx/>
              <a:buChar char="•"/>
            </a:pPr>
            <a:r>
              <a:rPr lang="en-US" dirty="0" smtClean="0">
                <a:latin typeface="Times New Roman" charset="0"/>
                <a:cs typeface="Times New Roman" charset="0"/>
              </a:rPr>
              <a:t>Electromagnetic </a:t>
            </a:r>
            <a:r>
              <a:rPr lang="en-US" dirty="0">
                <a:latin typeface="Times New Roman" charset="0"/>
                <a:cs typeface="Times New Roman" charset="0"/>
              </a:rPr>
              <a:t>waves are produced by accelerating charges; the propagation speed is given by</a:t>
            </a:r>
            <a:r>
              <a:rPr lang="en-US" dirty="0" smtClean="0">
                <a:latin typeface="Times New Roman" charset="0"/>
                <a:cs typeface="Times New Roman" charset="0"/>
              </a:rPr>
              <a:t>:</a:t>
            </a:r>
          </a:p>
          <a:p>
            <a:pPr>
              <a:spcBef>
                <a:spcPct val="50000"/>
              </a:spcBef>
              <a:buFontTx/>
              <a:buChar char="•"/>
            </a:pPr>
            <a:endParaRPr lang="en-US" dirty="0">
              <a:latin typeface="Times New Roman" charset="0"/>
              <a:cs typeface="Times New Roman" charset="0"/>
            </a:endParaRPr>
          </a:p>
          <a:p>
            <a:pPr>
              <a:spcBef>
                <a:spcPct val="50000"/>
              </a:spcBef>
              <a:buFontTx/>
              <a:buChar char="•"/>
            </a:pPr>
            <a:r>
              <a:rPr lang="en-US" dirty="0" smtClean="0">
                <a:latin typeface="Times New Roman" charset="0"/>
                <a:cs typeface="Times New Roman" charset="0"/>
              </a:rPr>
              <a:t>The </a:t>
            </a:r>
            <a:r>
              <a:rPr lang="en-US" dirty="0">
                <a:latin typeface="Times New Roman" charset="0"/>
                <a:cs typeface="Times New Roman" charset="0"/>
              </a:rPr>
              <a:t>fields are perpendicular to each other and to the direction of propagation</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2_KeyEquation_03.jpg"/>
          <p:cNvPicPr>
            <a:picLocks noChangeAspect="1"/>
          </p:cNvPicPr>
          <p:nvPr/>
        </p:nvPicPr>
        <p:blipFill rotWithShape="1">
          <a:blip r:embed="rId2">
            <a:extLst>
              <a:ext uri="{28A0092B-C50C-407E-A947-70E740481C1C}">
                <a14:useLocalDpi xmlns:a14="http://schemas.microsoft.com/office/drawing/2010/main" val="0"/>
              </a:ext>
            </a:extLst>
          </a:blip>
          <a:srcRect r="78156" b="14423"/>
          <a:stretch/>
        </p:blipFill>
        <p:spPr>
          <a:xfrm>
            <a:off x="3670300" y="3656584"/>
            <a:ext cx="1866900" cy="813816"/>
          </a:xfrm>
          <a:prstGeom prst="rect">
            <a:avLst/>
          </a:prstGeom>
        </p:spPr>
      </p:pic>
    </p:spTree>
    <p:extLst>
      <p:ext uri="{BB962C8B-B14F-4D97-AF65-F5344CB8AC3E}">
        <p14:creationId xmlns:p14="http://schemas.microsoft.com/office/powerpoint/2010/main" val="2073560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Summary of Chapter 22</a:t>
            </a:r>
          </a:p>
        </p:txBody>
      </p:sp>
      <p:sp>
        <p:nvSpPr>
          <p:cNvPr id="3" name="Content Placeholder 2"/>
          <p:cNvSpPr>
            <a:spLocks noGrp="1"/>
          </p:cNvSpPr>
          <p:nvPr>
            <p:ph idx="1"/>
          </p:nvPr>
        </p:nvSpPr>
        <p:spPr/>
        <p:txBody>
          <a:bodyPr/>
          <a:lstStyle/>
          <a:p>
            <a:pPr>
              <a:spcBef>
                <a:spcPct val="50000"/>
              </a:spcBef>
              <a:buFontTx/>
              <a:buChar char="•"/>
            </a:pPr>
            <a:r>
              <a:rPr lang="en-US" dirty="0" smtClean="0">
                <a:latin typeface="Times New Roman" charset="0"/>
                <a:cs typeface="Times New Roman" charset="0"/>
              </a:rPr>
              <a:t>The </a:t>
            </a:r>
            <a:r>
              <a:rPr lang="en-US" dirty="0">
                <a:latin typeface="Times New Roman" charset="0"/>
                <a:cs typeface="Times New Roman" charset="0"/>
              </a:rPr>
              <a:t>wavelength and frequency of EM waves are related</a:t>
            </a:r>
            <a:r>
              <a:rPr lang="en-US" dirty="0" smtClean="0">
                <a:latin typeface="Times New Roman" charset="0"/>
                <a:cs typeface="Times New Roman" charset="0"/>
              </a:rPr>
              <a:t>:</a:t>
            </a:r>
          </a:p>
          <a:p>
            <a:pPr>
              <a:spcBef>
                <a:spcPct val="50000"/>
              </a:spcBef>
              <a:buFontTx/>
              <a:buChar char="•"/>
            </a:pPr>
            <a:r>
              <a:rPr lang="en-US" dirty="0" smtClean="0">
                <a:latin typeface="Times New Roman" charset="0"/>
                <a:cs typeface="Times New Roman" charset="0"/>
              </a:rPr>
              <a:t>The </a:t>
            </a:r>
            <a:r>
              <a:rPr lang="en-US" dirty="0">
                <a:latin typeface="Times New Roman" charset="0"/>
                <a:cs typeface="Times New Roman" charset="0"/>
              </a:rPr>
              <a:t>electromagnetic spectrum includes all wavelengths, from radio waves through visible light to gamma rays</a:t>
            </a:r>
            <a:r>
              <a:rPr lang="en-US" dirty="0" smtClean="0">
                <a:latin typeface="Times New Roman" charset="0"/>
                <a:cs typeface="Times New Roman" charset="0"/>
              </a:rPr>
              <a:t>.</a:t>
            </a:r>
            <a:endParaRPr lang="en-US" dirty="0">
              <a:latin typeface="Times New Roman" charset="0"/>
              <a:cs typeface="Times New Roman" charset="0"/>
            </a:endParaRP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22_KeyEquation_04.jpg"/>
          <p:cNvPicPr>
            <a:picLocks noChangeAspect="1"/>
          </p:cNvPicPr>
          <p:nvPr/>
        </p:nvPicPr>
        <p:blipFill rotWithShape="1">
          <a:blip r:embed="rId2">
            <a:extLst>
              <a:ext uri="{28A0092B-C50C-407E-A947-70E740481C1C}">
                <a14:useLocalDpi xmlns:a14="http://schemas.microsoft.com/office/drawing/2010/main" val="0"/>
              </a:ext>
            </a:extLst>
          </a:blip>
          <a:srcRect r="82989" b="19758"/>
          <a:stretch/>
        </p:blipFill>
        <p:spPr>
          <a:xfrm>
            <a:off x="3880104" y="2133600"/>
            <a:ext cx="1453896" cy="606552"/>
          </a:xfrm>
          <a:prstGeom prst="rect">
            <a:avLst/>
          </a:prstGeom>
        </p:spPr>
      </p:pic>
    </p:spTree>
    <p:extLst>
      <p:ext uri="{BB962C8B-B14F-4D97-AF65-F5344CB8AC3E}">
        <p14:creationId xmlns:p14="http://schemas.microsoft.com/office/powerpoint/2010/main" val="3922520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Chapter 22</a:t>
            </a:r>
            <a:endParaRPr lang="en-US" dirty="0"/>
          </a:p>
        </p:txBody>
      </p:sp>
      <p:sp>
        <p:nvSpPr>
          <p:cNvPr id="3" name="Content Placeholder 2"/>
          <p:cNvSpPr>
            <a:spLocks noGrp="1"/>
          </p:cNvSpPr>
          <p:nvPr>
            <p:ph idx="1"/>
          </p:nvPr>
        </p:nvSpPr>
        <p:spPr>
          <a:xfrm>
            <a:off x="457200" y="1600200"/>
            <a:ext cx="8229600" cy="4892675"/>
          </a:xfrm>
        </p:spPr>
        <p:txBody>
          <a:bodyPr/>
          <a:lstStyle/>
          <a:p>
            <a:pPr>
              <a:spcBef>
                <a:spcPts val="1080"/>
              </a:spcBef>
              <a:buFontTx/>
              <a:buChar char="•"/>
            </a:pPr>
            <a:r>
              <a:rPr lang="en-US" dirty="0" smtClean="0">
                <a:latin typeface="Times New Roman" charset="0"/>
                <a:cs typeface="Times New Roman" charset="0"/>
              </a:rPr>
              <a:t>Changing </a:t>
            </a:r>
            <a:r>
              <a:rPr lang="en-US" dirty="0">
                <a:latin typeface="Times New Roman" charset="0"/>
                <a:cs typeface="Times New Roman" charset="0"/>
              </a:rPr>
              <a:t>Electric Fields Produce Magnetic Fields; </a:t>
            </a:r>
            <a:r>
              <a:rPr lang="en-US" dirty="0" smtClean="0">
                <a:latin typeface="Times New Roman" charset="0"/>
                <a:cs typeface="Times New Roman" charset="0"/>
              </a:rPr>
              <a:t>Maxwell</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Equations</a:t>
            </a:r>
          </a:p>
          <a:p>
            <a:pPr>
              <a:spcBef>
                <a:spcPts val="1080"/>
              </a:spcBef>
              <a:buFontTx/>
              <a:buChar char="•"/>
            </a:pPr>
            <a:r>
              <a:rPr lang="en-US" dirty="0" smtClean="0">
                <a:latin typeface="Times New Roman" charset="0"/>
                <a:cs typeface="Times New Roman" charset="0"/>
              </a:rPr>
              <a:t>Production </a:t>
            </a:r>
            <a:r>
              <a:rPr lang="en-US" dirty="0">
                <a:latin typeface="Times New Roman" charset="0"/>
                <a:cs typeface="Times New Roman" charset="0"/>
              </a:rPr>
              <a:t>of Electromagnetic Waves</a:t>
            </a:r>
          </a:p>
          <a:p>
            <a:pPr>
              <a:spcBef>
                <a:spcPts val="1080"/>
              </a:spcBef>
              <a:buFontTx/>
              <a:buChar char="•"/>
            </a:pPr>
            <a:r>
              <a:rPr lang="en-US" dirty="0" smtClean="0">
                <a:latin typeface="Times New Roman" charset="0"/>
                <a:cs typeface="Times New Roman" charset="0"/>
              </a:rPr>
              <a:t>Light </a:t>
            </a:r>
            <a:r>
              <a:rPr lang="en-US" dirty="0">
                <a:latin typeface="Times New Roman" charset="0"/>
                <a:cs typeface="Times New Roman" charset="0"/>
              </a:rPr>
              <a:t>as an Electromagnetic Wave and the Electromagnetic Spectrum</a:t>
            </a:r>
          </a:p>
          <a:p>
            <a:pPr>
              <a:spcBef>
                <a:spcPts val="1080"/>
              </a:spcBef>
              <a:buFontTx/>
              <a:buChar char="•"/>
            </a:pPr>
            <a:r>
              <a:rPr lang="en-US" dirty="0" smtClean="0">
                <a:latin typeface="Times New Roman" charset="0"/>
                <a:cs typeface="Times New Roman" charset="0"/>
              </a:rPr>
              <a:t>Measuring </a:t>
            </a:r>
            <a:r>
              <a:rPr lang="en-US" dirty="0">
                <a:latin typeface="Times New Roman" charset="0"/>
                <a:cs typeface="Times New Roman" charset="0"/>
              </a:rPr>
              <a:t>the Speed of Light</a:t>
            </a:r>
          </a:p>
          <a:p>
            <a:pPr>
              <a:spcBef>
                <a:spcPts val="1080"/>
              </a:spcBef>
              <a:buFontTx/>
              <a:buChar char="•"/>
            </a:pPr>
            <a:r>
              <a:rPr lang="en-US" dirty="0" smtClean="0">
                <a:latin typeface="Times New Roman" charset="0"/>
                <a:cs typeface="Times New Roman" charset="0"/>
              </a:rPr>
              <a:t>Energy </a:t>
            </a:r>
            <a:r>
              <a:rPr lang="en-US" dirty="0">
                <a:latin typeface="Times New Roman" charset="0"/>
                <a:cs typeface="Times New Roman" charset="0"/>
              </a:rPr>
              <a:t>in EM Waves</a:t>
            </a:r>
          </a:p>
          <a:p>
            <a:pPr>
              <a:spcBef>
                <a:spcPts val="1080"/>
              </a:spcBef>
              <a:buFontTx/>
              <a:buChar char="•"/>
            </a:pPr>
            <a:r>
              <a:rPr lang="en-US" dirty="0" smtClean="0">
                <a:latin typeface="Times New Roman" charset="0"/>
                <a:cs typeface="Times New Roman" charset="0"/>
              </a:rPr>
              <a:t>Momentum </a:t>
            </a:r>
            <a:r>
              <a:rPr lang="en-US" dirty="0">
                <a:latin typeface="Times New Roman" charset="0"/>
                <a:cs typeface="Times New Roman" charset="0"/>
              </a:rPr>
              <a:t>Transfer and Radiation Pressure</a:t>
            </a:r>
          </a:p>
          <a:p>
            <a:pPr>
              <a:spcBef>
                <a:spcPts val="1080"/>
              </a:spcBef>
              <a:buFontTx/>
              <a:buChar char="•"/>
            </a:pPr>
            <a:r>
              <a:rPr lang="en-US" dirty="0" smtClean="0">
                <a:latin typeface="Times New Roman" charset="0"/>
                <a:cs typeface="Times New Roman" charset="0"/>
              </a:rPr>
              <a:t>Radio </a:t>
            </a:r>
            <a:r>
              <a:rPr lang="en-US" dirty="0">
                <a:latin typeface="Times New Roman" charset="0"/>
                <a:cs typeface="Times New Roman" charset="0"/>
              </a:rPr>
              <a:t>and Television; Wireless Communication</a:t>
            </a:r>
          </a:p>
        </p:txBody>
      </p:sp>
      <p:sp>
        <p:nvSpPr>
          <p:cNvPr id="4" name="Date Placeholder 3"/>
          <p:cNvSpPr>
            <a:spLocks noGrp="1"/>
          </p:cNvSpPr>
          <p:nvPr>
            <p:ph type="dt" sz="half" idx="10"/>
          </p:nvPr>
        </p:nvSpPr>
        <p:spPr/>
        <p:txBody>
          <a:bodyPr/>
          <a:lstStyle/>
          <a:p>
            <a:r>
              <a:rPr lang="en-US" dirty="0" smtClean="0"/>
              <a:t>© 2014 Pearson Education, Inc.</a:t>
            </a:r>
            <a:endParaRPr lang="en-US" dirty="0"/>
          </a:p>
        </p:txBody>
      </p:sp>
    </p:spTree>
    <p:extLst>
      <p:ext uri="{BB962C8B-B14F-4D97-AF65-F5344CB8AC3E}">
        <p14:creationId xmlns:p14="http://schemas.microsoft.com/office/powerpoint/2010/main" val="36443570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22-1 Changing Electric Fields Produce Magnetic Fields; </a:t>
            </a:r>
            <a:r>
              <a:rPr lang="en-US" dirty="0" smtClean="0">
                <a:latin typeface="Times New Roman" charset="0"/>
                <a:cs typeface="Times New Roman" charset="0"/>
              </a:rPr>
              <a:t>Maxwell</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Equations</a:t>
            </a:r>
          </a:p>
        </p:txBody>
      </p:sp>
      <p:sp>
        <p:nvSpPr>
          <p:cNvPr id="3" name="Content Placeholder 2"/>
          <p:cNvSpPr>
            <a:spLocks noGrp="1"/>
          </p:cNvSpPr>
          <p:nvPr>
            <p:ph idx="1"/>
          </p:nvPr>
        </p:nvSpPr>
        <p:spPr/>
        <p:txBody>
          <a:bodyPr/>
          <a:lstStyle/>
          <a:p>
            <a:pPr marL="0" indent="0">
              <a:spcBef>
                <a:spcPct val="50000"/>
              </a:spcBef>
              <a:buNone/>
            </a:pPr>
            <a:r>
              <a:rPr lang="en-US" dirty="0" smtClean="0">
                <a:latin typeface="Times New Roman" charset="0"/>
                <a:cs typeface="Times New Roman" charset="0"/>
              </a:rPr>
              <a:t>Maxwell</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equations are the basic equations of electromagnetism. They involve calculus; here is a summary:</a:t>
            </a:r>
          </a:p>
          <a:p>
            <a:pPr marL="411480" indent="-457200">
              <a:spcBef>
                <a:spcPct val="50000"/>
              </a:spcBef>
              <a:buFontTx/>
              <a:buAutoNum type="arabicPeriod"/>
            </a:pPr>
            <a:r>
              <a:rPr lang="en-US" dirty="0" smtClean="0">
                <a:latin typeface="Times New Roman" charset="0"/>
                <a:cs typeface="Times New Roman" charset="0"/>
              </a:rPr>
              <a:t>Gauss</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law relates electric field to charge</a:t>
            </a:r>
          </a:p>
          <a:p>
            <a:pPr marL="411480" indent="-457200">
              <a:spcBef>
                <a:spcPct val="50000"/>
              </a:spcBef>
              <a:buFontTx/>
              <a:buAutoNum type="arabicPeriod"/>
            </a:pPr>
            <a:r>
              <a:rPr lang="en-US" dirty="0" smtClean="0">
                <a:latin typeface="Times New Roman" charset="0"/>
                <a:cs typeface="Times New Roman" charset="0"/>
              </a:rPr>
              <a:t>A </a:t>
            </a:r>
            <a:r>
              <a:rPr lang="en-US" dirty="0">
                <a:latin typeface="Times New Roman" charset="0"/>
                <a:cs typeface="Times New Roman" charset="0"/>
              </a:rPr>
              <a:t>law stating there are no magnetic </a:t>
            </a:r>
            <a:r>
              <a:rPr lang="en-US" altLang="ja-JP" dirty="0" smtClean="0">
                <a:latin typeface="Times New Roman" charset="0"/>
                <a:cs typeface="Times New Roman" charset="0"/>
              </a:rPr>
              <a:t>“</a:t>
            </a:r>
            <a:r>
              <a:rPr lang="en-US" dirty="0" smtClean="0">
                <a:latin typeface="Times New Roman" charset="0"/>
                <a:cs typeface="Times New Roman" charset="0"/>
              </a:rPr>
              <a:t>charges</a:t>
            </a:r>
            <a:r>
              <a:rPr lang="en-US" altLang="ja-JP" dirty="0" smtClean="0">
                <a:latin typeface="Times New Roman" charset="0"/>
                <a:cs typeface="Times New Roman" charset="0"/>
              </a:rPr>
              <a:t>”</a:t>
            </a:r>
            <a:endParaRPr lang="en-US" dirty="0">
              <a:latin typeface="Times New Roman" charset="0"/>
              <a:cs typeface="Times New Roman" charset="0"/>
            </a:endParaRPr>
          </a:p>
          <a:p>
            <a:pPr marL="411480" indent="-457200">
              <a:spcBef>
                <a:spcPct val="50000"/>
              </a:spcBef>
              <a:buFontTx/>
              <a:buAutoNum type="arabicPeriod"/>
            </a:pPr>
            <a:r>
              <a:rPr lang="en-US" dirty="0" smtClean="0">
                <a:latin typeface="Times New Roman" charset="0"/>
                <a:cs typeface="Times New Roman" charset="0"/>
              </a:rPr>
              <a:t>A </a:t>
            </a:r>
            <a:r>
              <a:rPr lang="en-US" dirty="0">
                <a:latin typeface="Times New Roman" charset="0"/>
                <a:cs typeface="Times New Roman" charset="0"/>
              </a:rPr>
              <a:t>changing electric field produces a magnetic field</a:t>
            </a:r>
          </a:p>
          <a:p>
            <a:pPr marL="411480" indent="-457200">
              <a:spcBef>
                <a:spcPct val="50000"/>
              </a:spcBef>
              <a:buFontTx/>
              <a:buAutoNum type="arabicPeriod"/>
            </a:pPr>
            <a:r>
              <a:rPr lang="en-US" dirty="0" smtClean="0">
                <a:latin typeface="Times New Roman" charset="0"/>
                <a:cs typeface="Times New Roman" charset="0"/>
              </a:rPr>
              <a:t>A </a:t>
            </a:r>
            <a:r>
              <a:rPr lang="en-US" dirty="0">
                <a:latin typeface="Times New Roman" charset="0"/>
                <a:cs typeface="Times New Roman" charset="0"/>
              </a:rPr>
              <a:t>magnetic field is produced by an electric current, and also by a changing electric field</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15510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2_02_Figure.jpg"/>
          <p:cNvPicPr>
            <a:picLocks noChangeAspect="1"/>
          </p:cNvPicPr>
          <p:nvPr/>
        </p:nvPicPr>
        <p:blipFill rotWithShape="1">
          <a:blip r:embed="rId2">
            <a:extLst>
              <a:ext uri="{28A0092B-C50C-407E-A947-70E740481C1C}">
                <a14:useLocalDpi xmlns:a14="http://schemas.microsoft.com/office/drawing/2010/main" val="0"/>
              </a:ext>
            </a:extLst>
          </a:blip>
          <a:srcRect b="4913"/>
          <a:stretch/>
        </p:blipFill>
        <p:spPr>
          <a:xfrm>
            <a:off x="2184718" y="3674872"/>
            <a:ext cx="4815840" cy="3106928"/>
          </a:xfrm>
          <a:prstGeom prst="rect">
            <a:avLst/>
          </a:prstGeom>
        </p:spPr>
      </p:pic>
      <p:sp>
        <p:nvSpPr>
          <p:cNvPr id="2" name="Title 1"/>
          <p:cNvSpPr>
            <a:spLocks noGrp="1"/>
          </p:cNvSpPr>
          <p:nvPr>
            <p:ph type="title"/>
          </p:nvPr>
        </p:nvSpPr>
        <p:spPr/>
        <p:txBody>
          <a:bodyPr/>
          <a:lstStyle/>
          <a:p>
            <a:r>
              <a:rPr lang="en-US" dirty="0">
                <a:latin typeface="Times New Roman" charset="0"/>
                <a:cs typeface="Times New Roman" charset="0"/>
              </a:rPr>
              <a:t>22-1 Changing Electric Fields Produce Magnetic Fields; Maxwell</a:t>
            </a:r>
            <a:r>
              <a:rPr lang="en-US" altLang="ja-JP" dirty="0">
                <a:latin typeface="Times New Roman" charset="0"/>
                <a:cs typeface="Times New Roman" charset="0"/>
              </a:rPr>
              <a:t>’</a:t>
            </a:r>
            <a:r>
              <a:rPr lang="en-US" dirty="0">
                <a:latin typeface="Times New Roman" charset="0"/>
                <a:cs typeface="Times New Roman" charset="0"/>
              </a:rPr>
              <a:t>s Equations</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Only one part of this is </a:t>
            </a:r>
            <a:r>
              <a:rPr lang="en-US" dirty="0" smtClean="0">
                <a:latin typeface="Times New Roman" charset="0"/>
                <a:cs typeface="Times New Roman" charset="0"/>
              </a:rPr>
              <a:t>new—that </a:t>
            </a:r>
            <a:r>
              <a:rPr lang="en-US" dirty="0">
                <a:latin typeface="Times New Roman" charset="0"/>
                <a:cs typeface="Times New Roman" charset="0"/>
              </a:rPr>
              <a:t>a changing electric field produces a magnetic field. </a:t>
            </a:r>
          </a:p>
          <a:p>
            <a:pPr marL="0" indent="0">
              <a:spcBef>
                <a:spcPct val="50000"/>
              </a:spcBef>
              <a:buNone/>
            </a:pPr>
            <a:r>
              <a:rPr lang="en-US" dirty="0" smtClean="0">
                <a:latin typeface="Times New Roman" charset="0"/>
                <a:cs typeface="Times New Roman" charset="0"/>
              </a:rPr>
              <a:t>Ampère</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law relates the magnetic field around a current to the current through a surface.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95955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charset="0"/>
                <a:cs typeface="Times New Roman" charset="0"/>
              </a:rPr>
              <a:t>22</a:t>
            </a:r>
            <a:r>
              <a:rPr lang="en-US" dirty="0">
                <a:latin typeface="Times New Roman" charset="0"/>
                <a:cs typeface="Times New Roman" charset="0"/>
              </a:rPr>
              <a:t>-1 Changing Electric Fields Produce Magnetic Fields; Maxwell</a:t>
            </a:r>
            <a:r>
              <a:rPr lang="en-US" altLang="ja-JP" dirty="0">
                <a:latin typeface="Times New Roman" charset="0"/>
                <a:cs typeface="Times New Roman" charset="0"/>
              </a:rPr>
              <a:t>’</a:t>
            </a:r>
            <a:r>
              <a:rPr lang="en-US" dirty="0">
                <a:latin typeface="Times New Roman" charset="0"/>
                <a:cs typeface="Times New Roman" charset="0"/>
              </a:rPr>
              <a:t>s Equations</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In order for </a:t>
            </a:r>
            <a:r>
              <a:rPr lang="en-US" dirty="0" smtClean="0">
                <a:latin typeface="Times New Roman" charset="0"/>
                <a:cs typeface="Times New Roman" charset="0"/>
              </a:rPr>
              <a:t>Ampère</a:t>
            </a:r>
            <a:r>
              <a:rPr lang="en-US" altLang="ja-JP" dirty="0" smtClean="0">
                <a:latin typeface="Times New Roman" charset="0"/>
                <a:cs typeface="Times New Roman" charset="0"/>
              </a:rPr>
              <a:t>’</a:t>
            </a:r>
            <a:r>
              <a:rPr lang="en-US" dirty="0" smtClean="0">
                <a:latin typeface="Times New Roman" charset="0"/>
                <a:cs typeface="Times New Roman" charset="0"/>
              </a:rPr>
              <a:t>s </a:t>
            </a:r>
            <a:r>
              <a:rPr lang="en-US" dirty="0">
                <a:latin typeface="Times New Roman" charset="0"/>
                <a:cs typeface="Times New Roman" charset="0"/>
              </a:rPr>
              <a:t>law to hold, it </a:t>
            </a:r>
            <a:r>
              <a:rPr lang="en-US" dirty="0" smtClean="0">
                <a:latin typeface="Times New Roman" charset="0"/>
                <a:cs typeface="Times New Roman" charset="0"/>
              </a:rPr>
              <a:t>can</a:t>
            </a:r>
            <a:r>
              <a:rPr lang="en-US" altLang="ja-JP" dirty="0" smtClean="0">
                <a:latin typeface="Times New Roman" charset="0"/>
                <a:cs typeface="Times New Roman" charset="0"/>
              </a:rPr>
              <a:t>’</a:t>
            </a:r>
            <a:r>
              <a:rPr lang="en-US" dirty="0" smtClean="0">
                <a:latin typeface="Times New Roman" charset="0"/>
                <a:cs typeface="Times New Roman" charset="0"/>
              </a:rPr>
              <a:t>t </a:t>
            </a:r>
            <a:r>
              <a:rPr lang="en-US" dirty="0">
                <a:latin typeface="Times New Roman" charset="0"/>
                <a:cs typeface="Times New Roman" charset="0"/>
              </a:rPr>
              <a:t>matter which surface we choose. But look at a discharging capacitor; there is a current through surface 1 but none through surface 2:</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5" name="Picture 4" descr="22_03_Figure.jpg"/>
          <p:cNvPicPr>
            <a:picLocks noChangeAspect="1"/>
          </p:cNvPicPr>
          <p:nvPr/>
        </p:nvPicPr>
        <p:blipFill rotWithShape="1">
          <a:blip r:embed="rId2">
            <a:extLst>
              <a:ext uri="{28A0092B-C50C-407E-A947-70E740481C1C}">
                <a14:useLocalDpi xmlns:a14="http://schemas.microsoft.com/office/drawing/2010/main" val="0"/>
              </a:ext>
            </a:extLst>
          </a:blip>
          <a:srcRect b="4733"/>
          <a:stretch/>
        </p:blipFill>
        <p:spPr>
          <a:xfrm>
            <a:off x="1873314" y="3324225"/>
            <a:ext cx="5413248" cy="3228975"/>
          </a:xfrm>
          <a:prstGeom prst="rect">
            <a:avLst/>
          </a:prstGeom>
        </p:spPr>
      </p:pic>
    </p:spTree>
    <p:extLst>
      <p:ext uri="{BB962C8B-B14F-4D97-AF65-F5344CB8AC3E}">
        <p14:creationId xmlns:p14="http://schemas.microsoft.com/office/powerpoint/2010/main" val="2355095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charset="0"/>
                <a:cs typeface="Times New Roman" charset="0"/>
              </a:rPr>
              <a:t>22-1 Changing Electric Fields Produce Magnetic Fields; Maxwell</a:t>
            </a:r>
            <a:r>
              <a:rPr lang="en-US" altLang="ja-JP" dirty="0">
                <a:latin typeface="Times New Roman" charset="0"/>
                <a:cs typeface="Times New Roman" charset="0"/>
              </a:rPr>
              <a:t>’</a:t>
            </a:r>
            <a:r>
              <a:rPr lang="en-US" dirty="0">
                <a:latin typeface="Times New Roman" charset="0"/>
                <a:cs typeface="Times New Roman" charset="0"/>
              </a:rPr>
              <a:t>s Equations</a:t>
            </a:r>
            <a:endParaRPr lang="en-US" dirty="0"/>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Therefore, </a:t>
            </a:r>
            <a:r>
              <a:rPr lang="en-US" dirty="0" smtClean="0">
                <a:latin typeface="Times New Roman" charset="0"/>
                <a:cs typeface="Times New Roman" charset="0"/>
              </a:rPr>
              <a:t>Ampère’s </a:t>
            </a:r>
            <a:r>
              <a:rPr lang="en-US" dirty="0">
                <a:latin typeface="Times New Roman" charset="0"/>
                <a:cs typeface="Times New Roman" charset="0"/>
              </a:rPr>
              <a:t>law is modified to include the creation of a magnetic field by a changing electric </a:t>
            </a:r>
            <a:r>
              <a:rPr lang="en-US" dirty="0" smtClean="0">
                <a:latin typeface="Times New Roman" charset="0"/>
                <a:cs typeface="Times New Roman" charset="0"/>
              </a:rPr>
              <a:t/>
            </a:r>
            <a:br>
              <a:rPr lang="en-US" dirty="0" smtClean="0">
                <a:latin typeface="Times New Roman" charset="0"/>
                <a:cs typeface="Times New Roman" charset="0"/>
              </a:rPr>
            </a:br>
            <a:r>
              <a:rPr lang="en-US" dirty="0" smtClean="0">
                <a:latin typeface="Times New Roman" charset="0"/>
                <a:cs typeface="Times New Roman" charset="0"/>
              </a:rPr>
              <a:t>field—the </a:t>
            </a:r>
            <a:r>
              <a:rPr lang="en-US" dirty="0">
                <a:latin typeface="Times New Roman" charset="0"/>
                <a:cs typeface="Times New Roman" charset="0"/>
              </a:rPr>
              <a:t>field between the plates of the capacitor in this example.</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1608809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22-2 Production of Electromagnetic Waves</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Since a changing electric field produces a magnetic field, and a changing magnetic field produces an electric field, once sinusoidal fields are created they can propagate on their own.</a:t>
            </a:r>
          </a:p>
          <a:p>
            <a:pPr marL="0" indent="0">
              <a:spcBef>
                <a:spcPct val="50000"/>
              </a:spcBef>
              <a:buNone/>
            </a:pPr>
            <a:r>
              <a:rPr lang="en-US" dirty="0">
                <a:latin typeface="Times New Roman" charset="0"/>
                <a:cs typeface="Times New Roman" charset="0"/>
              </a:rPr>
              <a:t>These propagating fields are called electromagnetic waves.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spTree>
    <p:extLst>
      <p:ext uri="{BB962C8B-B14F-4D97-AF65-F5344CB8AC3E}">
        <p14:creationId xmlns:p14="http://schemas.microsoft.com/office/powerpoint/2010/main" val="2809576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US" dirty="0">
                <a:latin typeface="Times New Roman" charset="0"/>
                <a:cs typeface="Times New Roman" charset="0"/>
              </a:rPr>
              <a:t>22-2 Production of Electromagnetic Waves</a:t>
            </a:r>
          </a:p>
        </p:txBody>
      </p:sp>
      <p:sp>
        <p:nvSpPr>
          <p:cNvPr id="3" name="Content Placeholder 2"/>
          <p:cNvSpPr>
            <a:spLocks noGrp="1"/>
          </p:cNvSpPr>
          <p:nvPr>
            <p:ph idx="1"/>
          </p:nvPr>
        </p:nvSpPr>
        <p:spPr/>
        <p:txBody>
          <a:bodyPr/>
          <a:lstStyle/>
          <a:p>
            <a:pPr marL="0" indent="0">
              <a:spcBef>
                <a:spcPct val="50000"/>
              </a:spcBef>
              <a:buNone/>
            </a:pPr>
            <a:r>
              <a:rPr lang="en-US" dirty="0">
                <a:latin typeface="Times New Roman" charset="0"/>
                <a:cs typeface="Times New Roman" charset="0"/>
              </a:rPr>
              <a:t>Oscillating charges will produce electromagnetic waves:</a:t>
            </a:r>
          </a:p>
        </p:txBody>
      </p:sp>
      <p:sp>
        <p:nvSpPr>
          <p:cNvPr id="4" name="Date Placeholder 3"/>
          <p:cNvSpPr>
            <a:spLocks noGrp="1"/>
          </p:cNvSpPr>
          <p:nvPr>
            <p:ph type="dt" sz="half" idx="10"/>
          </p:nvPr>
        </p:nvSpPr>
        <p:spPr/>
        <p:txBody>
          <a:bodyPr/>
          <a:lstStyle/>
          <a:p>
            <a:r>
              <a:rPr lang="en-US" smtClean="0"/>
              <a:t>© 2014 Pearson Education, Inc.</a:t>
            </a:r>
            <a:endParaRPr lang="en-US"/>
          </a:p>
        </p:txBody>
      </p:sp>
      <p:pic>
        <p:nvPicPr>
          <p:cNvPr id="6" name="Picture 5" descr="22_05_FigureA.jpg"/>
          <p:cNvPicPr>
            <a:picLocks noChangeAspect="1"/>
          </p:cNvPicPr>
          <p:nvPr/>
        </p:nvPicPr>
        <p:blipFill rotWithShape="1">
          <a:blip r:embed="rId2">
            <a:extLst>
              <a:ext uri="{28A0092B-C50C-407E-A947-70E740481C1C}">
                <a14:useLocalDpi xmlns:a14="http://schemas.microsoft.com/office/drawing/2010/main" val="0"/>
              </a:ext>
            </a:extLst>
          </a:blip>
          <a:srcRect b="3741"/>
          <a:stretch/>
        </p:blipFill>
        <p:spPr>
          <a:xfrm>
            <a:off x="784860" y="2627884"/>
            <a:ext cx="2499360" cy="3620516"/>
          </a:xfrm>
          <a:prstGeom prst="rect">
            <a:avLst/>
          </a:prstGeom>
        </p:spPr>
      </p:pic>
      <p:pic>
        <p:nvPicPr>
          <p:cNvPr id="7" name="Picture 6" descr="22_05_FigureB.jpg"/>
          <p:cNvPicPr>
            <a:picLocks noChangeAspect="1"/>
          </p:cNvPicPr>
          <p:nvPr/>
        </p:nvPicPr>
        <p:blipFill rotWithShape="1">
          <a:blip r:embed="rId3">
            <a:extLst>
              <a:ext uri="{28A0092B-C50C-407E-A947-70E740481C1C}">
                <a14:useLocalDpi xmlns:a14="http://schemas.microsoft.com/office/drawing/2010/main" val="0"/>
              </a:ext>
            </a:extLst>
          </a:blip>
          <a:srcRect b="4682"/>
          <a:stretch/>
        </p:blipFill>
        <p:spPr>
          <a:xfrm>
            <a:off x="4020312" y="2401824"/>
            <a:ext cx="4285488" cy="3846576"/>
          </a:xfrm>
          <a:prstGeom prst="rect">
            <a:avLst/>
          </a:prstGeom>
        </p:spPr>
      </p:pic>
    </p:spTree>
    <p:extLst>
      <p:ext uri="{BB962C8B-B14F-4D97-AF65-F5344CB8AC3E}">
        <p14:creationId xmlns:p14="http://schemas.microsoft.com/office/powerpoint/2010/main" val="4228517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3429</TotalTime>
  <Words>1133</Words>
  <Application>Microsoft Macintosh PowerPoint</Application>
  <PresentationFormat>On-screen Show (4:3)</PresentationFormat>
  <Paragraphs>116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Chapter 22 Electromagnetic Waves</vt:lpstr>
      <vt:lpstr>Contents of Chapter 22</vt:lpstr>
      <vt:lpstr>22-1 Changing Electric Fields Produce Magnetic Fields; Maxwell’s Equations</vt:lpstr>
      <vt:lpstr>22-1 Changing Electric Fields Produce Magnetic Fields; Maxwell’s Equations</vt:lpstr>
      <vt:lpstr>22-1 Changing Electric Fields Produce Magnetic Fields; Maxwell’s Equations</vt:lpstr>
      <vt:lpstr>22-1 Changing Electric Fields Produce Magnetic Fields; Maxwell’s Equations</vt:lpstr>
      <vt:lpstr>22-2 Production of Electromagnetic Waves</vt:lpstr>
      <vt:lpstr>22-2 Production of Electromagnetic Waves</vt:lpstr>
      <vt:lpstr>22-2 Production of Electromagnetic Waves</vt:lpstr>
      <vt:lpstr>22-2 Production of Electromagnetic Waves</vt:lpstr>
      <vt:lpstr>22-2 Production of Electromagnetic Waves</vt:lpstr>
      <vt:lpstr>22-3 Light as an Electromagnetic Wave and the Electromagnetic Spectrum</vt:lpstr>
      <vt:lpstr>22-3 Light as an Electromagnetic Wave and the Electromagnetic Spectrum</vt:lpstr>
      <vt:lpstr>22-4 Measuring the Speed of Light</vt:lpstr>
      <vt:lpstr>22-4 Measuring the Speed of Light</vt:lpstr>
      <vt:lpstr>22-5 Energy in EM Waves</vt:lpstr>
      <vt:lpstr>22-5 Energy in EM Waves</vt:lpstr>
      <vt:lpstr>22-5 Energy in EM Waves</vt:lpstr>
      <vt:lpstr>22-6 Momentum Transfer and Radiation Pressure</vt:lpstr>
      <vt:lpstr>22-7 Radio and Television; Wireless Communication</vt:lpstr>
      <vt:lpstr>22-7 Radio and Television; Wireless Communication</vt:lpstr>
      <vt:lpstr>22-7 Radio and Television; Wireless Communication</vt:lpstr>
      <vt:lpstr>22-7 Radio and Television; Wireless Communication</vt:lpstr>
      <vt:lpstr>22-7 Radio and Television; Wireless Communication</vt:lpstr>
      <vt:lpstr>Summary of Chapter 22</vt:lpstr>
      <vt:lpstr>Summary of Chapter 22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PIT Magnus</dc:creator>
  <cp:lastModifiedBy>PIT Magnus</cp:lastModifiedBy>
  <cp:revision>117</cp:revision>
  <dcterms:created xsi:type="dcterms:W3CDTF">2013-06-27T17:53:05Z</dcterms:created>
  <dcterms:modified xsi:type="dcterms:W3CDTF">2013-07-24T14:56:08Z</dcterms:modified>
</cp:coreProperties>
</file>