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p:scale>
          <a:sx n="100" d="100"/>
          <a:sy n="100" d="100"/>
        </p:scale>
        <p:origin x="-896" y="-312"/>
      </p:cViewPr>
      <p:guideLst>
        <p:guide orient="horz" pos="2136"/>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18</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7.jpg"/></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8_07_Figure.jpg"/>
          <p:cNvPicPr>
            <a:picLocks noChangeAspect="1"/>
          </p:cNvPicPr>
          <p:nvPr/>
        </p:nvPicPr>
        <p:blipFill rotWithShape="1">
          <a:blip r:embed="rId2">
            <a:extLst>
              <a:ext uri="{28A0092B-C50C-407E-A947-70E740481C1C}">
                <a14:useLocalDpi xmlns:a14="http://schemas.microsoft.com/office/drawing/2010/main" val="0"/>
              </a:ext>
            </a:extLst>
          </a:blip>
          <a:srcRect b="4115"/>
          <a:stretch/>
        </p:blipFill>
        <p:spPr>
          <a:xfrm>
            <a:off x="306642" y="3016885"/>
            <a:ext cx="8546592" cy="3536315"/>
          </a:xfrm>
          <a:prstGeom prst="rect">
            <a:avLst/>
          </a:prstGeom>
        </p:spPr>
      </p:pic>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18-2 </a:t>
            </a:r>
            <a:r>
              <a:rPr lang="en-US" dirty="0">
                <a:latin typeface="Times New Roman" charset="0"/>
                <a:cs typeface="Times New Roman" charset="0"/>
              </a:rPr>
              <a:t>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order for current to flow, there must be a path from one battery terminal, through the circuit, and back to the other battery terminal. Only one of these circuits will work:</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44510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18-2 </a:t>
            </a:r>
            <a:r>
              <a:rPr lang="en-US" dirty="0">
                <a:latin typeface="Times New Roman" charset="0"/>
                <a:cs typeface="Times New Roman" charset="0"/>
              </a:rPr>
              <a:t>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By convention, current is defined as flowing from + to –. Electrons actually flow in the opposite direction, but not all currents consist of electrons.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08_Figure.jpg"/>
          <p:cNvPicPr>
            <a:picLocks noChangeAspect="1"/>
          </p:cNvPicPr>
          <p:nvPr/>
        </p:nvPicPr>
        <p:blipFill rotWithShape="1">
          <a:blip r:embed="rId2">
            <a:extLst>
              <a:ext uri="{28A0092B-C50C-407E-A947-70E740481C1C}">
                <a14:useLocalDpi xmlns:a14="http://schemas.microsoft.com/office/drawing/2010/main" val="0"/>
              </a:ext>
            </a:extLst>
          </a:blip>
          <a:srcRect b="4571"/>
          <a:stretch/>
        </p:blipFill>
        <p:spPr>
          <a:xfrm>
            <a:off x="3657600" y="3124200"/>
            <a:ext cx="5029200" cy="3602288"/>
          </a:xfrm>
          <a:prstGeom prst="rect">
            <a:avLst/>
          </a:prstGeom>
        </p:spPr>
      </p:pic>
    </p:spTree>
    <p:extLst>
      <p:ext uri="{BB962C8B-B14F-4D97-AF65-F5344CB8AC3E}">
        <p14:creationId xmlns:p14="http://schemas.microsoft.com/office/powerpoint/2010/main" val="14239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18-3 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Resistance and Resistors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Experimentally, it is found that the current in a wire is proportional to the potential difference between its ends:</a:t>
            </a:r>
          </a:p>
          <a:p>
            <a:pPr marL="0" indent="0" algn="ctr">
              <a:spcBef>
                <a:spcPct val="50000"/>
              </a:spcBef>
              <a:buNone/>
            </a:pPr>
            <a:r>
              <a:rPr lang="en-US" i="1" dirty="0">
                <a:latin typeface="Times New Roman" charset="0"/>
                <a:cs typeface="Times New Roman" charset="0"/>
              </a:rPr>
              <a:t>I</a:t>
            </a:r>
            <a:r>
              <a:rPr lang="en-US" dirty="0">
                <a:latin typeface="Times New Roman" charset="0"/>
                <a:cs typeface="Times New Roman" charset="0"/>
              </a:rPr>
              <a:t> </a:t>
            </a:r>
            <a:r>
              <a:rPr lang="en-US" dirty="0">
                <a:latin typeface="Times New Roman" charset="0"/>
                <a:cs typeface="Times New Roman" charset="0"/>
                <a:sym typeface="Symbol" charset="0"/>
              </a:rPr>
              <a:t> </a:t>
            </a:r>
            <a:r>
              <a:rPr lang="en-US" i="1" dirty="0">
                <a:latin typeface="Times New Roman" charset="0"/>
                <a:cs typeface="Times New Roman" charset="0"/>
                <a:sym typeface="Symbol" charset="0"/>
              </a:rPr>
              <a:t>V</a:t>
            </a:r>
            <a:endParaRPr lang="en-US" i="1"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0975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18-3 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Resistance and Resistors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ratio of voltage to current is called the resistance: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2.jpg"/>
          <p:cNvPicPr>
            <a:picLocks noChangeAspect="1"/>
          </p:cNvPicPr>
          <p:nvPr/>
        </p:nvPicPr>
        <p:blipFill rotWithShape="1">
          <a:blip r:embed="rId2">
            <a:extLst>
              <a:ext uri="{28A0092B-C50C-407E-A947-70E740481C1C}">
                <a14:useLocalDpi xmlns:a14="http://schemas.microsoft.com/office/drawing/2010/main" val="0"/>
              </a:ext>
            </a:extLst>
          </a:blip>
          <a:srcRect r="81723" b="25379"/>
          <a:stretch/>
        </p:blipFill>
        <p:spPr>
          <a:xfrm>
            <a:off x="3798888" y="2514600"/>
            <a:ext cx="1562100" cy="500380"/>
          </a:xfrm>
          <a:prstGeom prst="rect">
            <a:avLst/>
          </a:prstGeom>
        </p:spPr>
      </p:pic>
      <p:sp>
        <p:nvSpPr>
          <p:cNvPr id="6" name="TextBox 5"/>
          <p:cNvSpPr txBox="1"/>
          <p:nvPr/>
        </p:nvSpPr>
        <p:spPr>
          <a:xfrm>
            <a:off x="5854700" y="2565400"/>
            <a:ext cx="761522" cy="369332"/>
          </a:xfrm>
          <a:prstGeom prst="rect">
            <a:avLst/>
          </a:prstGeom>
          <a:noFill/>
        </p:spPr>
        <p:txBody>
          <a:bodyPr wrap="none" rtlCol="0">
            <a:spAutoFit/>
          </a:bodyPr>
          <a:lstStyle/>
          <a:p>
            <a:r>
              <a:rPr lang="en-US" dirty="0" smtClean="0">
                <a:latin typeface="Times New Roman"/>
                <a:cs typeface="Times New Roman"/>
              </a:rPr>
              <a:t>(18-2)</a:t>
            </a:r>
            <a:endParaRPr lang="en-US" dirty="0">
              <a:latin typeface="Times New Roman"/>
              <a:cs typeface="Times New Roman"/>
            </a:endParaRPr>
          </a:p>
        </p:txBody>
      </p:sp>
    </p:spTree>
    <p:extLst>
      <p:ext uri="{BB962C8B-B14F-4D97-AF65-F5344CB8AC3E}">
        <p14:creationId xmlns:p14="http://schemas.microsoft.com/office/powerpoint/2010/main" val="1008233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18-3 </a:t>
            </a:r>
            <a:r>
              <a:rPr lang="en-US" dirty="0">
                <a:latin typeface="Times New Roman" charset="0"/>
                <a:cs typeface="Times New Roman" charset="0"/>
              </a:rPr>
              <a:t>Ohm</a:t>
            </a:r>
            <a:r>
              <a:rPr lang="en-US" altLang="ja-JP" dirty="0">
                <a:latin typeface="Times New Roman" charset="0"/>
                <a:cs typeface="Times New Roman" charset="0"/>
              </a:rPr>
              <a:t>’</a:t>
            </a:r>
            <a:r>
              <a:rPr lang="en-US" dirty="0">
                <a:latin typeface="Times New Roman" charset="0"/>
                <a:cs typeface="Times New Roman" charset="0"/>
              </a:rPr>
              <a:t>s Law: Resistance and Resistors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many conductors, the resistance is independent of the voltage; this relationship is called </a:t>
            </a:r>
            <a:r>
              <a:rPr lang="en-US" dirty="0" smtClean="0">
                <a:latin typeface="Times New Roman" charset="0"/>
                <a:cs typeface="Times New Roman" charset="0"/>
              </a:rPr>
              <a:t>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Materials that do not follow </a:t>
            </a:r>
            <a:r>
              <a:rPr lang="en-US" dirty="0" smtClean="0">
                <a:latin typeface="Times New Roman" charset="0"/>
                <a:cs typeface="Times New Roman" charset="0"/>
              </a:rPr>
              <a:t>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are called </a:t>
            </a:r>
            <a:r>
              <a:rPr lang="en-US" dirty="0" err="1">
                <a:latin typeface="Times New Roman" charset="0"/>
                <a:cs typeface="Times New Roman" charset="0"/>
              </a:rPr>
              <a:t>nonohmic</a:t>
            </a:r>
            <a:r>
              <a:rPr lang="en-US" dirty="0">
                <a:latin typeface="Times New Roman" charset="0"/>
                <a:cs typeface="Times New Roman" charset="0"/>
              </a:rPr>
              <a:t>. </a:t>
            </a:r>
            <a:endParaRPr lang="en-US" dirty="0" smtClean="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Unit of resistance: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ohm, Ω.</a:t>
            </a:r>
          </a:p>
          <a:p>
            <a:pPr marL="0" indent="0">
              <a:spcBef>
                <a:spcPct val="50000"/>
              </a:spcBef>
              <a:buNone/>
              <a:tabLst>
                <a:tab pos="1828800" algn="ctr"/>
              </a:tabLst>
            </a:pPr>
            <a:r>
              <a:rPr lang="en-US" dirty="0" smtClean="0">
                <a:latin typeface="Times New Roman" charset="0"/>
                <a:cs typeface="Times New Roman" charset="0"/>
              </a:rPr>
              <a:t>	1 </a:t>
            </a:r>
            <a:r>
              <a:rPr lang="en-US" dirty="0">
                <a:latin typeface="Times New Roman" charset="0"/>
                <a:cs typeface="Times New Roman" charset="0"/>
              </a:rPr>
              <a:t>Ω = 1 V/</a:t>
            </a:r>
            <a:r>
              <a:rPr lang="en-US" dirty="0" smtClean="0">
                <a:latin typeface="Times New Roman" charset="0"/>
                <a:cs typeface="Times New Roman" charset="0"/>
              </a:rPr>
              <a:t>A </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09_Figure.jpg"/>
          <p:cNvPicPr>
            <a:picLocks noChangeAspect="1"/>
          </p:cNvPicPr>
          <p:nvPr/>
        </p:nvPicPr>
        <p:blipFill rotWithShape="1">
          <a:blip r:embed="rId2">
            <a:extLst>
              <a:ext uri="{28A0092B-C50C-407E-A947-70E740481C1C}">
                <a14:useLocalDpi xmlns:a14="http://schemas.microsoft.com/office/drawing/2010/main" val="0"/>
              </a:ext>
            </a:extLst>
          </a:blip>
          <a:srcRect b="4888"/>
          <a:stretch/>
        </p:blipFill>
        <p:spPr>
          <a:xfrm>
            <a:off x="5029200" y="3165411"/>
            <a:ext cx="3429000" cy="3540189"/>
          </a:xfrm>
          <a:prstGeom prst="rect">
            <a:avLst/>
          </a:prstGeom>
        </p:spPr>
      </p:pic>
    </p:spTree>
    <p:extLst>
      <p:ext uri="{BB962C8B-B14F-4D97-AF65-F5344CB8AC3E}">
        <p14:creationId xmlns:p14="http://schemas.microsoft.com/office/powerpoint/2010/main" val="281223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18-3 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Resistance and Resistors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Standard resistors are manufactured for use in electric circuits; they are color-coded to indicate their value and precision.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12_Figure.jpg"/>
          <p:cNvPicPr>
            <a:picLocks noChangeAspect="1"/>
          </p:cNvPicPr>
          <p:nvPr/>
        </p:nvPicPr>
        <p:blipFill rotWithShape="1">
          <a:blip r:embed="rId2">
            <a:extLst>
              <a:ext uri="{28A0092B-C50C-407E-A947-70E740481C1C}">
                <a14:useLocalDpi xmlns:a14="http://schemas.microsoft.com/office/drawing/2010/main" val="0"/>
              </a:ext>
            </a:extLst>
          </a:blip>
          <a:srcRect b="4125"/>
          <a:stretch/>
        </p:blipFill>
        <p:spPr>
          <a:xfrm>
            <a:off x="3220530" y="2962783"/>
            <a:ext cx="2718816" cy="3530092"/>
          </a:xfrm>
          <a:prstGeom prst="rect">
            <a:avLst/>
          </a:prstGeom>
        </p:spPr>
      </p:pic>
    </p:spTree>
    <p:extLst>
      <p:ext uri="{BB962C8B-B14F-4D97-AF65-F5344CB8AC3E}">
        <p14:creationId xmlns:p14="http://schemas.microsoft.com/office/powerpoint/2010/main" val="110225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18-3 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Resistance and Resistors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8_Pg507_UnTable.jpg"/>
          <p:cNvPicPr>
            <a:picLocks noChangeAspect="1"/>
          </p:cNvPicPr>
          <p:nvPr/>
        </p:nvPicPr>
        <p:blipFill rotWithShape="1">
          <a:blip r:embed="rId2">
            <a:extLst>
              <a:ext uri="{28A0092B-C50C-407E-A947-70E740481C1C}">
                <a14:useLocalDpi xmlns:a14="http://schemas.microsoft.com/office/drawing/2010/main" val="0"/>
              </a:ext>
            </a:extLst>
          </a:blip>
          <a:srcRect b="2315"/>
          <a:stretch/>
        </p:blipFill>
        <p:spPr>
          <a:xfrm>
            <a:off x="2027149" y="990600"/>
            <a:ext cx="5135651" cy="5489475"/>
          </a:xfrm>
          <a:prstGeom prst="rect">
            <a:avLst/>
          </a:prstGeom>
        </p:spPr>
      </p:pic>
    </p:spTree>
    <p:extLst>
      <p:ext uri="{BB962C8B-B14F-4D97-AF65-F5344CB8AC3E}">
        <p14:creationId xmlns:p14="http://schemas.microsoft.com/office/powerpoint/2010/main" val="138867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18-3 </a:t>
            </a:r>
            <a:r>
              <a:rPr lang="en-US" dirty="0">
                <a:latin typeface="Times New Roman" charset="0"/>
                <a:cs typeface="Times New Roman" charset="0"/>
              </a:rPr>
              <a:t>Ohm</a:t>
            </a:r>
            <a:r>
              <a:rPr lang="en-US" altLang="ja-JP" dirty="0">
                <a:latin typeface="Times New Roman" charset="0"/>
                <a:cs typeface="Times New Roman" charset="0"/>
              </a:rPr>
              <a:t>’</a:t>
            </a:r>
            <a:r>
              <a:rPr lang="en-US" dirty="0">
                <a:latin typeface="Times New Roman" charset="0"/>
                <a:cs typeface="Times New Roman" charset="0"/>
              </a:rPr>
              <a:t>s Law: Resistance and Resistors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Some clarifications:</a:t>
            </a:r>
          </a:p>
          <a:p>
            <a:pPr>
              <a:spcBef>
                <a:spcPct val="50000"/>
              </a:spcBef>
              <a:buFontTx/>
              <a:buChar char="•"/>
            </a:pPr>
            <a:r>
              <a:rPr lang="en-US" dirty="0" smtClean="0">
                <a:latin typeface="Times New Roman" charset="0"/>
                <a:cs typeface="Times New Roman" charset="0"/>
              </a:rPr>
              <a:t>Batteries </a:t>
            </a:r>
            <a:r>
              <a:rPr lang="en-US" dirty="0">
                <a:latin typeface="Times New Roman" charset="0"/>
                <a:cs typeface="Times New Roman" charset="0"/>
              </a:rPr>
              <a:t>maintain a (nearly) constant potential difference; the current varies.</a:t>
            </a:r>
          </a:p>
          <a:p>
            <a:pPr>
              <a:spcBef>
                <a:spcPct val="50000"/>
              </a:spcBef>
              <a:buFontTx/>
              <a:buChar char="•"/>
            </a:pPr>
            <a:r>
              <a:rPr lang="en-US" dirty="0" smtClean="0">
                <a:latin typeface="Times New Roman" charset="0"/>
                <a:cs typeface="Times New Roman" charset="0"/>
              </a:rPr>
              <a:t>Resistance </a:t>
            </a:r>
            <a:r>
              <a:rPr lang="en-US" dirty="0">
                <a:latin typeface="Times New Roman" charset="0"/>
                <a:cs typeface="Times New Roman" charset="0"/>
              </a:rPr>
              <a:t>is a property of a material or device.</a:t>
            </a:r>
          </a:p>
          <a:p>
            <a:pPr>
              <a:spcBef>
                <a:spcPct val="50000"/>
              </a:spcBef>
              <a:buFontTx/>
              <a:buChar char="•"/>
            </a:pPr>
            <a:r>
              <a:rPr lang="en-US" dirty="0" smtClean="0">
                <a:latin typeface="Times New Roman" charset="0"/>
                <a:cs typeface="Times New Roman" charset="0"/>
              </a:rPr>
              <a:t>Current </a:t>
            </a:r>
            <a:r>
              <a:rPr lang="en-US" dirty="0">
                <a:latin typeface="Times New Roman" charset="0"/>
                <a:cs typeface="Times New Roman" charset="0"/>
              </a:rPr>
              <a:t>is not a vector but it does have a direction.</a:t>
            </a:r>
          </a:p>
          <a:p>
            <a:pPr>
              <a:spcBef>
                <a:spcPct val="50000"/>
              </a:spcBef>
              <a:buFontTx/>
              <a:buChar char="•"/>
            </a:pPr>
            <a:r>
              <a:rPr lang="en-US" dirty="0" smtClean="0">
                <a:latin typeface="Times New Roman" charset="0"/>
                <a:cs typeface="Times New Roman" charset="0"/>
              </a:rPr>
              <a:t>Current </a:t>
            </a:r>
            <a:r>
              <a:rPr lang="en-US" dirty="0">
                <a:latin typeface="Times New Roman" charset="0"/>
                <a:cs typeface="Times New Roman" charset="0"/>
              </a:rPr>
              <a:t>and charge do not get used up. Whatever charge goes in one end of a circuit comes out the other end.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34504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18-4 </a:t>
            </a:r>
            <a:r>
              <a:rPr lang="en-US" dirty="0">
                <a:latin typeface="Times New Roman" charset="0"/>
                <a:cs typeface="Times New Roman" charset="0"/>
              </a:rPr>
              <a:t>Resistivity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resistance of a wire is directly proportional to its length and inversely proportional to its cross-sectional area</a:t>
            </a:r>
            <a:r>
              <a:rPr lang="en-US" dirty="0" smtClean="0">
                <a:latin typeface="Times New Roman" charset="0"/>
                <a:cs typeface="Times New Roman" charset="0"/>
              </a:rPr>
              <a:t>:</a:t>
            </a: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The constant </a:t>
            </a:r>
            <a:r>
              <a:rPr lang="el-GR" i="1" dirty="0">
                <a:latin typeface="Times New Roman" charset="0"/>
                <a:cs typeface="Times New Roman" charset="0"/>
              </a:rPr>
              <a:t>ρ</a:t>
            </a:r>
            <a:r>
              <a:rPr lang="en-US" dirty="0">
                <a:latin typeface="Times New Roman" charset="0"/>
                <a:cs typeface="Times New Roman" charset="0"/>
              </a:rPr>
              <a:t>, the resistivity, is characteristic of the material</a:t>
            </a:r>
            <a:r>
              <a:rPr lang="en-US" dirty="0" smtClean="0">
                <a:latin typeface="Times New Roman" charset="0"/>
                <a:cs typeface="Times New Roman" charset="0"/>
              </a:rPr>
              <a:t>.</a:t>
            </a:r>
            <a:endParaRPr lang="el-GR"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3.jpg"/>
          <p:cNvPicPr>
            <a:picLocks noChangeAspect="1"/>
          </p:cNvPicPr>
          <p:nvPr/>
        </p:nvPicPr>
        <p:blipFill rotWithShape="1">
          <a:blip r:embed="rId2">
            <a:extLst>
              <a:ext uri="{28A0092B-C50C-407E-A947-70E740481C1C}">
                <a14:useLocalDpi xmlns:a14="http://schemas.microsoft.com/office/drawing/2010/main" val="0"/>
              </a:ext>
            </a:extLst>
          </a:blip>
          <a:srcRect r="83660" b="20449"/>
          <a:stretch/>
        </p:blipFill>
        <p:spPr>
          <a:xfrm>
            <a:off x="3881692" y="2821432"/>
            <a:ext cx="1396492" cy="683768"/>
          </a:xfrm>
          <a:prstGeom prst="rect">
            <a:avLst/>
          </a:prstGeom>
        </p:spPr>
      </p:pic>
      <p:sp>
        <p:nvSpPr>
          <p:cNvPr id="6" name="TextBox 5"/>
          <p:cNvSpPr txBox="1"/>
          <p:nvPr/>
        </p:nvSpPr>
        <p:spPr>
          <a:xfrm>
            <a:off x="5867878" y="2983468"/>
            <a:ext cx="761522" cy="369332"/>
          </a:xfrm>
          <a:prstGeom prst="rect">
            <a:avLst/>
          </a:prstGeom>
          <a:noFill/>
        </p:spPr>
        <p:txBody>
          <a:bodyPr wrap="none" rtlCol="0">
            <a:spAutoFit/>
          </a:bodyPr>
          <a:lstStyle/>
          <a:p>
            <a:r>
              <a:rPr lang="en-US" dirty="0" smtClean="0">
                <a:latin typeface="Times New Roman"/>
                <a:cs typeface="Times New Roman"/>
              </a:rPr>
              <a:t>(18-3)</a:t>
            </a:r>
            <a:endParaRPr lang="en-US" dirty="0">
              <a:latin typeface="Times New Roman"/>
              <a:cs typeface="Times New Roman"/>
            </a:endParaRPr>
          </a:p>
        </p:txBody>
      </p:sp>
    </p:spTree>
    <p:extLst>
      <p:ext uri="{BB962C8B-B14F-4D97-AF65-F5344CB8AC3E}">
        <p14:creationId xmlns:p14="http://schemas.microsoft.com/office/powerpoint/2010/main" val="375559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18-4 </a:t>
            </a:r>
            <a:r>
              <a:rPr lang="en-US" dirty="0">
                <a:latin typeface="Times New Roman" charset="0"/>
                <a:cs typeface="Times New Roman" charset="0"/>
              </a:rPr>
              <a:t>Resistivity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01_Table.jpg"/>
          <p:cNvPicPr>
            <a:picLocks noChangeAspect="1"/>
          </p:cNvPicPr>
          <p:nvPr/>
        </p:nvPicPr>
        <p:blipFill rotWithShape="1">
          <a:blip r:embed="rId2">
            <a:extLst>
              <a:ext uri="{28A0092B-C50C-407E-A947-70E740481C1C}">
                <a14:useLocalDpi xmlns:a14="http://schemas.microsoft.com/office/drawing/2010/main" val="0"/>
              </a:ext>
            </a:extLst>
          </a:blip>
          <a:srcRect b="2971"/>
          <a:stretch/>
        </p:blipFill>
        <p:spPr>
          <a:xfrm>
            <a:off x="1219682" y="990600"/>
            <a:ext cx="6705118" cy="5502275"/>
          </a:xfrm>
          <a:prstGeom prst="rect">
            <a:avLst/>
          </a:prstGeom>
        </p:spPr>
      </p:pic>
    </p:spTree>
    <p:extLst>
      <p:ext uri="{BB962C8B-B14F-4D97-AF65-F5344CB8AC3E}">
        <p14:creationId xmlns:p14="http://schemas.microsoft.com/office/powerpoint/2010/main" val="222303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18</a:t>
            </a:r>
            <a:br>
              <a:rPr lang="en-US" dirty="0" smtClean="0"/>
            </a:br>
            <a:r>
              <a:rPr lang="en-US" dirty="0">
                <a:latin typeface="Times New Roman" charset="0"/>
                <a:cs typeface="Times New Roman" charset="0"/>
              </a:rPr>
              <a:t>Electric </a:t>
            </a:r>
            <a:r>
              <a:rPr lang="en-US" dirty="0" smtClean="0">
                <a:latin typeface="Times New Roman" charset="0"/>
                <a:cs typeface="Times New Roman" charset="0"/>
              </a:rPr>
              <a:t>Currents</a:t>
            </a:r>
            <a:endParaRPr lang="en-US" dirty="0">
              <a:latin typeface="Times New Roman" charset="0"/>
              <a:cs typeface="Times New Roman" charset="0"/>
            </a:endParaRP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18_ChOpener1.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4724" r="-44724"/>
          <a:stretch>
            <a:fillRect/>
          </a:stretch>
        </p:blipFill>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18-4 </a:t>
            </a:r>
            <a:r>
              <a:rPr lang="en-US" dirty="0">
                <a:latin typeface="Times New Roman" charset="0"/>
                <a:cs typeface="Times New Roman" charset="0"/>
              </a:rPr>
              <a:t>Resistivity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For any given material, the resistivity increases with temperature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Semiconductors are complex materials, and may have </a:t>
            </a:r>
            <a:r>
              <a:rPr lang="en-US" dirty="0" err="1">
                <a:latin typeface="Times New Roman" charset="0"/>
                <a:cs typeface="Times New Roman" charset="0"/>
              </a:rPr>
              <a:t>resistivities</a:t>
            </a:r>
            <a:r>
              <a:rPr lang="en-US" dirty="0">
                <a:latin typeface="Times New Roman" charset="0"/>
                <a:cs typeface="Times New Roman" charset="0"/>
              </a:rPr>
              <a:t> that decrease with temperature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8_KeyEquation_04.jpg"/>
          <p:cNvPicPr>
            <a:picLocks noChangeAspect="1"/>
          </p:cNvPicPr>
          <p:nvPr/>
        </p:nvPicPr>
        <p:blipFill rotWithShape="1">
          <a:blip r:embed="rId2">
            <a:extLst>
              <a:ext uri="{28A0092B-C50C-407E-A947-70E740481C1C}">
                <a14:useLocalDpi xmlns:a14="http://schemas.microsoft.com/office/drawing/2010/main" val="0"/>
              </a:ext>
            </a:extLst>
          </a:blip>
          <a:srcRect r="61073" b="25877"/>
          <a:stretch/>
        </p:blipFill>
        <p:spPr>
          <a:xfrm>
            <a:off x="2916492" y="2416810"/>
            <a:ext cx="3326892" cy="429260"/>
          </a:xfrm>
          <a:prstGeom prst="rect">
            <a:avLst/>
          </a:prstGeom>
        </p:spPr>
      </p:pic>
      <p:sp>
        <p:nvSpPr>
          <p:cNvPr id="7" name="TextBox 6"/>
          <p:cNvSpPr txBox="1"/>
          <p:nvPr/>
        </p:nvSpPr>
        <p:spPr>
          <a:xfrm>
            <a:off x="6629878" y="2438400"/>
            <a:ext cx="761522" cy="369332"/>
          </a:xfrm>
          <a:prstGeom prst="rect">
            <a:avLst/>
          </a:prstGeom>
          <a:noFill/>
        </p:spPr>
        <p:txBody>
          <a:bodyPr wrap="none" rtlCol="0">
            <a:spAutoFit/>
          </a:bodyPr>
          <a:lstStyle/>
          <a:p>
            <a:r>
              <a:rPr lang="en-US" dirty="0" smtClean="0">
                <a:latin typeface="Times New Roman"/>
                <a:cs typeface="Times New Roman"/>
              </a:rPr>
              <a:t>(18-4)</a:t>
            </a:r>
            <a:endParaRPr lang="en-US" dirty="0">
              <a:latin typeface="Times New Roman"/>
              <a:cs typeface="Times New Roman"/>
            </a:endParaRPr>
          </a:p>
        </p:txBody>
      </p:sp>
    </p:spTree>
    <p:extLst>
      <p:ext uri="{BB962C8B-B14F-4D97-AF65-F5344CB8AC3E}">
        <p14:creationId xmlns:p14="http://schemas.microsoft.com/office/powerpoint/2010/main" val="27301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18-5 </a:t>
            </a:r>
            <a:r>
              <a:rPr lang="en-US" dirty="0">
                <a:latin typeface="Times New Roman" charset="0"/>
                <a:cs typeface="Times New Roman" charset="0"/>
              </a:rPr>
              <a:t>Electric Power</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Power, as in kinematics, is the energy transformed by a device per unit time: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5.jpg"/>
          <p:cNvPicPr>
            <a:picLocks noChangeAspect="1"/>
          </p:cNvPicPr>
          <p:nvPr/>
        </p:nvPicPr>
        <p:blipFill rotWithShape="1">
          <a:blip r:embed="rId2">
            <a:extLst>
              <a:ext uri="{28A0092B-C50C-407E-A947-70E740481C1C}">
                <a14:useLocalDpi xmlns:a14="http://schemas.microsoft.com/office/drawing/2010/main" val="0"/>
              </a:ext>
            </a:extLst>
          </a:blip>
          <a:srcRect r="81128" b="23485"/>
          <a:stretch/>
        </p:blipFill>
        <p:spPr>
          <a:xfrm>
            <a:off x="3773488" y="4648200"/>
            <a:ext cx="1612900" cy="513080"/>
          </a:xfrm>
          <a:prstGeom prst="rect">
            <a:avLst/>
          </a:prstGeom>
        </p:spPr>
      </p:pic>
      <p:sp>
        <p:nvSpPr>
          <p:cNvPr id="6" name="TextBox 5"/>
          <p:cNvSpPr txBox="1"/>
          <p:nvPr/>
        </p:nvSpPr>
        <p:spPr>
          <a:xfrm>
            <a:off x="5943600" y="4724400"/>
            <a:ext cx="761522" cy="369332"/>
          </a:xfrm>
          <a:prstGeom prst="rect">
            <a:avLst/>
          </a:prstGeom>
          <a:noFill/>
        </p:spPr>
        <p:txBody>
          <a:bodyPr wrap="none" rtlCol="0">
            <a:spAutoFit/>
          </a:bodyPr>
          <a:lstStyle/>
          <a:p>
            <a:r>
              <a:rPr lang="en-US" dirty="0" smtClean="0">
                <a:latin typeface="Times New Roman"/>
                <a:cs typeface="Times New Roman"/>
              </a:rPr>
              <a:t>(18-5)</a:t>
            </a:r>
            <a:endParaRPr lang="en-US" dirty="0">
              <a:latin typeface="Times New Roman"/>
              <a:cs typeface="Times New Roman"/>
            </a:endParaRPr>
          </a:p>
        </p:txBody>
      </p:sp>
      <p:pic>
        <p:nvPicPr>
          <p:cNvPr id="7" name="Picture 6" descr="EQ_pg5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668" y="2819400"/>
            <a:ext cx="4828032" cy="762000"/>
          </a:xfrm>
          <a:prstGeom prst="rect">
            <a:avLst/>
          </a:prstGeom>
        </p:spPr>
      </p:pic>
    </p:spTree>
    <p:extLst>
      <p:ext uri="{BB962C8B-B14F-4D97-AF65-F5344CB8AC3E}">
        <p14:creationId xmlns:p14="http://schemas.microsoft.com/office/powerpoint/2010/main" val="3346363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18-5 </a:t>
            </a:r>
            <a:r>
              <a:rPr lang="en-US" dirty="0">
                <a:latin typeface="Times New Roman" charset="0"/>
                <a:cs typeface="Times New Roman" charset="0"/>
              </a:rPr>
              <a:t>Electric Power</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unit of power is the watt, W.</a:t>
            </a:r>
          </a:p>
          <a:p>
            <a:pPr marL="0" indent="0">
              <a:spcBef>
                <a:spcPct val="50000"/>
              </a:spcBef>
              <a:buNone/>
            </a:pPr>
            <a:r>
              <a:rPr lang="en-US" dirty="0">
                <a:latin typeface="Times New Roman" charset="0"/>
                <a:cs typeface="Times New Roman" charset="0"/>
              </a:rPr>
              <a:t>For </a:t>
            </a:r>
            <a:r>
              <a:rPr lang="en-US" dirty="0" err="1">
                <a:latin typeface="Times New Roman" charset="0"/>
                <a:cs typeface="Times New Roman" charset="0"/>
              </a:rPr>
              <a:t>ohmic</a:t>
            </a:r>
            <a:r>
              <a:rPr lang="en-US" dirty="0">
                <a:latin typeface="Times New Roman" charset="0"/>
                <a:cs typeface="Times New Roman" charset="0"/>
              </a:rPr>
              <a:t> devices, we can make the substitutions: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6A.jpg"/>
          <p:cNvPicPr>
            <a:picLocks noChangeAspect="1"/>
          </p:cNvPicPr>
          <p:nvPr/>
        </p:nvPicPr>
        <p:blipFill rotWithShape="1">
          <a:blip r:embed="rId2">
            <a:extLst>
              <a:ext uri="{28A0092B-C50C-407E-A947-70E740481C1C}">
                <a14:useLocalDpi xmlns:a14="http://schemas.microsoft.com/office/drawing/2010/main" val="0"/>
              </a:ext>
            </a:extLst>
          </a:blip>
          <a:srcRect r="56164" b="27106"/>
          <a:stretch/>
        </p:blipFill>
        <p:spPr>
          <a:xfrm>
            <a:off x="2706688" y="3177032"/>
            <a:ext cx="3746500" cy="404368"/>
          </a:xfrm>
          <a:prstGeom prst="rect">
            <a:avLst/>
          </a:prstGeom>
        </p:spPr>
      </p:pic>
      <p:pic>
        <p:nvPicPr>
          <p:cNvPr id="6" name="Picture 5" descr="18_KeyEquation_06B.jpg"/>
          <p:cNvPicPr>
            <a:picLocks noChangeAspect="1"/>
          </p:cNvPicPr>
          <p:nvPr/>
        </p:nvPicPr>
        <p:blipFill rotWithShape="1">
          <a:blip r:embed="rId3">
            <a:extLst>
              <a:ext uri="{28A0092B-C50C-407E-A947-70E740481C1C}">
                <a14:useLocalDpi xmlns:a14="http://schemas.microsoft.com/office/drawing/2010/main" val="0"/>
              </a:ext>
            </a:extLst>
          </a:blip>
          <a:srcRect r="56164" b="15958"/>
          <a:stretch/>
        </p:blipFill>
        <p:spPr>
          <a:xfrm>
            <a:off x="2706688" y="4054856"/>
            <a:ext cx="3746500" cy="783844"/>
          </a:xfrm>
          <a:prstGeom prst="rect">
            <a:avLst/>
          </a:prstGeom>
        </p:spPr>
      </p:pic>
      <p:sp>
        <p:nvSpPr>
          <p:cNvPr id="7" name="TextBox 6"/>
          <p:cNvSpPr txBox="1"/>
          <p:nvPr/>
        </p:nvSpPr>
        <p:spPr>
          <a:xfrm>
            <a:off x="6807576" y="3177032"/>
            <a:ext cx="863976" cy="369332"/>
          </a:xfrm>
          <a:prstGeom prst="rect">
            <a:avLst/>
          </a:prstGeom>
          <a:noFill/>
        </p:spPr>
        <p:txBody>
          <a:bodyPr wrap="none" rtlCol="0">
            <a:spAutoFit/>
          </a:bodyPr>
          <a:lstStyle/>
          <a:p>
            <a:r>
              <a:rPr lang="en-US" dirty="0" smtClean="0">
                <a:latin typeface="Times New Roman"/>
                <a:cs typeface="Times New Roman"/>
              </a:rPr>
              <a:t>(18-6a)</a:t>
            </a:r>
            <a:endParaRPr lang="en-US" dirty="0">
              <a:latin typeface="Times New Roman"/>
              <a:cs typeface="Times New Roman"/>
            </a:endParaRPr>
          </a:p>
        </p:txBody>
      </p:sp>
      <p:sp>
        <p:nvSpPr>
          <p:cNvPr id="8" name="TextBox 7"/>
          <p:cNvSpPr txBox="1"/>
          <p:nvPr/>
        </p:nvSpPr>
        <p:spPr>
          <a:xfrm>
            <a:off x="6819262" y="4202668"/>
            <a:ext cx="876938" cy="369332"/>
          </a:xfrm>
          <a:prstGeom prst="rect">
            <a:avLst/>
          </a:prstGeom>
          <a:noFill/>
        </p:spPr>
        <p:txBody>
          <a:bodyPr wrap="none" rtlCol="0">
            <a:spAutoFit/>
          </a:bodyPr>
          <a:lstStyle/>
          <a:p>
            <a:r>
              <a:rPr lang="en-US" dirty="0" smtClean="0">
                <a:latin typeface="Times New Roman"/>
                <a:cs typeface="Times New Roman"/>
              </a:rPr>
              <a:t>(18-6b)</a:t>
            </a:r>
            <a:endParaRPr lang="en-US" dirty="0">
              <a:latin typeface="Times New Roman"/>
              <a:cs typeface="Times New Roman"/>
            </a:endParaRPr>
          </a:p>
        </p:txBody>
      </p:sp>
    </p:spTree>
    <p:extLst>
      <p:ext uri="{BB962C8B-B14F-4D97-AF65-F5344CB8AC3E}">
        <p14:creationId xmlns:p14="http://schemas.microsoft.com/office/powerpoint/2010/main" val="404073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18-5 </a:t>
            </a:r>
            <a:r>
              <a:rPr lang="en-US" dirty="0">
                <a:latin typeface="Times New Roman" charset="0"/>
                <a:cs typeface="Times New Roman" charset="0"/>
              </a:rPr>
              <a:t>Electric Power</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What you pay for on your electric bill is not power, but </a:t>
            </a:r>
            <a:r>
              <a:rPr lang="en-US" dirty="0" smtClean="0">
                <a:latin typeface="Times New Roman" charset="0"/>
                <a:cs typeface="Times New Roman" charset="0"/>
              </a:rPr>
              <a:t>energy—the </a:t>
            </a:r>
            <a:r>
              <a:rPr lang="en-US" dirty="0">
                <a:latin typeface="Times New Roman" charset="0"/>
                <a:cs typeface="Times New Roman" charset="0"/>
              </a:rPr>
              <a:t>power consumption multiplied by the time. </a:t>
            </a:r>
          </a:p>
          <a:p>
            <a:pPr marL="0" indent="0">
              <a:spcBef>
                <a:spcPct val="50000"/>
              </a:spcBef>
              <a:buNone/>
            </a:pPr>
            <a:r>
              <a:rPr lang="en-US" dirty="0">
                <a:latin typeface="Times New Roman" charset="0"/>
                <a:cs typeface="Times New Roman" charset="0"/>
              </a:rPr>
              <a:t>We have been measuring energy in joules, but the electric company measures it in kilowatt-hours, kWh</a:t>
            </a:r>
            <a:r>
              <a:rPr lang="en-US" dirty="0" smtClean="0">
                <a:latin typeface="Times New Roman" charset="0"/>
                <a:cs typeface="Times New Roman" charset="0"/>
              </a:rPr>
              <a:t>.</a:t>
            </a:r>
          </a:p>
          <a:p>
            <a:pPr marL="0" indent="0" algn="ctr">
              <a:spcBef>
                <a:spcPct val="50000"/>
              </a:spcBef>
              <a:buNone/>
            </a:pPr>
            <a:r>
              <a:rPr lang="en-US" dirty="0" smtClean="0">
                <a:latin typeface="Times New Roman" charset="0"/>
                <a:cs typeface="Times New Roman" charset="0"/>
              </a:rPr>
              <a:t>One </a:t>
            </a:r>
            <a:r>
              <a:rPr lang="en-US" dirty="0">
                <a:latin typeface="Times New Roman" charset="0"/>
                <a:cs typeface="Times New Roman" charset="0"/>
              </a:rPr>
              <a:t>kWh </a:t>
            </a:r>
            <a:r>
              <a:rPr lang="en-US" dirty="0" smtClean="0">
                <a:latin typeface="Times New Roman" charset="0"/>
                <a:cs typeface="Times New Roman" charset="0"/>
              </a:rPr>
              <a:t>= </a:t>
            </a:r>
            <a:r>
              <a:rPr lang="en-US" dirty="0">
                <a:latin typeface="Times New Roman" charset="0"/>
                <a:cs typeface="Times New Roman" charset="0"/>
              </a:rPr>
              <a:t>(1000 W)(3600 s) = 3.60 x 10</a:t>
            </a:r>
            <a:r>
              <a:rPr lang="en-US" baseline="30000" dirty="0">
                <a:latin typeface="Times New Roman" charset="0"/>
                <a:cs typeface="Times New Roman" charset="0"/>
              </a:rPr>
              <a:t>6</a:t>
            </a:r>
            <a:r>
              <a:rPr lang="en-US" dirty="0">
                <a:latin typeface="Times New Roman" charset="0"/>
                <a:cs typeface="Times New Roman" charset="0"/>
              </a:rPr>
              <a:t> J</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6847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18-6 </a:t>
            </a:r>
            <a:r>
              <a:rPr lang="en-US" dirty="0">
                <a:latin typeface="Times New Roman" charset="0"/>
                <a:cs typeface="Times New Roman" charset="0"/>
              </a:rPr>
              <a:t>Power in Household Circuits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wires used in homes to carry electricity have very low resistance. However, if the current is high enough, the power will increase and the wires can become hot enough to start a fire. </a:t>
            </a:r>
          </a:p>
          <a:p>
            <a:pPr marL="0" indent="0">
              <a:spcBef>
                <a:spcPct val="50000"/>
              </a:spcBef>
              <a:buNone/>
            </a:pPr>
            <a:r>
              <a:rPr lang="en-US" dirty="0">
                <a:latin typeface="Times New Roman" charset="0"/>
                <a:cs typeface="Times New Roman" charset="0"/>
              </a:rPr>
              <a:t>To avoid this, we use fuses or circuit breakers, which disconnect when the current goes above a predetermined value.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52625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18-6 </a:t>
            </a:r>
            <a:r>
              <a:rPr lang="en-US" dirty="0">
                <a:latin typeface="Times New Roman" charset="0"/>
                <a:cs typeface="Times New Roman" charset="0"/>
              </a:rPr>
              <a:t>Power in Household Circuits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Fuses are one-use </a:t>
            </a:r>
            <a:r>
              <a:rPr lang="en-US" dirty="0" smtClean="0">
                <a:latin typeface="Times New Roman" charset="0"/>
                <a:cs typeface="Times New Roman" charset="0"/>
              </a:rPr>
              <a:t>items—if </a:t>
            </a:r>
            <a:r>
              <a:rPr lang="en-US" dirty="0">
                <a:latin typeface="Times New Roman" charset="0"/>
                <a:cs typeface="Times New Roman" charset="0"/>
              </a:rPr>
              <a:t>they blow, the fuse is destroyed and must be replaced.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19_FigureA.jpg"/>
          <p:cNvPicPr>
            <a:picLocks noChangeAspect="1"/>
          </p:cNvPicPr>
          <p:nvPr/>
        </p:nvPicPr>
        <p:blipFill rotWithShape="1">
          <a:blip r:embed="rId2">
            <a:extLst>
              <a:ext uri="{28A0092B-C50C-407E-A947-70E740481C1C}">
                <a14:useLocalDpi xmlns:a14="http://schemas.microsoft.com/office/drawing/2010/main" val="0"/>
              </a:ext>
            </a:extLst>
          </a:blip>
          <a:srcRect b="3495"/>
          <a:stretch/>
        </p:blipFill>
        <p:spPr>
          <a:xfrm>
            <a:off x="2595868" y="2730500"/>
            <a:ext cx="3968139" cy="3962400"/>
          </a:xfrm>
          <a:prstGeom prst="rect">
            <a:avLst/>
          </a:prstGeom>
        </p:spPr>
      </p:pic>
    </p:spTree>
    <p:extLst>
      <p:ext uri="{BB962C8B-B14F-4D97-AF65-F5344CB8AC3E}">
        <p14:creationId xmlns:p14="http://schemas.microsoft.com/office/powerpoint/2010/main" val="150079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8_19_FigureB.jpg"/>
          <p:cNvPicPr>
            <a:picLocks noChangeAspect="1"/>
          </p:cNvPicPr>
          <p:nvPr/>
        </p:nvPicPr>
        <p:blipFill rotWithShape="1">
          <a:blip r:embed="rId2">
            <a:extLst>
              <a:ext uri="{28A0092B-C50C-407E-A947-70E740481C1C}">
                <a14:useLocalDpi xmlns:a14="http://schemas.microsoft.com/office/drawing/2010/main" val="0"/>
              </a:ext>
            </a:extLst>
          </a:blip>
          <a:srcRect b="3551"/>
          <a:stretch/>
        </p:blipFill>
        <p:spPr>
          <a:xfrm>
            <a:off x="990600" y="3112944"/>
            <a:ext cx="4184635" cy="3516456"/>
          </a:xfrm>
          <a:prstGeom prst="rect">
            <a:avLst/>
          </a:prstGeom>
        </p:spPr>
      </p:pic>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18-6 </a:t>
            </a:r>
            <a:r>
              <a:rPr lang="en-US" dirty="0">
                <a:latin typeface="Times New Roman" charset="0"/>
                <a:cs typeface="Times New Roman" charset="0"/>
              </a:rPr>
              <a:t>Power in Household Circuits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Circuit breakers, which are now much more common in homes than they once were, are switches that will open if the current is too high; they can then be reset.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18_19_FigureC.jpg"/>
          <p:cNvPicPr>
            <a:picLocks noChangeAspect="1"/>
          </p:cNvPicPr>
          <p:nvPr/>
        </p:nvPicPr>
        <p:blipFill rotWithShape="1">
          <a:blip r:embed="rId3">
            <a:extLst>
              <a:ext uri="{28A0092B-C50C-407E-A947-70E740481C1C}">
                <a14:useLocalDpi xmlns:a14="http://schemas.microsoft.com/office/drawing/2010/main" val="0"/>
              </a:ext>
            </a:extLst>
          </a:blip>
          <a:srcRect b="3238"/>
          <a:stretch/>
        </p:blipFill>
        <p:spPr>
          <a:xfrm>
            <a:off x="5562600" y="3394726"/>
            <a:ext cx="2279904" cy="3234674"/>
          </a:xfrm>
          <a:prstGeom prst="rect">
            <a:avLst/>
          </a:prstGeom>
        </p:spPr>
      </p:pic>
    </p:spTree>
    <p:extLst>
      <p:ext uri="{BB962C8B-B14F-4D97-AF65-F5344CB8AC3E}">
        <p14:creationId xmlns:p14="http://schemas.microsoft.com/office/powerpoint/2010/main" val="3563598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18-7 </a:t>
            </a:r>
            <a:r>
              <a:rPr lang="en-US" dirty="0">
                <a:latin typeface="Times New Roman" charset="0"/>
                <a:cs typeface="Times New Roman" charset="0"/>
              </a:rPr>
              <a:t>Alternating Current</a:t>
            </a:r>
          </a:p>
        </p:txBody>
      </p:sp>
      <p:sp>
        <p:nvSpPr>
          <p:cNvPr id="3" name="Content Placeholder 2"/>
          <p:cNvSpPr>
            <a:spLocks noGrp="1"/>
          </p:cNvSpPr>
          <p:nvPr>
            <p:ph idx="1"/>
          </p:nvPr>
        </p:nvSpPr>
        <p:spPr>
          <a:xfrm>
            <a:off x="457200" y="1600200"/>
            <a:ext cx="4122738" cy="4525963"/>
          </a:xfrm>
        </p:spPr>
        <p:txBody>
          <a:bodyPr/>
          <a:lstStyle/>
          <a:p>
            <a:pPr marL="0" indent="0">
              <a:spcBef>
                <a:spcPct val="50000"/>
              </a:spcBef>
              <a:buNone/>
            </a:pPr>
            <a:r>
              <a:rPr lang="en-US" dirty="0">
                <a:latin typeface="Times New Roman" charset="0"/>
                <a:cs typeface="Times New Roman" charset="0"/>
              </a:rPr>
              <a:t>Current from a battery flows steadily in one direction (direct current, DC). Current from a power plant varies </a:t>
            </a:r>
            <a:r>
              <a:rPr lang="en-US" dirty="0" err="1">
                <a:latin typeface="Times New Roman" charset="0"/>
                <a:cs typeface="Times New Roman" charset="0"/>
              </a:rPr>
              <a:t>sinusoidally</a:t>
            </a:r>
            <a:r>
              <a:rPr lang="en-US" dirty="0">
                <a:latin typeface="Times New Roman" charset="0"/>
                <a:cs typeface="Times New Roman" charset="0"/>
              </a:rPr>
              <a:t> (alternating current, AC).</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21_Figure.jpg"/>
          <p:cNvPicPr>
            <a:picLocks noChangeAspect="1"/>
          </p:cNvPicPr>
          <p:nvPr/>
        </p:nvPicPr>
        <p:blipFill rotWithShape="1">
          <a:blip r:embed="rId2">
            <a:extLst>
              <a:ext uri="{28A0092B-C50C-407E-A947-70E740481C1C}">
                <a14:useLocalDpi xmlns:a14="http://schemas.microsoft.com/office/drawing/2010/main" val="0"/>
              </a:ext>
            </a:extLst>
          </a:blip>
          <a:srcRect b="2967"/>
          <a:stretch/>
        </p:blipFill>
        <p:spPr>
          <a:xfrm>
            <a:off x="4572000" y="1304986"/>
            <a:ext cx="4236720" cy="5248214"/>
          </a:xfrm>
          <a:prstGeom prst="rect">
            <a:avLst/>
          </a:prstGeom>
        </p:spPr>
      </p:pic>
    </p:spTree>
    <p:extLst>
      <p:ext uri="{BB962C8B-B14F-4D97-AF65-F5344CB8AC3E}">
        <p14:creationId xmlns:p14="http://schemas.microsoft.com/office/powerpoint/2010/main" val="343748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18-7 </a:t>
            </a:r>
            <a:r>
              <a:rPr lang="en-US" dirty="0">
                <a:latin typeface="Times New Roman" charset="0"/>
                <a:cs typeface="Times New Roman" charset="0"/>
              </a:rPr>
              <a:t>Alternating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voltage varies </a:t>
            </a:r>
            <a:r>
              <a:rPr lang="en-US" dirty="0" err="1">
                <a:latin typeface="Times New Roman" charset="0"/>
                <a:cs typeface="Times New Roman" charset="0"/>
              </a:rPr>
              <a:t>sinusoidally</a:t>
            </a:r>
            <a:r>
              <a:rPr lang="en-US" dirty="0">
                <a:latin typeface="Times New Roman" charset="0"/>
                <a:cs typeface="Times New Roman" charset="0"/>
              </a:rPr>
              <a:t> with time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as does the current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7A.jpg"/>
          <p:cNvPicPr>
            <a:picLocks noChangeAspect="1"/>
          </p:cNvPicPr>
          <p:nvPr/>
        </p:nvPicPr>
        <p:blipFill rotWithShape="1">
          <a:blip r:embed="rId2">
            <a:extLst>
              <a:ext uri="{28A0092B-C50C-407E-A947-70E740481C1C}">
                <a14:useLocalDpi xmlns:a14="http://schemas.microsoft.com/office/drawing/2010/main" val="0"/>
              </a:ext>
            </a:extLst>
          </a:blip>
          <a:srcRect t="-1" r="54661" b="29846"/>
          <a:stretch/>
        </p:blipFill>
        <p:spPr>
          <a:xfrm>
            <a:off x="2660778" y="2337308"/>
            <a:ext cx="3874960" cy="367792"/>
          </a:xfrm>
          <a:prstGeom prst="rect">
            <a:avLst/>
          </a:prstGeom>
        </p:spPr>
      </p:pic>
      <p:pic>
        <p:nvPicPr>
          <p:cNvPr id="6" name="Picture 5" descr="18_KeyEquation_07B.jpg"/>
          <p:cNvPicPr>
            <a:picLocks noChangeAspect="1"/>
          </p:cNvPicPr>
          <p:nvPr/>
        </p:nvPicPr>
        <p:blipFill rotWithShape="1">
          <a:blip r:embed="rId3">
            <a:extLst>
              <a:ext uri="{28A0092B-C50C-407E-A947-70E740481C1C}">
                <a14:useLocalDpi xmlns:a14="http://schemas.microsoft.com/office/drawing/2010/main" val="0"/>
              </a:ext>
            </a:extLst>
          </a:blip>
          <a:srcRect r="47842" b="19190"/>
          <a:stretch/>
        </p:blipFill>
        <p:spPr>
          <a:xfrm>
            <a:off x="2351088" y="3581400"/>
            <a:ext cx="4457700" cy="699516"/>
          </a:xfrm>
          <a:prstGeom prst="rect">
            <a:avLst/>
          </a:prstGeom>
        </p:spPr>
      </p:pic>
      <p:sp>
        <p:nvSpPr>
          <p:cNvPr id="7" name="TextBox 6"/>
          <p:cNvSpPr txBox="1"/>
          <p:nvPr/>
        </p:nvSpPr>
        <p:spPr>
          <a:xfrm>
            <a:off x="7036176" y="2362200"/>
            <a:ext cx="863976" cy="369332"/>
          </a:xfrm>
          <a:prstGeom prst="rect">
            <a:avLst/>
          </a:prstGeom>
          <a:noFill/>
        </p:spPr>
        <p:txBody>
          <a:bodyPr wrap="none" rtlCol="0">
            <a:spAutoFit/>
          </a:bodyPr>
          <a:lstStyle/>
          <a:p>
            <a:r>
              <a:rPr lang="en-US" dirty="0" smtClean="0">
                <a:latin typeface="Times New Roman"/>
                <a:cs typeface="Times New Roman"/>
              </a:rPr>
              <a:t>(18-7a)</a:t>
            </a:r>
            <a:endParaRPr lang="en-US" dirty="0">
              <a:latin typeface="Times New Roman"/>
              <a:cs typeface="Times New Roman"/>
            </a:endParaRPr>
          </a:p>
        </p:txBody>
      </p:sp>
      <p:sp>
        <p:nvSpPr>
          <p:cNvPr id="8" name="TextBox 7"/>
          <p:cNvSpPr txBox="1"/>
          <p:nvPr/>
        </p:nvSpPr>
        <p:spPr>
          <a:xfrm>
            <a:off x="7047862" y="3768836"/>
            <a:ext cx="876938" cy="369332"/>
          </a:xfrm>
          <a:prstGeom prst="rect">
            <a:avLst/>
          </a:prstGeom>
          <a:noFill/>
        </p:spPr>
        <p:txBody>
          <a:bodyPr wrap="none" rtlCol="0">
            <a:spAutoFit/>
          </a:bodyPr>
          <a:lstStyle/>
          <a:p>
            <a:r>
              <a:rPr lang="en-US" dirty="0" smtClean="0">
                <a:latin typeface="Times New Roman"/>
                <a:cs typeface="Times New Roman"/>
              </a:rPr>
              <a:t>(18-7b)</a:t>
            </a:r>
            <a:endParaRPr lang="en-US" dirty="0">
              <a:latin typeface="Times New Roman"/>
              <a:cs typeface="Times New Roman"/>
            </a:endParaRPr>
          </a:p>
        </p:txBody>
      </p:sp>
    </p:spTree>
    <p:extLst>
      <p:ext uri="{BB962C8B-B14F-4D97-AF65-F5344CB8AC3E}">
        <p14:creationId xmlns:p14="http://schemas.microsoft.com/office/powerpoint/2010/main" val="762873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18-7 </a:t>
            </a:r>
            <a:r>
              <a:rPr lang="en-US" dirty="0">
                <a:latin typeface="Times New Roman" charset="0"/>
                <a:cs typeface="Times New Roman" charset="0"/>
              </a:rPr>
              <a:t>Alternating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Multiplying the current and the voltage gives the power: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22_Figure.jpg"/>
          <p:cNvPicPr>
            <a:picLocks noChangeAspect="1"/>
          </p:cNvPicPr>
          <p:nvPr/>
        </p:nvPicPr>
        <p:blipFill rotWithShape="1">
          <a:blip r:embed="rId2">
            <a:extLst>
              <a:ext uri="{28A0092B-C50C-407E-A947-70E740481C1C}">
                <a14:useLocalDpi xmlns:a14="http://schemas.microsoft.com/office/drawing/2010/main" val="0"/>
              </a:ext>
            </a:extLst>
          </a:blip>
          <a:srcRect b="5754"/>
          <a:stretch/>
        </p:blipFill>
        <p:spPr>
          <a:xfrm>
            <a:off x="2367090" y="3581400"/>
            <a:ext cx="4425696" cy="2895600"/>
          </a:xfrm>
          <a:prstGeom prst="rect">
            <a:avLst/>
          </a:prstGeom>
        </p:spPr>
      </p:pic>
      <p:pic>
        <p:nvPicPr>
          <p:cNvPr id="6" name="Picture 5" descr="EQ_pg514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716" y="2438400"/>
            <a:ext cx="3553968" cy="420624"/>
          </a:xfrm>
          <a:prstGeom prst="rect">
            <a:avLst/>
          </a:prstGeom>
        </p:spPr>
      </p:pic>
    </p:spTree>
    <p:extLst>
      <p:ext uri="{BB962C8B-B14F-4D97-AF65-F5344CB8AC3E}">
        <p14:creationId xmlns:p14="http://schemas.microsoft.com/office/powerpoint/2010/main" val="311323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18</a:t>
            </a:r>
            <a:endParaRPr lang="en-US" dirty="0"/>
          </a:p>
        </p:txBody>
      </p:sp>
      <p:sp>
        <p:nvSpPr>
          <p:cNvPr id="3" name="Content Placeholder 2"/>
          <p:cNvSpPr>
            <a:spLocks noGrp="1"/>
          </p:cNvSpPr>
          <p:nvPr>
            <p:ph idx="1"/>
          </p:nvPr>
        </p:nvSpPr>
        <p:spPr>
          <a:xfrm>
            <a:off x="457200" y="1600200"/>
            <a:ext cx="8610600" cy="4892675"/>
          </a:xfrm>
        </p:spPr>
        <p:txBody>
          <a:bodyPr/>
          <a:lstStyle/>
          <a:p>
            <a:pPr>
              <a:spcBef>
                <a:spcPct val="50000"/>
              </a:spcBef>
              <a:buFontTx/>
              <a:buChar char="•"/>
            </a:pPr>
            <a:r>
              <a:rPr lang="en-US" dirty="0">
                <a:latin typeface="Times New Roman" charset="0"/>
                <a:cs typeface="Times New Roman" charset="0"/>
              </a:rPr>
              <a:t> The Electric Battery</a:t>
            </a:r>
          </a:p>
          <a:p>
            <a:pPr>
              <a:spcBef>
                <a:spcPct val="50000"/>
              </a:spcBef>
              <a:buFontTx/>
              <a:buChar char="•"/>
            </a:pPr>
            <a:r>
              <a:rPr lang="en-US" dirty="0">
                <a:latin typeface="Times New Roman" charset="0"/>
                <a:cs typeface="Times New Roman" charset="0"/>
              </a:rPr>
              <a:t> Electric Current</a:t>
            </a:r>
          </a:p>
          <a:p>
            <a:pPr>
              <a:spcBef>
                <a:spcPct val="50000"/>
              </a:spcBef>
              <a:buFontTx/>
              <a:buChar char="•"/>
            </a:pPr>
            <a:r>
              <a:rPr lang="en-US" dirty="0">
                <a:latin typeface="Times New Roman" charset="0"/>
                <a:cs typeface="Times New Roman" charset="0"/>
              </a:rPr>
              <a:t> </a:t>
            </a:r>
            <a:r>
              <a:rPr lang="en-US" dirty="0" smtClean="0">
                <a:latin typeface="Times New Roman" charset="0"/>
                <a:cs typeface="Times New Roman" charset="0"/>
              </a:rPr>
              <a:t>Ohm</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Resistance and Resistors</a:t>
            </a:r>
          </a:p>
          <a:p>
            <a:pPr>
              <a:spcBef>
                <a:spcPct val="50000"/>
              </a:spcBef>
              <a:buFontTx/>
              <a:buChar char="•"/>
            </a:pPr>
            <a:r>
              <a:rPr lang="en-US" dirty="0">
                <a:latin typeface="Times New Roman" charset="0"/>
                <a:cs typeface="Times New Roman" charset="0"/>
              </a:rPr>
              <a:t> Resistivity</a:t>
            </a:r>
          </a:p>
          <a:p>
            <a:pPr>
              <a:spcBef>
                <a:spcPct val="50000"/>
              </a:spcBef>
              <a:buFontTx/>
              <a:buChar char="•"/>
            </a:pPr>
            <a:r>
              <a:rPr lang="en-US" dirty="0">
                <a:latin typeface="Times New Roman" charset="0"/>
                <a:cs typeface="Times New Roman" charset="0"/>
              </a:rPr>
              <a:t> Electric Power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18-7 </a:t>
            </a:r>
            <a:r>
              <a:rPr lang="en-US" dirty="0">
                <a:latin typeface="Times New Roman" charset="0"/>
                <a:cs typeface="Times New Roman" charset="0"/>
              </a:rPr>
              <a:t>Alternating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Usually we are interested in the average power: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514_2.jpg"/>
          <p:cNvPicPr>
            <a:picLocks noChangeAspect="1"/>
          </p:cNvPicPr>
          <p:nvPr/>
        </p:nvPicPr>
        <p:blipFill rotWithShape="1">
          <a:blip r:embed="rId2">
            <a:extLst>
              <a:ext uri="{28A0092B-C50C-407E-A947-70E740481C1C}">
                <a14:useLocalDpi xmlns:a14="http://schemas.microsoft.com/office/drawing/2010/main" val="0"/>
              </a:ext>
            </a:extLst>
          </a:blip>
          <a:srcRect r="6501" b="-1370"/>
          <a:stretch/>
        </p:blipFill>
        <p:spPr>
          <a:xfrm>
            <a:off x="3810000" y="2673096"/>
            <a:ext cx="1538922" cy="451104"/>
          </a:xfrm>
          <a:prstGeom prst="rect">
            <a:avLst/>
          </a:prstGeom>
        </p:spPr>
      </p:pic>
      <p:pic>
        <p:nvPicPr>
          <p:cNvPr id="6" name="Picture 5" descr="EQ_pg514_3.jpg"/>
          <p:cNvPicPr>
            <a:picLocks noChangeAspect="1"/>
          </p:cNvPicPr>
          <p:nvPr/>
        </p:nvPicPr>
        <p:blipFill rotWithShape="1">
          <a:blip r:embed="rId3">
            <a:extLst>
              <a:ext uri="{28A0092B-C50C-407E-A947-70E740481C1C}">
                <a14:useLocalDpi xmlns:a14="http://schemas.microsoft.com/office/drawing/2010/main" val="0"/>
              </a:ext>
            </a:extLst>
          </a:blip>
          <a:srcRect r="6624"/>
          <a:stretch/>
        </p:blipFill>
        <p:spPr>
          <a:xfrm>
            <a:off x="3838258" y="3810000"/>
            <a:ext cx="1508442" cy="810768"/>
          </a:xfrm>
          <a:prstGeom prst="rect">
            <a:avLst/>
          </a:prstGeom>
        </p:spPr>
      </p:pic>
    </p:spTree>
    <p:extLst>
      <p:ext uri="{BB962C8B-B14F-4D97-AF65-F5344CB8AC3E}">
        <p14:creationId xmlns:p14="http://schemas.microsoft.com/office/powerpoint/2010/main" val="88408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18-7 </a:t>
            </a:r>
            <a:r>
              <a:rPr lang="en-US" dirty="0">
                <a:latin typeface="Times New Roman" charset="0"/>
                <a:cs typeface="Times New Roman" charset="0"/>
              </a:rPr>
              <a:t>Alternating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current and voltage both have average values of zero, so we square them, take the average, then take the square root, yielding the root mean square (</a:t>
            </a:r>
            <a:r>
              <a:rPr lang="en-US" dirty="0" err="1">
                <a:latin typeface="Times New Roman" charset="0"/>
                <a:cs typeface="Times New Roman" charset="0"/>
              </a:rPr>
              <a:t>rms</a:t>
            </a:r>
            <a:r>
              <a:rPr lang="en-US" dirty="0">
                <a:latin typeface="Times New Roman" charset="0"/>
                <a:cs typeface="Times New Roman" charset="0"/>
              </a:rPr>
              <a:t>) value.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8A.jpg"/>
          <p:cNvPicPr>
            <a:picLocks noChangeAspect="1"/>
          </p:cNvPicPr>
          <p:nvPr/>
        </p:nvPicPr>
        <p:blipFill rotWithShape="1">
          <a:blip r:embed="rId2">
            <a:extLst>
              <a:ext uri="{28A0092B-C50C-407E-A947-70E740481C1C}">
                <a14:useLocalDpi xmlns:a14="http://schemas.microsoft.com/office/drawing/2010/main" val="0"/>
              </a:ext>
            </a:extLst>
          </a:blip>
          <a:srcRect r="47403" b="15278"/>
          <a:stretch/>
        </p:blipFill>
        <p:spPr>
          <a:xfrm>
            <a:off x="2317750" y="3505200"/>
            <a:ext cx="4495292" cy="805688"/>
          </a:xfrm>
          <a:prstGeom prst="rect">
            <a:avLst/>
          </a:prstGeom>
        </p:spPr>
      </p:pic>
      <p:pic>
        <p:nvPicPr>
          <p:cNvPr id="6" name="Picture 5" descr="18_KeyEquation_08B.jpg"/>
          <p:cNvPicPr>
            <a:picLocks noChangeAspect="1"/>
          </p:cNvPicPr>
          <p:nvPr/>
        </p:nvPicPr>
        <p:blipFill rotWithShape="1">
          <a:blip r:embed="rId3">
            <a:extLst>
              <a:ext uri="{28A0092B-C50C-407E-A947-70E740481C1C}">
                <a14:useLocalDpi xmlns:a14="http://schemas.microsoft.com/office/drawing/2010/main" val="0"/>
              </a:ext>
            </a:extLst>
          </a:blip>
          <a:srcRect r="44876" b="16402"/>
          <a:stretch/>
        </p:blipFill>
        <p:spPr>
          <a:xfrm>
            <a:off x="2209800" y="4699000"/>
            <a:ext cx="4711192" cy="800100"/>
          </a:xfrm>
          <a:prstGeom prst="rect">
            <a:avLst/>
          </a:prstGeom>
        </p:spPr>
      </p:pic>
      <p:sp>
        <p:nvSpPr>
          <p:cNvPr id="7" name="TextBox 6"/>
          <p:cNvSpPr txBox="1"/>
          <p:nvPr/>
        </p:nvSpPr>
        <p:spPr>
          <a:xfrm>
            <a:off x="7188576" y="3669268"/>
            <a:ext cx="863976" cy="369332"/>
          </a:xfrm>
          <a:prstGeom prst="rect">
            <a:avLst/>
          </a:prstGeom>
          <a:noFill/>
        </p:spPr>
        <p:txBody>
          <a:bodyPr wrap="none" rtlCol="0">
            <a:spAutoFit/>
          </a:bodyPr>
          <a:lstStyle/>
          <a:p>
            <a:r>
              <a:rPr lang="en-US" dirty="0" smtClean="0">
                <a:latin typeface="Times New Roman"/>
                <a:cs typeface="Times New Roman"/>
              </a:rPr>
              <a:t>(18-8a)</a:t>
            </a:r>
            <a:endParaRPr lang="en-US" dirty="0">
              <a:latin typeface="Times New Roman"/>
              <a:cs typeface="Times New Roman"/>
            </a:endParaRPr>
          </a:p>
        </p:txBody>
      </p:sp>
      <p:sp>
        <p:nvSpPr>
          <p:cNvPr id="8" name="TextBox 7"/>
          <p:cNvSpPr txBox="1"/>
          <p:nvPr/>
        </p:nvSpPr>
        <p:spPr>
          <a:xfrm>
            <a:off x="7200262" y="4835636"/>
            <a:ext cx="876938" cy="369332"/>
          </a:xfrm>
          <a:prstGeom prst="rect">
            <a:avLst/>
          </a:prstGeom>
          <a:noFill/>
        </p:spPr>
        <p:txBody>
          <a:bodyPr wrap="none" rtlCol="0">
            <a:spAutoFit/>
          </a:bodyPr>
          <a:lstStyle/>
          <a:p>
            <a:r>
              <a:rPr lang="en-US" dirty="0" smtClean="0">
                <a:latin typeface="Times New Roman"/>
                <a:cs typeface="Times New Roman"/>
              </a:rPr>
              <a:t>(18-8b)</a:t>
            </a:r>
            <a:endParaRPr lang="en-US" dirty="0">
              <a:latin typeface="Times New Roman"/>
              <a:cs typeface="Times New Roman"/>
            </a:endParaRPr>
          </a:p>
        </p:txBody>
      </p:sp>
    </p:spTree>
    <p:extLst>
      <p:ext uri="{BB962C8B-B14F-4D97-AF65-F5344CB8AC3E}">
        <p14:creationId xmlns:p14="http://schemas.microsoft.com/office/powerpoint/2010/main" val="127566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18-8 </a:t>
            </a:r>
            <a:r>
              <a:rPr lang="en-US" dirty="0">
                <a:latin typeface="Times New Roman" charset="0"/>
                <a:cs typeface="Times New Roman" charset="0"/>
              </a:rPr>
              <a:t>Microscopic View of 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Electrons in a conductor have large, random speeds just due to their temperature. When a potential difference is applied, the electrons also acquire an average drift velocity, which is generally considerably smaller than the thermal velocity.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24_Figure.jpg"/>
          <p:cNvPicPr>
            <a:picLocks noChangeAspect="1"/>
          </p:cNvPicPr>
          <p:nvPr/>
        </p:nvPicPr>
        <p:blipFill rotWithShape="1">
          <a:blip r:embed="rId2">
            <a:extLst>
              <a:ext uri="{28A0092B-C50C-407E-A947-70E740481C1C}">
                <a14:useLocalDpi xmlns:a14="http://schemas.microsoft.com/office/drawing/2010/main" val="0"/>
              </a:ext>
            </a:extLst>
          </a:blip>
          <a:srcRect b="8450"/>
          <a:stretch/>
        </p:blipFill>
        <p:spPr>
          <a:xfrm>
            <a:off x="1979994" y="4440746"/>
            <a:ext cx="5199888" cy="1685417"/>
          </a:xfrm>
          <a:prstGeom prst="rect">
            <a:avLst/>
          </a:prstGeom>
        </p:spPr>
      </p:pic>
    </p:spTree>
    <p:extLst>
      <p:ext uri="{BB962C8B-B14F-4D97-AF65-F5344CB8AC3E}">
        <p14:creationId xmlns:p14="http://schemas.microsoft.com/office/powerpoint/2010/main" val="115601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18-8 </a:t>
            </a:r>
            <a:r>
              <a:rPr lang="en-US" dirty="0">
                <a:latin typeface="Times New Roman" charset="0"/>
                <a:cs typeface="Times New Roman" charset="0"/>
              </a:rPr>
              <a:t>Microscopic View of 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drift speed is related to the current in the wire, and also to the number of electrons per unit volume.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10.jpg"/>
          <p:cNvPicPr>
            <a:picLocks noChangeAspect="1"/>
          </p:cNvPicPr>
          <p:nvPr/>
        </p:nvPicPr>
        <p:blipFill rotWithShape="1">
          <a:blip r:embed="rId2">
            <a:extLst>
              <a:ext uri="{28A0092B-C50C-407E-A947-70E740481C1C}">
                <a14:useLocalDpi xmlns:a14="http://schemas.microsoft.com/office/drawing/2010/main" val="0"/>
              </a:ext>
            </a:extLst>
          </a:blip>
          <a:srcRect r="68200" b="15986"/>
          <a:stretch/>
        </p:blipFill>
        <p:spPr>
          <a:xfrm>
            <a:off x="3221038" y="4581144"/>
            <a:ext cx="2717800" cy="752856"/>
          </a:xfrm>
          <a:prstGeom prst="rect">
            <a:avLst/>
          </a:prstGeom>
        </p:spPr>
      </p:pic>
      <p:sp>
        <p:nvSpPr>
          <p:cNvPr id="6" name="TextBox 5"/>
          <p:cNvSpPr txBox="1"/>
          <p:nvPr/>
        </p:nvSpPr>
        <p:spPr>
          <a:xfrm>
            <a:off x="6477000" y="4796504"/>
            <a:ext cx="876938" cy="369332"/>
          </a:xfrm>
          <a:prstGeom prst="rect">
            <a:avLst/>
          </a:prstGeom>
          <a:noFill/>
        </p:spPr>
        <p:txBody>
          <a:bodyPr wrap="none" rtlCol="0">
            <a:spAutoFit/>
          </a:bodyPr>
          <a:lstStyle/>
          <a:p>
            <a:r>
              <a:rPr lang="en-US" dirty="0" smtClean="0">
                <a:latin typeface="Times New Roman"/>
                <a:cs typeface="Times New Roman"/>
              </a:rPr>
              <a:t>(18-10)</a:t>
            </a:r>
            <a:endParaRPr lang="en-US" dirty="0">
              <a:latin typeface="Times New Roman"/>
              <a:cs typeface="Times New Roman"/>
            </a:endParaRPr>
          </a:p>
        </p:txBody>
      </p:sp>
      <p:pic>
        <p:nvPicPr>
          <p:cNvPr id="7" name="Picture 6" descr="EQ_pg5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34" y="2963672"/>
            <a:ext cx="7455408" cy="829056"/>
          </a:xfrm>
          <a:prstGeom prst="rect">
            <a:avLst/>
          </a:prstGeom>
        </p:spPr>
      </p:pic>
    </p:spTree>
    <p:extLst>
      <p:ext uri="{BB962C8B-B14F-4D97-AF65-F5344CB8AC3E}">
        <p14:creationId xmlns:p14="http://schemas.microsoft.com/office/powerpoint/2010/main" val="924826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18-9 </a:t>
            </a:r>
            <a:r>
              <a:rPr lang="en-US" dirty="0">
                <a:latin typeface="Times New Roman" charset="0"/>
                <a:cs typeface="Times New Roman" charset="0"/>
              </a:rPr>
              <a:t>Superconductivity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general, resistivity decreases as temperature decreases. Some materials, however, have resistivity that falls abruptly to zero at a very low temperature, called the critical temperature, </a:t>
            </a:r>
            <a:r>
              <a:rPr lang="en-US" i="1" dirty="0">
                <a:latin typeface="Times New Roman" charset="0"/>
                <a:cs typeface="Times New Roman" charset="0"/>
              </a:rPr>
              <a:t>T</a:t>
            </a:r>
            <a:r>
              <a:rPr lang="en-US" baseline="-25000" dirty="0">
                <a:latin typeface="Times New Roman" charset="0"/>
                <a:cs typeface="Times New Roman" charset="0"/>
              </a:rPr>
              <a:t>C</a:t>
            </a:r>
            <a:r>
              <a:rPr lang="en-US" dirty="0">
                <a:latin typeface="Times New Roman" charset="0"/>
                <a:cs typeface="Times New Roman" charset="0"/>
              </a:rPr>
              <a: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26_Figure.jpg"/>
          <p:cNvPicPr>
            <a:picLocks noChangeAspect="1"/>
          </p:cNvPicPr>
          <p:nvPr/>
        </p:nvPicPr>
        <p:blipFill rotWithShape="1">
          <a:blip r:embed="rId2">
            <a:extLst>
              <a:ext uri="{28A0092B-C50C-407E-A947-70E740481C1C}">
                <a14:useLocalDpi xmlns:a14="http://schemas.microsoft.com/office/drawing/2010/main" val="0"/>
              </a:ext>
            </a:extLst>
          </a:blip>
          <a:srcRect b="6118"/>
          <a:stretch/>
        </p:blipFill>
        <p:spPr>
          <a:xfrm>
            <a:off x="2819400" y="3754628"/>
            <a:ext cx="3517392" cy="2798572"/>
          </a:xfrm>
          <a:prstGeom prst="rect">
            <a:avLst/>
          </a:prstGeom>
        </p:spPr>
      </p:pic>
    </p:spTree>
    <p:extLst>
      <p:ext uri="{BB962C8B-B14F-4D97-AF65-F5344CB8AC3E}">
        <p14:creationId xmlns:p14="http://schemas.microsoft.com/office/powerpoint/2010/main" val="129439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18-9 </a:t>
            </a:r>
            <a:r>
              <a:rPr lang="en-US" dirty="0">
                <a:latin typeface="Times New Roman" charset="0"/>
                <a:cs typeface="Times New Roman" charset="0"/>
              </a:rPr>
              <a:t>Superconductivity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Experiments have shown that currents, once started, can flow through these materials for years without decreasing even without a potential difference.</a:t>
            </a:r>
          </a:p>
          <a:p>
            <a:pPr marL="0" indent="0">
              <a:spcBef>
                <a:spcPct val="50000"/>
              </a:spcBef>
              <a:buNone/>
            </a:pPr>
            <a:r>
              <a:rPr lang="en-US" dirty="0">
                <a:latin typeface="Times New Roman" charset="0"/>
                <a:cs typeface="Times New Roman" charset="0"/>
              </a:rPr>
              <a:t>Critical temperatures are low; for many years no material was found to be superconducting above 23 K.</a:t>
            </a:r>
          </a:p>
          <a:p>
            <a:pPr marL="0" indent="0">
              <a:spcBef>
                <a:spcPct val="50000"/>
              </a:spcBef>
              <a:buNone/>
            </a:pPr>
            <a:r>
              <a:rPr lang="en-US" dirty="0">
                <a:latin typeface="Times New Roman" charset="0"/>
                <a:cs typeface="Times New Roman" charset="0"/>
              </a:rPr>
              <a:t>More recently, novel materials have been found to be superconducting below 90 K, critical temperatures as high as 160K have been reported.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168574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18-10 </a:t>
            </a:r>
            <a:r>
              <a:rPr lang="en-US" dirty="0">
                <a:latin typeface="Times New Roman" charset="0"/>
                <a:cs typeface="Times New Roman" charset="0"/>
              </a:rPr>
              <a:t>Electrical Conduction </a:t>
            </a:r>
            <a:r>
              <a:rPr lang="en-US" dirty="0" smtClean="0">
                <a:latin typeface="Times New Roman" charset="0"/>
                <a:cs typeface="Times New Roman" charset="0"/>
              </a:rPr>
              <a:t>in</a:t>
            </a:r>
            <a:br>
              <a:rPr lang="en-US" dirty="0" smtClean="0">
                <a:latin typeface="Times New Roman" charset="0"/>
                <a:cs typeface="Times New Roman" charset="0"/>
              </a:rPr>
            </a:br>
            <a:r>
              <a:rPr lang="en-US" dirty="0" smtClean="0">
                <a:latin typeface="Times New Roman" charset="0"/>
                <a:cs typeface="Times New Roman" charset="0"/>
              </a:rPr>
              <a:t>the </a:t>
            </a:r>
            <a:r>
              <a:rPr lang="en-US" dirty="0">
                <a:latin typeface="Times New Roman" charset="0"/>
                <a:cs typeface="Times New Roman" charset="0"/>
              </a:rPr>
              <a:t>Human Nervous System</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human nervous system depends on the flow of electric charge. </a:t>
            </a:r>
          </a:p>
          <a:p>
            <a:pPr marL="0" indent="0">
              <a:spcBef>
                <a:spcPct val="50000"/>
              </a:spcBef>
              <a:buNone/>
            </a:pPr>
            <a:r>
              <a:rPr lang="en-US" dirty="0">
                <a:latin typeface="Times New Roman" charset="0"/>
                <a:cs typeface="Times New Roman" charset="0"/>
              </a:rPr>
              <a:t>The basic elements of the nervous system are cells called neurons. </a:t>
            </a:r>
          </a:p>
          <a:p>
            <a:pPr marL="0" indent="0">
              <a:spcBef>
                <a:spcPct val="50000"/>
              </a:spcBef>
              <a:buNone/>
            </a:pPr>
            <a:r>
              <a:rPr lang="en-US" dirty="0">
                <a:latin typeface="Times New Roman" charset="0"/>
                <a:cs typeface="Times New Roman" charset="0"/>
              </a:rPr>
              <a:t>Neurons have a main cell body, small attachments called dendrites, and a long tail called the axon.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07755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18-10 </a:t>
            </a:r>
            <a:r>
              <a:rPr lang="en-US" dirty="0">
                <a:latin typeface="Times New Roman" charset="0"/>
                <a:cs typeface="Times New Roman" charset="0"/>
              </a:rPr>
              <a:t>Electrical Conduction in</a:t>
            </a:r>
            <a:br>
              <a:rPr lang="en-US" dirty="0">
                <a:latin typeface="Times New Roman" charset="0"/>
                <a:cs typeface="Times New Roman" charset="0"/>
              </a:rPr>
            </a:br>
            <a:r>
              <a:rPr lang="en-US" dirty="0">
                <a:latin typeface="Times New Roman" charset="0"/>
                <a:cs typeface="Times New Roman" charset="0"/>
              </a:rPr>
              <a:t>the Human Nervous System</a:t>
            </a:r>
            <a:endParaRPr lang="en-US" dirty="0"/>
          </a:p>
        </p:txBody>
      </p:sp>
      <p:sp>
        <p:nvSpPr>
          <p:cNvPr id="3" name="Content Placeholder 2"/>
          <p:cNvSpPr>
            <a:spLocks noGrp="1"/>
          </p:cNvSpPr>
          <p:nvPr>
            <p:ph idx="1"/>
          </p:nvPr>
        </p:nvSpPr>
        <p:spPr>
          <a:xfrm>
            <a:off x="457200" y="1600200"/>
            <a:ext cx="4572000" cy="4525963"/>
          </a:xfrm>
        </p:spPr>
        <p:txBody>
          <a:bodyPr/>
          <a:lstStyle/>
          <a:p>
            <a:pPr marL="0" indent="0">
              <a:spcBef>
                <a:spcPct val="50000"/>
              </a:spcBef>
              <a:buNone/>
            </a:pPr>
            <a:r>
              <a:rPr lang="en-US" dirty="0">
                <a:latin typeface="Times New Roman" charset="0"/>
                <a:cs typeface="Times New Roman" charset="0"/>
              </a:rPr>
              <a:t>Signals are received by the dendrites, propagated along the axon, and transmitted through a connection called a synapse.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9" name="Picture 8" descr="18_27_Figure.jpg"/>
          <p:cNvPicPr>
            <a:picLocks noChangeAspect="1"/>
          </p:cNvPicPr>
          <p:nvPr/>
        </p:nvPicPr>
        <p:blipFill rotWithShape="1">
          <a:blip r:embed="rId2">
            <a:extLst>
              <a:ext uri="{28A0092B-C50C-407E-A947-70E740481C1C}">
                <a14:useLocalDpi xmlns:a14="http://schemas.microsoft.com/office/drawing/2010/main" val="0"/>
              </a:ext>
            </a:extLst>
          </a:blip>
          <a:srcRect b="2122"/>
          <a:stretch/>
        </p:blipFill>
        <p:spPr>
          <a:xfrm>
            <a:off x="5181600" y="1219200"/>
            <a:ext cx="3123185" cy="5520847"/>
          </a:xfrm>
          <a:prstGeom prst="rect">
            <a:avLst/>
          </a:prstGeom>
        </p:spPr>
      </p:pic>
    </p:spTree>
    <p:extLst>
      <p:ext uri="{BB962C8B-B14F-4D97-AF65-F5344CB8AC3E}">
        <p14:creationId xmlns:p14="http://schemas.microsoft.com/office/powerpoint/2010/main" val="852317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18-10 </a:t>
            </a:r>
            <a:r>
              <a:rPr lang="en-US" dirty="0">
                <a:latin typeface="Times New Roman" charset="0"/>
                <a:cs typeface="Times New Roman" charset="0"/>
              </a:rPr>
              <a:t>Electrical Conduction in</a:t>
            </a:r>
            <a:br>
              <a:rPr lang="en-US" dirty="0">
                <a:latin typeface="Times New Roman" charset="0"/>
                <a:cs typeface="Times New Roman" charset="0"/>
              </a:rPr>
            </a:br>
            <a:r>
              <a:rPr lang="en-US" dirty="0">
                <a:latin typeface="Times New Roman" charset="0"/>
                <a:cs typeface="Times New Roman" charset="0"/>
              </a:rPr>
              <a:t>the Human Nervous System</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process depends on there being a dipole layer of charge on the cell membrane, and different concentrations of ions inside and outside the cell.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28_Figure.jpg"/>
          <p:cNvPicPr>
            <a:picLocks noChangeAspect="1"/>
          </p:cNvPicPr>
          <p:nvPr/>
        </p:nvPicPr>
        <p:blipFill rotWithShape="1">
          <a:blip r:embed="rId2">
            <a:extLst>
              <a:ext uri="{28A0092B-C50C-407E-A947-70E740481C1C}">
                <a14:useLocalDpi xmlns:a14="http://schemas.microsoft.com/office/drawing/2010/main" val="0"/>
              </a:ext>
            </a:extLst>
          </a:blip>
          <a:srcRect b="6546"/>
          <a:stretch/>
        </p:blipFill>
        <p:spPr>
          <a:xfrm>
            <a:off x="2540826" y="3390900"/>
            <a:ext cx="4078224" cy="2905443"/>
          </a:xfrm>
          <a:prstGeom prst="rect">
            <a:avLst/>
          </a:prstGeom>
        </p:spPr>
      </p:pic>
    </p:spTree>
    <p:extLst>
      <p:ext uri="{BB962C8B-B14F-4D97-AF65-F5344CB8AC3E}">
        <p14:creationId xmlns:p14="http://schemas.microsoft.com/office/powerpoint/2010/main" val="4150678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18-10 </a:t>
            </a:r>
            <a:r>
              <a:rPr lang="en-US" dirty="0">
                <a:latin typeface="Times New Roman" charset="0"/>
                <a:cs typeface="Times New Roman" charset="0"/>
              </a:rPr>
              <a:t>Electrical Conduction in</a:t>
            </a:r>
            <a:br>
              <a:rPr lang="en-US" dirty="0">
                <a:latin typeface="Times New Roman" charset="0"/>
                <a:cs typeface="Times New Roman" charset="0"/>
              </a:rPr>
            </a:br>
            <a:r>
              <a:rPr lang="en-US" dirty="0">
                <a:latin typeface="Times New Roman" charset="0"/>
                <a:cs typeface="Times New Roman" charset="0"/>
              </a:rPr>
              <a:t>the Human Nervous System</a:t>
            </a:r>
            <a:endParaRPr lang="en-US" dirty="0"/>
          </a:p>
        </p:txBody>
      </p:sp>
      <p:sp>
        <p:nvSpPr>
          <p:cNvPr id="3" name="Content Placeholder 2"/>
          <p:cNvSpPr>
            <a:spLocks noGrp="1"/>
          </p:cNvSpPr>
          <p:nvPr>
            <p:ph idx="1"/>
          </p:nvPr>
        </p:nvSpPr>
        <p:spPr>
          <a:xfrm>
            <a:off x="465138" y="1600200"/>
            <a:ext cx="8229600" cy="4525963"/>
          </a:xfrm>
        </p:spPr>
        <p:txBody>
          <a:bodyPr/>
          <a:lstStyle/>
          <a:p>
            <a:pPr marL="0" indent="0">
              <a:spcBef>
                <a:spcPct val="50000"/>
              </a:spcBef>
              <a:buNone/>
            </a:pPr>
            <a:r>
              <a:rPr lang="en-US" dirty="0">
                <a:latin typeface="Times New Roman" charset="0"/>
                <a:cs typeface="Times New Roman" charset="0"/>
              </a:rPr>
              <a:t>This applies to most cells in the body. Neurons can respond to a stimulus and conduct an electrical signal. This signal is in the form of an action potential.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30_Figure.jpg"/>
          <p:cNvPicPr>
            <a:picLocks noChangeAspect="1"/>
          </p:cNvPicPr>
          <p:nvPr/>
        </p:nvPicPr>
        <p:blipFill rotWithShape="1">
          <a:blip r:embed="rId2">
            <a:extLst>
              <a:ext uri="{28A0092B-C50C-407E-A947-70E740481C1C}">
                <a14:useLocalDpi xmlns:a14="http://schemas.microsoft.com/office/drawing/2010/main" val="0"/>
              </a:ext>
            </a:extLst>
          </a:blip>
          <a:srcRect b="4178"/>
          <a:stretch/>
        </p:blipFill>
        <p:spPr>
          <a:xfrm>
            <a:off x="2419414" y="3276600"/>
            <a:ext cx="4321048" cy="3299156"/>
          </a:xfrm>
          <a:prstGeom prst="rect">
            <a:avLst/>
          </a:prstGeom>
        </p:spPr>
      </p:pic>
    </p:spTree>
    <p:extLst>
      <p:ext uri="{BB962C8B-B14F-4D97-AF65-F5344CB8AC3E}">
        <p14:creationId xmlns:p14="http://schemas.microsoft.com/office/powerpoint/2010/main" val="34405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18</a:t>
            </a:r>
            <a:endParaRPr lang="en-US" dirty="0"/>
          </a:p>
        </p:txBody>
      </p:sp>
      <p:sp>
        <p:nvSpPr>
          <p:cNvPr id="3" name="Content Placeholder 2"/>
          <p:cNvSpPr>
            <a:spLocks noGrp="1"/>
          </p:cNvSpPr>
          <p:nvPr>
            <p:ph idx="1"/>
          </p:nvPr>
        </p:nvSpPr>
        <p:spPr>
          <a:xfrm>
            <a:off x="457200" y="1600200"/>
            <a:ext cx="8610600" cy="4892675"/>
          </a:xfrm>
        </p:spPr>
        <p:txBody>
          <a:bodyPr/>
          <a:lstStyle/>
          <a:p>
            <a:pPr>
              <a:spcBef>
                <a:spcPct val="50000"/>
              </a:spcBef>
              <a:buFontTx/>
              <a:buChar char="•"/>
            </a:pPr>
            <a:r>
              <a:rPr lang="en-US" dirty="0">
                <a:latin typeface="Times New Roman" charset="0"/>
                <a:cs typeface="Times New Roman" charset="0"/>
              </a:rPr>
              <a:t> Power in Household Circuits</a:t>
            </a:r>
          </a:p>
          <a:p>
            <a:pPr>
              <a:spcBef>
                <a:spcPct val="50000"/>
              </a:spcBef>
              <a:buFontTx/>
              <a:buChar char="•"/>
            </a:pPr>
            <a:r>
              <a:rPr lang="en-US" dirty="0">
                <a:latin typeface="Times New Roman" charset="0"/>
                <a:cs typeface="Times New Roman" charset="0"/>
              </a:rPr>
              <a:t> Alternating Current</a:t>
            </a:r>
          </a:p>
          <a:p>
            <a:pPr>
              <a:spcBef>
                <a:spcPct val="50000"/>
              </a:spcBef>
              <a:buFontTx/>
              <a:buChar char="•"/>
            </a:pPr>
            <a:r>
              <a:rPr lang="en-US" dirty="0">
                <a:latin typeface="Times New Roman" charset="0"/>
                <a:cs typeface="Times New Roman" charset="0"/>
              </a:rPr>
              <a:t> Microscopic View of Electric Current</a:t>
            </a:r>
          </a:p>
          <a:p>
            <a:pPr>
              <a:spcBef>
                <a:spcPct val="50000"/>
              </a:spcBef>
              <a:buFontTx/>
              <a:buChar char="•"/>
            </a:pPr>
            <a:r>
              <a:rPr lang="en-US" dirty="0">
                <a:latin typeface="Times New Roman" charset="0"/>
                <a:cs typeface="Times New Roman" charset="0"/>
              </a:rPr>
              <a:t> Superconductivity</a:t>
            </a:r>
          </a:p>
          <a:p>
            <a:pPr>
              <a:spcBef>
                <a:spcPct val="50000"/>
              </a:spcBef>
              <a:buFontTx/>
              <a:buChar char="•"/>
            </a:pPr>
            <a:r>
              <a:rPr lang="en-US" dirty="0">
                <a:latin typeface="Times New Roman" charset="0"/>
                <a:cs typeface="Times New Roman" charset="0"/>
              </a:rPr>
              <a:t> Electrical Conduction in the Human Nervous System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7301223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18-10 </a:t>
            </a:r>
            <a:r>
              <a:rPr lang="en-US" dirty="0">
                <a:latin typeface="Times New Roman" charset="0"/>
                <a:cs typeface="Times New Roman" charset="0"/>
              </a:rPr>
              <a:t>Electrical Conduction in</a:t>
            </a:r>
            <a:br>
              <a:rPr lang="en-US" dirty="0">
                <a:latin typeface="Times New Roman" charset="0"/>
                <a:cs typeface="Times New Roman" charset="0"/>
              </a:rPr>
            </a:br>
            <a:r>
              <a:rPr lang="en-US" dirty="0">
                <a:latin typeface="Times New Roman" charset="0"/>
                <a:cs typeface="Times New Roman" charset="0"/>
              </a:rPr>
              <a:t>the Human Nervous System</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action potential propagates along the axon membrane.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31_Figure.jpg"/>
          <p:cNvPicPr>
            <a:picLocks noChangeAspect="1"/>
          </p:cNvPicPr>
          <p:nvPr/>
        </p:nvPicPr>
        <p:blipFill rotWithShape="1">
          <a:blip r:embed="rId2">
            <a:extLst>
              <a:ext uri="{28A0092B-C50C-407E-A947-70E740481C1C}">
                <a14:useLocalDpi xmlns:a14="http://schemas.microsoft.com/office/drawing/2010/main" val="0"/>
              </a:ext>
            </a:extLst>
          </a:blip>
          <a:srcRect b="2949"/>
          <a:stretch/>
        </p:blipFill>
        <p:spPr>
          <a:xfrm>
            <a:off x="2816829" y="2442903"/>
            <a:ext cx="3526218" cy="4262697"/>
          </a:xfrm>
          <a:prstGeom prst="rect">
            <a:avLst/>
          </a:prstGeom>
        </p:spPr>
      </p:pic>
    </p:spTree>
    <p:extLst>
      <p:ext uri="{BB962C8B-B14F-4D97-AF65-F5344CB8AC3E}">
        <p14:creationId xmlns:p14="http://schemas.microsoft.com/office/powerpoint/2010/main" val="146385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18</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A </a:t>
            </a:r>
            <a:r>
              <a:rPr lang="en-US" dirty="0">
                <a:latin typeface="Times New Roman" charset="0"/>
                <a:cs typeface="Times New Roman" charset="0"/>
              </a:rPr>
              <a:t>battery is a source of constant potential difference.</a:t>
            </a:r>
          </a:p>
          <a:p>
            <a:pPr>
              <a:spcBef>
                <a:spcPct val="50000"/>
              </a:spcBef>
              <a:buFontTx/>
              <a:buChar char="•"/>
            </a:pPr>
            <a:r>
              <a:rPr lang="en-US" dirty="0" smtClean="0">
                <a:latin typeface="Times New Roman" charset="0"/>
                <a:cs typeface="Times New Roman" charset="0"/>
              </a:rPr>
              <a:t>Electric </a:t>
            </a:r>
            <a:r>
              <a:rPr lang="en-US" dirty="0">
                <a:latin typeface="Times New Roman" charset="0"/>
                <a:cs typeface="Times New Roman" charset="0"/>
              </a:rPr>
              <a:t>current is the rate of flow of electric charge.</a:t>
            </a:r>
          </a:p>
          <a:p>
            <a:pPr>
              <a:spcBef>
                <a:spcPct val="50000"/>
              </a:spcBef>
              <a:buFontTx/>
              <a:buChar char="•"/>
            </a:pPr>
            <a:r>
              <a:rPr lang="en-US" dirty="0" smtClean="0">
                <a:latin typeface="Times New Roman" charset="0"/>
                <a:cs typeface="Times New Roman" charset="0"/>
              </a:rPr>
              <a:t>Conventional </a:t>
            </a:r>
            <a:r>
              <a:rPr lang="en-US" dirty="0">
                <a:latin typeface="Times New Roman" charset="0"/>
                <a:cs typeface="Times New Roman" charset="0"/>
              </a:rPr>
              <a:t>current is in the direction that positive charge would flow.</a:t>
            </a:r>
          </a:p>
          <a:p>
            <a:pPr>
              <a:spcBef>
                <a:spcPct val="50000"/>
              </a:spcBef>
              <a:buFontTx/>
              <a:buChar char="•"/>
            </a:pPr>
            <a:r>
              <a:rPr lang="en-US" dirty="0" smtClean="0">
                <a:latin typeface="Times New Roman" charset="0"/>
                <a:cs typeface="Times New Roman" charset="0"/>
              </a:rPr>
              <a:t>Resistance </a:t>
            </a:r>
            <a:r>
              <a:rPr lang="en-US" dirty="0">
                <a:latin typeface="Times New Roman" charset="0"/>
                <a:cs typeface="Times New Roman" charset="0"/>
              </a:rPr>
              <a:t>is the ratio of voltage to current: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2.jpg"/>
          <p:cNvPicPr>
            <a:picLocks noChangeAspect="1"/>
          </p:cNvPicPr>
          <p:nvPr/>
        </p:nvPicPr>
        <p:blipFill rotWithShape="1">
          <a:blip r:embed="rId2">
            <a:extLst>
              <a:ext uri="{28A0092B-C50C-407E-A947-70E740481C1C}">
                <a14:useLocalDpi xmlns:a14="http://schemas.microsoft.com/office/drawing/2010/main" val="0"/>
              </a:ext>
            </a:extLst>
          </a:blip>
          <a:srcRect r="81723" b="25379"/>
          <a:stretch/>
        </p:blipFill>
        <p:spPr>
          <a:xfrm>
            <a:off x="7010400" y="3962400"/>
            <a:ext cx="1562100" cy="500380"/>
          </a:xfrm>
          <a:prstGeom prst="rect">
            <a:avLst/>
          </a:prstGeom>
        </p:spPr>
      </p:pic>
    </p:spTree>
    <p:extLst>
      <p:ext uri="{BB962C8B-B14F-4D97-AF65-F5344CB8AC3E}">
        <p14:creationId xmlns:p14="http://schemas.microsoft.com/office/powerpoint/2010/main" val="7872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18</a:t>
            </a:r>
          </a:p>
        </p:txBody>
      </p:sp>
      <p:sp>
        <p:nvSpPr>
          <p:cNvPr id="3" name="Content Placeholder 2"/>
          <p:cNvSpPr>
            <a:spLocks noGrp="1"/>
          </p:cNvSpPr>
          <p:nvPr>
            <p:ph idx="1"/>
          </p:nvPr>
        </p:nvSpPr>
        <p:spPr/>
        <p:txBody>
          <a:bodyPr/>
          <a:lstStyle/>
          <a:p>
            <a:pPr>
              <a:spcBef>
                <a:spcPct val="50000"/>
              </a:spcBef>
              <a:buFontTx/>
              <a:buChar char="•"/>
            </a:pPr>
            <a:r>
              <a:rPr lang="en-US" dirty="0" err="1" smtClean="0">
                <a:latin typeface="Times New Roman" charset="0"/>
                <a:cs typeface="Times New Roman" charset="0"/>
              </a:rPr>
              <a:t>Ohmic</a:t>
            </a:r>
            <a:r>
              <a:rPr lang="en-US" dirty="0" smtClean="0">
                <a:latin typeface="Times New Roman" charset="0"/>
                <a:cs typeface="Times New Roman" charset="0"/>
              </a:rPr>
              <a:t> </a:t>
            </a:r>
            <a:r>
              <a:rPr lang="en-US" dirty="0">
                <a:latin typeface="Times New Roman" charset="0"/>
                <a:cs typeface="Times New Roman" charset="0"/>
              </a:rPr>
              <a:t>materials have constant resistance, independent of voltage.</a:t>
            </a:r>
          </a:p>
          <a:p>
            <a:pPr>
              <a:spcBef>
                <a:spcPct val="50000"/>
              </a:spcBef>
              <a:buFontTx/>
              <a:buChar char="•"/>
            </a:pPr>
            <a:r>
              <a:rPr lang="en-US" dirty="0" smtClean="0">
                <a:latin typeface="Times New Roman" charset="0"/>
                <a:cs typeface="Times New Roman" charset="0"/>
              </a:rPr>
              <a:t>Resistance </a:t>
            </a:r>
            <a:r>
              <a:rPr lang="en-US" dirty="0">
                <a:latin typeface="Times New Roman" charset="0"/>
                <a:cs typeface="Times New Roman" charset="0"/>
              </a:rPr>
              <a:t>is determined by shape and material</a:t>
            </a:r>
            <a:r>
              <a:rPr lang="en-US" dirty="0" smtClean="0">
                <a:latin typeface="Times New Roman" charset="0"/>
                <a:cs typeface="Times New Roman" charset="0"/>
              </a:rPr>
              <a:t>:</a:t>
            </a:r>
          </a:p>
          <a:p>
            <a:pPr>
              <a:spcBef>
                <a:spcPct val="50000"/>
              </a:spcBef>
              <a:buFontTx/>
              <a:buChar char="•"/>
            </a:pPr>
            <a:r>
              <a:rPr lang="el-GR" i="1" dirty="0" smtClean="0">
                <a:latin typeface="Times New Roman" charset="0"/>
                <a:cs typeface="Times New Roman" charset="0"/>
              </a:rPr>
              <a:t>ρ</a:t>
            </a:r>
            <a:r>
              <a:rPr lang="en-US" dirty="0" smtClean="0">
                <a:latin typeface="Times New Roman" charset="0"/>
                <a:cs typeface="Times New Roman" charset="0"/>
              </a:rPr>
              <a:t> </a:t>
            </a:r>
            <a:r>
              <a:rPr lang="en-US" dirty="0">
                <a:latin typeface="Times New Roman" charset="0"/>
                <a:cs typeface="Times New Roman" charset="0"/>
              </a:rPr>
              <a:t>is the resistivity</a:t>
            </a:r>
            <a:r>
              <a:rPr lang="en-US" dirty="0" smtClean="0">
                <a:latin typeface="Times New Roman" charset="0"/>
                <a:cs typeface="Times New Roman" charset="0"/>
              </a:rPr>
              <a:t>.</a:t>
            </a:r>
          </a:p>
          <a:p>
            <a:pPr>
              <a:spcBef>
                <a:spcPct val="50000"/>
              </a:spcBef>
              <a:buFontTx/>
              <a:buChar char="•"/>
            </a:pPr>
            <a:r>
              <a:rPr lang="en-US" dirty="0">
                <a:latin typeface="Times New Roman" charset="0"/>
                <a:cs typeface="Times New Roman" charset="0"/>
              </a:rPr>
              <a:t>Power in an electric circuit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8_KeyEquation_03.jpg"/>
          <p:cNvPicPr>
            <a:picLocks noChangeAspect="1"/>
          </p:cNvPicPr>
          <p:nvPr/>
        </p:nvPicPr>
        <p:blipFill rotWithShape="1">
          <a:blip r:embed="rId2">
            <a:extLst>
              <a:ext uri="{28A0092B-C50C-407E-A947-70E740481C1C}">
                <a14:useLocalDpi xmlns:a14="http://schemas.microsoft.com/office/drawing/2010/main" val="0"/>
              </a:ext>
            </a:extLst>
          </a:blip>
          <a:srcRect r="83660" b="20449"/>
          <a:stretch/>
        </p:blipFill>
        <p:spPr>
          <a:xfrm>
            <a:off x="7620000" y="2594864"/>
            <a:ext cx="1396492" cy="683768"/>
          </a:xfrm>
          <a:prstGeom prst="rect">
            <a:avLst/>
          </a:prstGeom>
        </p:spPr>
      </p:pic>
      <p:pic>
        <p:nvPicPr>
          <p:cNvPr id="8" name="Picture 7" descr="18_KeyEquation_05.jpg"/>
          <p:cNvPicPr>
            <a:picLocks noChangeAspect="1"/>
          </p:cNvPicPr>
          <p:nvPr/>
        </p:nvPicPr>
        <p:blipFill rotWithShape="1">
          <a:blip r:embed="rId3">
            <a:extLst>
              <a:ext uri="{28A0092B-C50C-407E-A947-70E740481C1C}">
                <a14:useLocalDpi xmlns:a14="http://schemas.microsoft.com/office/drawing/2010/main" val="0"/>
              </a:ext>
            </a:extLst>
          </a:blip>
          <a:srcRect r="81128" b="23485"/>
          <a:stretch/>
        </p:blipFill>
        <p:spPr>
          <a:xfrm>
            <a:off x="4724400" y="3962400"/>
            <a:ext cx="1612900" cy="513080"/>
          </a:xfrm>
          <a:prstGeom prst="rect">
            <a:avLst/>
          </a:prstGeom>
        </p:spPr>
      </p:pic>
    </p:spTree>
    <p:extLst>
      <p:ext uri="{BB962C8B-B14F-4D97-AF65-F5344CB8AC3E}">
        <p14:creationId xmlns:p14="http://schemas.microsoft.com/office/powerpoint/2010/main" val="6986486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18</a:t>
            </a: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Direct current is constant</a:t>
            </a:r>
          </a:p>
          <a:p>
            <a:pPr>
              <a:spcBef>
                <a:spcPct val="50000"/>
              </a:spcBef>
              <a:buFontTx/>
              <a:buChar char="•"/>
            </a:pPr>
            <a:r>
              <a:rPr lang="en-US" dirty="0" smtClean="0">
                <a:latin typeface="Times New Roman" charset="0"/>
                <a:cs typeface="Times New Roman" charset="0"/>
              </a:rPr>
              <a:t>Alternating </a:t>
            </a:r>
            <a:r>
              <a:rPr lang="en-US" dirty="0">
                <a:latin typeface="Times New Roman" charset="0"/>
                <a:cs typeface="Times New Roman" charset="0"/>
              </a:rPr>
              <a:t>current varies </a:t>
            </a:r>
            <a:r>
              <a:rPr lang="en-US" dirty="0" err="1" smtClean="0">
                <a:latin typeface="Times New Roman" charset="0"/>
                <a:cs typeface="Times New Roman" charset="0"/>
              </a:rPr>
              <a:t>sinusoidally</a:t>
            </a:r>
            <a:endParaRPr lang="en-US" dirty="0" smtClean="0">
              <a:latin typeface="Times New Roman" charset="0"/>
              <a:cs typeface="Times New Roman" charset="0"/>
            </a:endParaRPr>
          </a:p>
          <a:p>
            <a:pPr>
              <a:spcBef>
                <a:spcPct val="50000"/>
              </a:spcBef>
              <a:buFontTx/>
              <a:buChar char="•"/>
            </a:pPr>
            <a:endParaRPr lang="en-US" dirty="0" smtClean="0">
              <a:latin typeface="Times New Roman" charset="0"/>
              <a:cs typeface="Times New Roman" charset="0"/>
            </a:endParaRPr>
          </a:p>
          <a:p>
            <a:pPr>
              <a:spcBef>
                <a:spcPct val="50000"/>
              </a:spcBef>
              <a:buFontTx/>
              <a:buChar char="•"/>
            </a:pPr>
            <a:r>
              <a:rPr lang="en-US" dirty="0">
                <a:latin typeface="Times New Roman" charset="0"/>
                <a:cs typeface="Times New Roman" charset="0"/>
              </a:rPr>
              <a:t>The average (</a:t>
            </a:r>
            <a:r>
              <a:rPr lang="en-US" dirty="0" err="1">
                <a:latin typeface="Times New Roman" charset="0"/>
                <a:cs typeface="Times New Roman" charset="0"/>
              </a:rPr>
              <a:t>rms</a:t>
            </a:r>
            <a:r>
              <a:rPr lang="en-US" dirty="0">
                <a:latin typeface="Times New Roman" charset="0"/>
                <a:cs typeface="Times New Roman" charset="0"/>
              </a:rPr>
              <a:t>) current and voltage</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average (</a:t>
            </a:r>
            <a:r>
              <a:rPr lang="en-US" dirty="0" err="1">
                <a:latin typeface="Times New Roman" charset="0"/>
                <a:cs typeface="Times New Roman" charset="0"/>
              </a:rPr>
              <a:t>rms</a:t>
            </a:r>
            <a:r>
              <a:rPr lang="en-US" dirty="0">
                <a:latin typeface="Times New Roman" charset="0"/>
                <a:cs typeface="Times New Roman" charset="0"/>
              </a:rPr>
              <a:t>) current and voltage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18_KeyEquation_07B.jpg"/>
          <p:cNvPicPr>
            <a:picLocks noChangeAspect="1"/>
          </p:cNvPicPr>
          <p:nvPr/>
        </p:nvPicPr>
        <p:blipFill rotWithShape="1">
          <a:blip r:embed="rId2">
            <a:extLst>
              <a:ext uri="{28A0092B-C50C-407E-A947-70E740481C1C}">
                <a14:useLocalDpi xmlns:a14="http://schemas.microsoft.com/office/drawing/2010/main" val="0"/>
              </a:ext>
            </a:extLst>
          </a:blip>
          <a:srcRect l="-1" r="49148" b="19190"/>
          <a:stretch/>
        </p:blipFill>
        <p:spPr>
          <a:xfrm>
            <a:off x="2615670" y="2871449"/>
            <a:ext cx="3937530" cy="633750"/>
          </a:xfrm>
          <a:prstGeom prst="rect">
            <a:avLst/>
          </a:prstGeom>
        </p:spPr>
      </p:pic>
      <p:pic>
        <p:nvPicPr>
          <p:cNvPr id="9" name="Picture 8" descr="18_KeyEquation_10.jpg"/>
          <p:cNvPicPr>
            <a:picLocks noChangeAspect="1"/>
          </p:cNvPicPr>
          <p:nvPr/>
        </p:nvPicPr>
        <p:blipFill rotWithShape="1">
          <a:blip r:embed="rId3">
            <a:extLst>
              <a:ext uri="{28A0092B-C50C-407E-A947-70E740481C1C}">
                <a14:useLocalDpi xmlns:a14="http://schemas.microsoft.com/office/drawing/2010/main" val="0"/>
              </a:ext>
            </a:extLst>
          </a:blip>
          <a:srcRect r="68200" b="15986"/>
          <a:stretch/>
        </p:blipFill>
        <p:spPr>
          <a:xfrm>
            <a:off x="3340330" y="6099725"/>
            <a:ext cx="2462281" cy="682074"/>
          </a:xfrm>
          <a:prstGeom prst="rect">
            <a:avLst/>
          </a:prstGeom>
        </p:spPr>
      </p:pic>
      <p:pic>
        <p:nvPicPr>
          <p:cNvPr id="10" name="Picture 9" descr="18_KeyEquation_08A.jpg"/>
          <p:cNvPicPr>
            <a:picLocks noChangeAspect="1"/>
          </p:cNvPicPr>
          <p:nvPr/>
        </p:nvPicPr>
        <p:blipFill rotWithShape="1">
          <a:blip r:embed="rId4">
            <a:extLst>
              <a:ext uri="{28A0092B-C50C-407E-A947-70E740481C1C}">
                <a14:useLocalDpi xmlns:a14="http://schemas.microsoft.com/office/drawing/2010/main" val="0"/>
              </a:ext>
            </a:extLst>
          </a:blip>
          <a:srcRect r="47403" b="15278"/>
          <a:stretch/>
        </p:blipFill>
        <p:spPr>
          <a:xfrm>
            <a:off x="2535141" y="4032560"/>
            <a:ext cx="4072658" cy="729939"/>
          </a:xfrm>
          <a:prstGeom prst="rect">
            <a:avLst/>
          </a:prstGeom>
        </p:spPr>
      </p:pic>
      <p:pic>
        <p:nvPicPr>
          <p:cNvPr id="11" name="Picture 10" descr="18_KeyEquation_08B.jpg"/>
          <p:cNvPicPr>
            <a:picLocks noChangeAspect="1"/>
          </p:cNvPicPr>
          <p:nvPr/>
        </p:nvPicPr>
        <p:blipFill rotWithShape="1">
          <a:blip r:embed="rId5">
            <a:extLst>
              <a:ext uri="{28A0092B-C50C-407E-A947-70E740481C1C}">
                <a14:useLocalDpi xmlns:a14="http://schemas.microsoft.com/office/drawing/2010/main" val="0"/>
              </a:ext>
            </a:extLst>
          </a:blip>
          <a:srcRect l="-1" r="46140" b="16402"/>
          <a:stretch/>
        </p:blipFill>
        <p:spPr>
          <a:xfrm>
            <a:off x="2522441" y="4837722"/>
            <a:ext cx="4170459" cy="724877"/>
          </a:xfrm>
          <a:prstGeom prst="rect">
            <a:avLst/>
          </a:prstGeom>
        </p:spPr>
      </p:pic>
    </p:spTree>
    <p:extLst>
      <p:ext uri="{BB962C8B-B14F-4D97-AF65-F5344CB8AC3E}">
        <p14:creationId xmlns:p14="http://schemas.microsoft.com/office/powerpoint/2010/main" val="8573328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18-1 </a:t>
            </a:r>
            <a:r>
              <a:rPr lang="en-US" dirty="0">
                <a:latin typeface="Times New Roman" charset="0"/>
                <a:cs typeface="Times New Roman" charset="0"/>
              </a:rPr>
              <a:t>The Electric Battery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Volta discovered that electricity could be created if dissimilar metals were connected by a conductive solution called an electrolyte. </a:t>
            </a:r>
          </a:p>
          <a:p>
            <a:pPr marL="0" indent="0">
              <a:spcBef>
                <a:spcPct val="50000"/>
              </a:spcBef>
              <a:buNone/>
            </a:pPr>
            <a:r>
              <a:rPr lang="en-US" dirty="0">
                <a:latin typeface="Times New Roman" charset="0"/>
                <a:cs typeface="Times New Roman" charset="0"/>
              </a:rPr>
              <a:t>This is a simple electric cell.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03_Figure.jpg"/>
          <p:cNvPicPr>
            <a:picLocks noChangeAspect="1"/>
          </p:cNvPicPr>
          <p:nvPr/>
        </p:nvPicPr>
        <p:blipFill rotWithShape="1">
          <a:blip r:embed="rId2">
            <a:extLst>
              <a:ext uri="{28A0092B-C50C-407E-A947-70E740481C1C}">
                <a14:useLocalDpi xmlns:a14="http://schemas.microsoft.com/office/drawing/2010/main" val="0"/>
              </a:ext>
            </a:extLst>
          </a:blip>
          <a:srcRect b="3620"/>
          <a:stretch/>
        </p:blipFill>
        <p:spPr>
          <a:xfrm>
            <a:off x="5168900" y="2681856"/>
            <a:ext cx="3505200" cy="4011043"/>
          </a:xfrm>
          <a:prstGeom prst="rect">
            <a:avLst/>
          </a:prstGeom>
        </p:spPr>
      </p:pic>
    </p:spTree>
    <p:extLst>
      <p:ext uri="{BB962C8B-B14F-4D97-AF65-F5344CB8AC3E}">
        <p14:creationId xmlns:p14="http://schemas.microsoft.com/office/powerpoint/2010/main" val="22552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18-1 </a:t>
            </a:r>
            <a:r>
              <a:rPr lang="en-US" dirty="0">
                <a:latin typeface="Times New Roman" charset="0"/>
                <a:cs typeface="Times New Roman" charset="0"/>
              </a:rPr>
              <a:t>The Electric Battery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battery transforms chemical energy into electrical energy.</a:t>
            </a:r>
          </a:p>
          <a:p>
            <a:pPr marL="0" indent="0">
              <a:spcBef>
                <a:spcPct val="50000"/>
              </a:spcBef>
              <a:buNone/>
            </a:pPr>
            <a:r>
              <a:rPr lang="en-US" dirty="0">
                <a:latin typeface="Times New Roman" charset="0"/>
                <a:cs typeface="Times New Roman" charset="0"/>
              </a:rPr>
              <a:t>Chemical reactions within the cell create a potential difference between the terminals by slowly dissolving them. This potential difference can be maintained even if a current is kept flowing, until one or the other terminal is completely dissolved.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6163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18-1 </a:t>
            </a:r>
            <a:r>
              <a:rPr lang="en-US" dirty="0">
                <a:latin typeface="Times New Roman" charset="0"/>
                <a:cs typeface="Times New Roman" charset="0"/>
              </a:rPr>
              <a:t>The Electric Battery</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Several cells connected together make a battery, although now we refer to a single cell as a battery as well.</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04_Figure.jpg"/>
          <p:cNvPicPr>
            <a:picLocks noChangeAspect="1"/>
          </p:cNvPicPr>
          <p:nvPr/>
        </p:nvPicPr>
        <p:blipFill rotWithShape="1">
          <a:blip r:embed="rId2">
            <a:extLst>
              <a:ext uri="{28A0092B-C50C-407E-A947-70E740481C1C}">
                <a14:useLocalDpi xmlns:a14="http://schemas.microsoft.com/office/drawing/2010/main" val="0"/>
              </a:ext>
            </a:extLst>
          </a:blip>
          <a:srcRect b="3400"/>
          <a:stretch/>
        </p:blipFill>
        <p:spPr>
          <a:xfrm>
            <a:off x="2590800" y="2832100"/>
            <a:ext cx="5929823" cy="3848100"/>
          </a:xfrm>
          <a:prstGeom prst="rect">
            <a:avLst/>
          </a:prstGeom>
        </p:spPr>
      </p:pic>
    </p:spTree>
    <p:extLst>
      <p:ext uri="{BB962C8B-B14F-4D97-AF65-F5344CB8AC3E}">
        <p14:creationId xmlns:p14="http://schemas.microsoft.com/office/powerpoint/2010/main" val="192499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18-2 </a:t>
            </a:r>
            <a:r>
              <a:rPr lang="en-US" dirty="0">
                <a:latin typeface="Times New Roman" charset="0"/>
                <a:cs typeface="Times New Roman" charset="0"/>
              </a:rPr>
              <a:t>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Electric current is the rate of flow of charge through a conductor</a:t>
            </a:r>
            <a:r>
              <a:rPr lang="en-US" dirty="0" smtClean="0">
                <a:latin typeface="Times New Roman" charset="0"/>
                <a:cs typeface="Times New Roman" charset="0"/>
              </a:rPr>
              <a:t>:</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Unit of electric current: the ampere, A.</a:t>
            </a:r>
          </a:p>
          <a:p>
            <a:pPr marL="0" indent="0" algn="ctr">
              <a:spcBef>
                <a:spcPct val="50000"/>
              </a:spcBef>
              <a:buNone/>
            </a:pPr>
            <a:r>
              <a:rPr lang="en-US" dirty="0">
                <a:latin typeface="Times New Roman" charset="0"/>
                <a:cs typeface="Times New Roman" charset="0"/>
              </a:rPr>
              <a:t>1 A = 1 C/</a:t>
            </a:r>
            <a:r>
              <a:rPr lang="en-US" dirty="0" smtClean="0">
                <a:latin typeface="Times New Roman" charset="0"/>
                <a:cs typeface="Times New Roman" charset="0"/>
              </a:rPr>
              <a:t>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18_KeyEquation_01.jpg"/>
          <p:cNvPicPr>
            <a:picLocks noChangeAspect="1"/>
          </p:cNvPicPr>
          <p:nvPr/>
        </p:nvPicPr>
        <p:blipFill rotWithShape="1">
          <a:blip r:embed="rId2">
            <a:extLst>
              <a:ext uri="{28A0092B-C50C-407E-A947-70E740481C1C}">
                <a14:useLocalDpi xmlns:a14="http://schemas.microsoft.com/office/drawing/2010/main" val="0"/>
              </a:ext>
            </a:extLst>
          </a:blip>
          <a:srcRect r="84255" b="17403"/>
          <a:stretch/>
        </p:blipFill>
        <p:spPr>
          <a:xfrm>
            <a:off x="3912108" y="2384044"/>
            <a:ext cx="1345692" cy="740156"/>
          </a:xfrm>
          <a:prstGeom prst="rect">
            <a:avLst/>
          </a:prstGeom>
        </p:spPr>
      </p:pic>
      <p:sp>
        <p:nvSpPr>
          <p:cNvPr id="6" name="TextBox 5"/>
          <p:cNvSpPr txBox="1"/>
          <p:nvPr/>
        </p:nvSpPr>
        <p:spPr>
          <a:xfrm>
            <a:off x="5854700" y="2565400"/>
            <a:ext cx="761522" cy="369332"/>
          </a:xfrm>
          <a:prstGeom prst="rect">
            <a:avLst/>
          </a:prstGeom>
          <a:noFill/>
        </p:spPr>
        <p:txBody>
          <a:bodyPr wrap="none" rtlCol="0">
            <a:spAutoFit/>
          </a:bodyPr>
          <a:lstStyle/>
          <a:p>
            <a:r>
              <a:rPr lang="en-US" dirty="0" smtClean="0">
                <a:latin typeface="Times New Roman"/>
                <a:cs typeface="Times New Roman"/>
              </a:rPr>
              <a:t>(18-1)</a:t>
            </a:r>
            <a:endParaRPr lang="en-US" dirty="0">
              <a:latin typeface="Times New Roman"/>
              <a:cs typeface="Times New Roman"/>
            </a:endParaRPr>
          </a:p>
        </p:txBody>
      </p:sp>
    </p:spTree>
    <p:extLst>
      <p:ext uri="{BB962C8B-B14F-4D97-AF65-F5344CB8AC3E}">
        <p14:creationId xmlns:p14="http://schemas.microsoft.com/office/powerpoint/2010/main" val="152275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18-2 </a:t>
            </a:r>
            <a:r>
              <a:rPr lang="en-US" dirty="0">
                <a:latin typeface="Times New Roman" charset="0"/>
                <a:cs typeface="Times New Roman" charset="0"/>
              </a:rPr>
              <a:t>Electric Current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complete circuit is one where current can flow all the way around. Note that the schematic drawing </a:t>
            </a:r>
            <a:r>
              <a:rPr lang="en-US" dirty="0" smtClean="0">
                <a:latin typeface="Times New Roman" charset="0"/>
                <a:cs typeface="Times New Roman" charset="0"/>
              </a:rPr>
              <a:t>doesn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look much like the physical circuit!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18_06_FigureA.jpg"/>
          <p:cNvPicPr>
            <a:picLocks noChangeAspect="1"/>
          </p:cNvPicPr>
          <p:nvPr/>
        </p:nvPicPr>
        <p:blipFill rotWithShape="1">
          <a:blip r:embed="rId2">
            <a:extLst>
              <a:ext uri="{28A0092B-C50C-407E-A947-70E740481C1C}">
                <a14:useLocalDpi xmlns:a14="http://schemas.microsoft.com/office/drawing/2010/main" val="0"/>
              </a:ext>
            </a:extLst>
          </a:blip>
          <a:srcRect b="6279"/>
          <a:stretch/>
        </p:blipFill>
        <p:spPr>
          <a:xfrm>
            <a:off x="152400" y="3390900"/>
            <a:ext cx="4573666" cy="2787916"/>
          </a:xfrm>
          <a:prstGeom prst="rect">
            <a:avLst/>
          </a:prstGeom>
        </p:spPr>
      </p:pic>
      <p:pic>
        <p:nvPicPr>
          <p:cNvPr id="7" name="Picture 6" descr="18_06_FigureB.jpg"/>
          <p:cNvPicPr>
            <a:picLocks noChangeAspect="1"/>
          </p:cNvPicPr>
          <p:nvPr/>
        </p:nvPicPr>
        <p:blipFill rotWithShape="1">
          <a:blip r:embed="rId3">
            <a:extLst>
              <a:ext uri="{28A0092B-C50C-407E-A947-70E740481C1C}">
                <a14:useLocalDpi xmlns:a14="http://schemas.microsoft.com/office/drawing/2010/main" val="0"/>
              </a:ext>
            </a:extLst>
          </a:blip>
          <a:srcRect b="7764"/>
          <a:stretch/>
        </p:blipFill>
        <p:spPr>
          <a:xfrm>
            <a:off x="5065017" y="4076712"/>
            <a:ext cx="3774183" cy="2102104"/>
          </a:xfrm>
          <a:prstGeom prst="rect">
            <a:avLst/>
          </a:prstGeom>
        </p:spPr>
      </p:pic>
    </p:spTree>
    <p:extLst>
      <p:ext uri="{BB962C8B-B14F-4D97-AF65-F5344CB8AC3E}">
        <p14:creationId xmlns:p14="http://schemas.microsoft.com/office/powerpoint/2010/main" val="371933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3292</TotalTime>
  <Words>1777</Words>
  <Application>Microsoft Macintosh PowerPoint</Application>
  <PresentationFormat>On-screen Show (4:3)</PresentationFormat>
  <Paragraphs>182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Chapter 18 Electric Currents</vt:lpstr>
      <vt:lpstr>Contents of Chapter 18</vt:lpstr>
      <vt:lpstr>Contents of Chapter 18</vt:lpstr>
      <vt:lpstr>18-1 The Electric Battery</vt:lpstr>
      <vt:lpstr>18-1 The Electric Battery</vt:lpstr>
      <vt:lpstr>18-1 The Electric Battery</vt:lpstr>
      <vt:lpstr>18-2 Electric Current</vt:lpstr>
      <vt:lpstr>18-2 Electric Current</vt:lpstr>
      <vt:lpstr>18-2 Electric Current</vt:lpstr>
      <vt:lpstr>18-2 Electric Current</vt:lpstr>
      <vt:lpstr>18-3 Ohm’s Law: Resistance and Resistors</vt:lpstr>
      <vt:lpstr>18-3 Ohm’s Law: Resistance and Resistors</vt:lpstr>
      <vt:lpstr>18-3 Ohm’s Law: Resistance and Resistors</vt:lpstr>
      <vt:lpstr>18-3 Ohm’s Law: Resistance and Resistors</vt:lpstr>
      <vt:lpstr>18-3 Ohm’s Law: Resistance and Resistors</vt:lpstr>
      <vt:lpstr>18-3 Ohm’s Law: Resistance and Resistors</vt:lpstr>
      <vt:lpstr>18-4 Resistivity</vt:lpstr>
      <vt:lpstr>18-4 Resistivity</vt:lpstr>
      <vt:lpstr>18-4 Resistivity</vt:lpstr>
      <vt:lpstr>18-5 Electric Power</vt:lpstr>
      <vt:lpstr>18-5 Electric Power</vt:lpstr>
      <vt:lpstr>18-5 Electric Power</vt:lpstr>
      <vt:lpstr>18-6 Power in Household Circuits</vt:lpstr>
      <vt:lpstr>18-6 Power in Household Circuits</vt:lpstr>
      <vt:lpstr>18-6 Power in Household Circuits</vt:lpstr>
      <vt:lpstr>18-7 Alternating Current</vt:lpstr>
      <vt:lpstr>18-7 Alternating Current</vt:lpstr>
      <vt:lpstr>18-7 Alternating Current</vt:lpstr>
      <vt:lpstr>18-7 Alternating Current</vt:lpstr>
      <vt:lpstr>18-7 Alternating Current</vt:lpstr>
      <vt:lpstr>18-8 Microscopic View of Electric Current</vt:lpstr>
      <vt:lpstr>18-8 Microscopic View of Electric Current</vt:lpstr>
      <vt:lpstr>18-9 Superconductivity</vt:lpstr>
      <vt:lpstr>18-9 Superconductivity</vt:lpstr>
      <vt:lpstr>18-10 Electrical Conduction in the Human Nervous System</vt:lpstr>
      <vt:lpstr>18-10 Electrical Conduction in the Human Nervous System</vt:lpstr>
      <vt:lpstr>18-10 Electrical Conduction in the Human Nervous System</vt:lpstr>
      <vt:lpstr>18-10 Electrical Conduction in the Human Nervous System</vt:lpstr>
      <vt:lpstr>18-10 Electrical Conduction in the Human Nervous System</vt:lpstr>
      <vt:lpstr>Summary of Chapter 18</vt:lpstr>
      <vt:lpstr>Summary of Chapter 18</vt:lpstr>
      <vt:lpstr>Summary of Chapter 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PIT Magnus</cp:lastModifiedBy>
  <cp:revision>101</cp:revision>
  <dcterms:created xsi:type="dcterms:W3CDTF">2013-06-27T17:53:05Z</dcterms:created>
  <dcterms:modified xsi:type="dcterms:W3CDTF">2013-07-24T14:44:14Z</dcterms:modified>
</cp:coreProperties>
</file>