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257" r:id="rId3"/>
    <p:sldId id="258" r:id="rId4"/>
    <p:sldId id="297" r:id="rId5"/>
    <p:sldId id="259" r:id="rId6"/>
    <p:sldId id="260" r:id="rId7"/>
    <p:sldId id="261" r:id="rId8"/>
    <p:sldId id="262" r:id="rId9"/>
    <p:sldId id="263" r:id="rId10"/>
    <p:sldId id="264" r:id="rId11"/>
    <p:sldId id="265" r:id="rId12"/>
    <p:sldId id="313"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9" r:id="rId30"/>
    <p:sldId id="288" r:id="rId31"/>
    <p:sldId id="290" r:id="rId32"/>
    <p:sldId id="291" r:id="rId33"/>
    <p:sldId id="287" r:id="rId34"/>
    <p:sldId id="298" r:id="rId35"/>
    <p:sldId id="299" r:id="rId36"/>
    <p:sldId id="314" r:id="rId37"/>
    <p:sldId id="300" r:id="rId38"/>
    <p:sldId id="301" r:id="rId39"/>
    <p:sldId id="302" r:id="rId40"/>
    <p:sldId id="303" r:id="rId41"/>
    <p:sldId id="304" r:id="rId42"/>
    <p:sldId id="305" r:id="rId43"/>
    <p:sldId id="306" r:id="rId44"/>
    <p:sldId id="307" r:id="rId45"/>
    <p:sldId id="30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9445" autoAdjust="0"/>
  </p:normalViewPr>
  <p:slideViewPr>
    <p:cSldViewPr snapToGrid="0" showGuides="1">
      <p:cViewPr varScale="1">
        <p:scale>
          <a:sx n="100" d="100"/>
          <a:sy n="100" d="100"/>
        </p:scale>
        <p:origin x="-510" y="-96"/>
      </p:cViewPr>
      <p:guideLst>
        <p:guide orient="horz" pos="316"/>
        <p:guide orient="horz" pos="474"/>
        <p:guide orient="horz" pos="2169"/>
        <p:guide orient="horz" pos="1265"/>
        <p:guide pos="2882"/>
        <p:guide pos="5477"/>
        <p:guide pos="2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17</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61" y="1603709"/>
            <a:ext cx="8247062" cy="4868612"/>
          </a:xfrm>
        </p:spPr>
        <p:txBody>
          <a:bodyPr>
            <a:normAutofit/>
          </a:bodyPr>
          <a:lstStyle/>
          <a:p>
            <a:pPr marL="0" indent="0">
              <a:spcBef>
                <a:spcPct val="50000"/>
              </a:spcBef>
              <a:buNone/>
            </a:pPr>
            <a:r>
              <a:rPr lang="en-US" dirty="0">
                <a:latin typeface="Times New Roman" charset="0"/>
                <a:cs typeface="Times New Roman" charset="0"/>
              </a:rPr>
              <a:t>Solving for the field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In general, the electric field in a given direction at any point in space is equal to the rate at which the electric potential decreases over distance in that direction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55"/>
            <a:ext cx="8229600" cy="1143000"/>
          </a:xfrm>
        </p:spPr>
        <p:txBody>
          <a:bodyPr/>
          <a:lstStyle/>
          <a:p>
            <a:r>
              <a:rPr lang="en-US" dirty="0">
                <a:latin typeface="Times New Roman" charset="0"/>
                <a:cs typeface="Times New Roman" charset="0"/>
              </a:rPr>
              <a:t>17.2 Relation between Electric Potential and Electric </a:t>
            </a:r>
            <a:r>
              <a:rPr lang="en-US" dirty="0" smtClean="0">
                <a:latin typeface="Times New Roman" charset="0"/>
                <a:cs typeface="Times New Roman" charset="0"/>
              </a:rPr>
              <a:t>Field</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429316" y="2320868"/>
            <a:ext cx="8378455" cy="718739"/>
            <a:chOff x="429316" y="2320868"/>
            <a:chExt cx="8378455" cy="718739"/>
          </a:xfrm>
        </p:grpSpPr>
        <p:pic>
          <p:nvPicPr>
            <p:cNvPr id="5" name="Picture 4" descr="17_KeyEquation_04B.jpg"/>
            <p:cNvPicPr>
              <a:picLocks noChangeAspect="1"/>
            </p:cNvPicPr>
            <p:nvPr/>
          </p:nvPicPr>
          <p:blipFill rotWithShape="1">
            <a:blip r:embed="rId2">
              <a:extLst>
                <a:ext uri="{28A0092B-C50C-407E-A947-70E740481C1C}">
                  <a14:useLocalDpi xmlns:a14="http://schemas.microsoft.com/office/drawing/2010/main" val="0"/>
                </a:ext>
              </a:extLst>
            </a:blip>
            <a:srcRect r="14710" b="16970"/>
            <a:stretch/>
          </p:blipFill>
          <p:spPr>
            <a:xfrm>
              <a:off x="429316" y="2320868"/>
              <a:ext cx="7289366" cy="718739"/>
            </a:xfrm>
            <a:prstGeom prst="rect">
              <a:avLst/>
            </a:prstGeom>
          </p:spPr>
        </p:pic>
        <p:sp>
          <p:nvSpPr>
            <p:cNvPr id="7" name="TextBox 6"/>
            <p:cNvSpPr txBox="1"/>
            <p:nvPr/>
          </p:nvSpPr>
          <p:spPr>
            <a:xfrm>
              <a:off x="7853914" y="2492504"/>
              <a:ext cx="953857" cy="400110"/>
            </a:xfrm>
            <a:prstGeom prst="rect">
              <a:avLst/>
            </a:prstGeom>
            <a:noFill/>
          </p:spPr>
          <p:txBody>
            <a:bodyPr wrap="none" rtlCol="0">
              <a:spAutoFit/>
            </a:bodyPr>
            <a:lstStyle/>
            <a:p>
              <a:r>
                <a:rPr lang="en-US" sz="2000" dirty="0" smtClean="0">
                  <a:latin typeface="Times New Roman"/>
                  <a:cs typeface="Times New Roman"/>
                </a:rPr>
                <a:t>(17-4b)</a:t>
              </a:r>
              <a:endParaRPr lang="en-US" sz="2000" dirty="0">
                <a:latin typeface="Times New Roman"/>
                <a:cs typeface="Times New Roman"/>
              </a:endParaRPr>
            </a:p>
          </p:txBody>
        </p:sp>
      </p:grpSp>
    </p:spTree>
    <p:extLst>
      <p:ext uri="{BB962C8B-B14F-4D97-AF65-F5344CB8AC3E}">
        <p14:creationId xmlns:p14="http://schemas.microsoft.com/office/powerpoint/2010/main" val="412504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7_06_Figure.jpg"/>
          <p:cNvPicPr>
            <a:picLocks noChangeAspect="1"/>
          </p:cNvPicPr>
          <p:nvPr/>
        </p:nvPicPr>
        <p:blipFill rotWithShape="1">
          <a:blip r:embed="rId2">
            <a:extLst>
              <a:ext uri="{28A0092B-C50C-407E-A947-70E740481C1C}">
                <a14:useLocalDpi xmlns:a14="http://schemas.microsoft.com/office/drawing/2010/main" val="0"/>
              </a:ext>
            </a:extLst>
          </a:blip>
          <a:srcRect b="2304"/>
          <a:stretch/>
        </p:blipFill>
        <p:spPr>
          <a:xfrm>
            <a:off x="711756" y="1348199"/>
            <a:ext cx="2115690" cy="5114995"/>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17.3 Equipotential Lines and </a:t>
            </a:r>
            <a:r>
              <a:rPr lang="en-US" dirty="0" smtClean="0">
                <a:latin typeface="Times New Roman" charset="0"/>
                <a:cs typeface="Times New Roman" charset="0"/>
              </a:rPr>
              <a:t>Surfaces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3244699" y="1600200"/>
            <a:ext cx="5464925" cy="4525963"/>
          </a:xfrm>
        </p:spPr>
        <p:txBody>
          <a:bodyPr/>
          <a:lstStyle/>
          <a:p>
            <a:pPr marL="0" indent="0">
              <a:spcBef>
                <a:spcPct val="50000"/>
              </a:spcBef>
              <a:buNone/>
            </a:pPr>
            <a:r>
              <a:rPr lang="en-US" dirty="0">
                <a:latin typeface="Times New Roman" charset="0"/>
                <a:cs typeface="Times New Roman" charset="0"/>
              </a:rPr>
              <a:t>An equipotential is a line or surface over which the potential is constant.</a:t>
            </a:r>
          </a:p>
          <a:p>
            <a:pPr marL="0" indent="0">
              <a:spcBef>
                <a:spcPct val="50000"/>
              </a:spcBef>
              <a:buNone/>
            </a:pPr>
            <a:r>
              <a:rPr lang="en-US" dirty="0">
                <a:latin typeface="Times New Roman" charset="0"/>
                <a:cs typeface="Times New Roman" charset="0"/>
              </a:rPr>
              <a:t>Electric field lines are </a:t>
            </a:r>
            <a:r>
              <a:rPr lang="en-US" dirty="0" smtClean="0">
                <a:latin typeface="Times New Roman" charset="0"/>
                <a:cs typeface="Times New Roman" charset="0"/>
              </a:rPr>
              <a:t>perpendicular</a:t>
            </a:r>
            <a:br>
              <a:rPr lang="en-US" dirty="0" smtClean="0">
                <a:latin typeface="Times New Roman" charset="0"/>
                <a:cs typeface="Times New Roman" charset="0"/>
              </a:rPr>
            </a:br>
            <a:r>
              <a:rPr lang="en-US" dirty="0" smtClean="0">
                <a:latin typeface="Times New Roman" charset="0"/>
                <a:cs typeface="Times New Roman" charset="0"/>
              </a:rPr>
              <a:t>to </a:t>
            </a:r>
            <a:r>
              <a:rPr lang="en-US" dirty="0" err="1">
                <a:latin typeface="Times New Roman" charset="0"/>
                <a:cs typeface="Times New Roman" charset="0"/>
              </a:rPr>
              <a:t>equipotentials</a:t>
            </a:r>
            <a:r>
              <a:rPr lang="en-US" dirty="0" smtClean="0">
                <a:latin typeface="Times New Roman" charset="0"/>
                <a:cs typeface="Times New Roman" charset="0"/>
              </a:rPr>
              <a:t>.</a:t>
            </a: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surface of a conductor is an equipotential.</a:t>
            </a:r>
          </a:p>
          <a:p>
            <a:pPr marL="0" indent="0">
              <a:spcBef>
                <a:spcPct val="50000"/>
              </a:spcBef>
              <a:buNone/>
            </a:pPr>
            <a:endParaRPr lang="en-US" dirty="0">
              <a:latin typeface="Times New Roman" charset="0"/>
              <a:cs typeface="Times New Roman" charset="0"/>
            </a:endParaRPr>
          </a:p>
        </p:txBody>
      </p:sp>
    </p:spTree>
    <p:extLst>
      <p:ext uri="{BB962C8B-B14F-4D97-AF65-F5344CB8AC3E}">
        <p14:creationId xmlns:p14="http://schemas.microsoft.com/office/powerpoint/2010/main" val="709685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17.3 Equipotential Lines and </a:t>
            </a:r>
            <a:r>
              <a:rPr lang="en-US" dirty="0" smtClean="0">
                <a:latin typeface="Times New Roman" charset="0"/>
                <a:cs typeface="Times New Roman" charset="0"/>
              </a:rPr>
              <a:t>Surfaces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62561" y="1600200"/>
            <a:ext cx="8260361" cy="4525963"/>
          </a:xfrm>
        </p:spPr>
        <p:txBody>
          <a:bodyPr/>
          <a:lstStyle/>
          <a:p>
            <a:pPr marL="0" indent="0">
              <a:buNone/>
            </a:pPr>
            <a:r>
              <a:rPr lang="en-US" dirty="0">
                <a:latin typeface="Times New Roman" charset="0"/>
                <a:cs typeface="Times New Roman" charset="0"/>
              </a:rPr>
              <a:t>Equipotential lines of an electric dipole</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7_07_Figure.jpg"/>
          <p:cNvPicPr>
            <a:picLocks noChangeAspect="1"/>
          </p:cNvPicPr>
          <p:nvPr/>
        </p:nvPicPr>
        <p:blipFill rotWithShape="1">
          <a:blip r:embed="rId2">
            <a:extLst>
              <a:ext uri="{28A0092B-C50C-407E-A947-70E740481C1C}">
                <a14:useLocalDpi xmlns:a14="http://schemas.microsoft.com/office/drawing/2010/main" val="0"/>
              </a:ext>
            </a:extLst>
          </a:blip>
          <a:srcRect b="2617"/>
          <a:stretch/>
        </p:blipFill>
        <p:spPr>
          <a:xfrm>
            <a:off x="1569764" y="2188019"/>
            <a:ext cx="6010821" cy="4241926"/>
          </a:xfrm>
          <a:prstGeom prst="rect">
            <a:avLst/>
          </a:prstGeom>
        </p:spPr>
      </p:pic>
    </p:spTree>
    <p:extLst>
      <p:ext uri="{BB962C8B-B14F-4D97-AF65-F5344CB8AC3E}">
        <p14:creationId xmlns:p14="http://schemas.microsoft.com/office/powerpoint/2010/main" val="394419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17.4 The Electron Volt, a Unit of </a:t>
            </a:r>
            <a:r>
              <a:rPr lang="en-US" dirty="0" smtClean="0">
                <a:latin typeface="Times New Roman" charset="0"/>
                <a:cs typeface="Times New Roman" charset="0"/>
              </a:rPr>
              <a:t>Energy</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8229600" cy="4525963"/>
          </a:xfrm>
        </p:spPr>
        <p:txBody>
          <a:bodyPr/>
          <a:lstStyle/>
          <a:p>
            <a:pPr marL="0" indent="0">
              <a:spcBef>
                <a:spcPct val="50000"/>
              </a:spcBef>
              <a:buNone/>
            </a:pPr>
            <a:r>
              <a:rPr lang="en-US" dirty="0">
                <a:latin typeface="Times New Roman" charset="0"/>
                <a:cs typeface="Times New Roman" charset="0"/>
              </a:rPr>
              <a:t>One electron volt (</a:t>
            </a:r>
            <a:r>
              <a:rPr lang="en-US" dirty="0" err="1">
                <a:latin typeface="Times New Roman" charset="0"/>
                <a:cs typeface="Times New Roman" charset="0"/>
              </a:rPr>
              <a:t>eV</a:t>
            </a:r>
            <a:r>
              <a:rPr lang="en-US" dirty="0">
                <a:latin typeface="Times New Roman" charset="0"/>
                <a:cs typeface="Times New Roman" charset="0"/>
              </a:rPr>
              <a:t>) is the energy gained by an electron moving through a potential difference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one </a:t>
            </a:r>
            <a:r>
              <a:rPr lang="en-US" dirty="0">
                <a:latin typeface="Times New Roman" charset="0"/>
                <a:cs typeface="Times New Roman" charset="0"/>
              </a:rPr>
              <a:t>volt.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EQ_pg47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773" y="3253336"/>
            <a:ext cx="6004804" cy="431115"/>
          </a:xfrm>
          <a:prstGeom prst="rect">
            <a:avLst/>
          </a:prstGeom>
        </p:spPr>
      </p:pic>
    </p:spTree>
    <p:extLst>
      <p:ext uri="{BB962C8B-B14F-4D97-AF65-F5344CB8AC3E}">
        <p14:creationId xmlns:p14="http://schemas.microsoft.com/office/powerpoint/2010/main" val="309464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17.5 Electric Potential Due to Point </a:t>
            </a:r>
            <a:r>
              <a:rPr lang="en-US" dirty="0" smtClean="0">
                <a:latin typeface="Times New Roman" charset="0"/>
                <a:cs typeface="Times New Roman" charset="0"/>
              </a:rPr>
              <a:t>Charges</a:t>
            </a:r>
            <a:endParaRPr lang="en-US" dirty="0">
              <a:latin typeface="Times New Roman" charset="0"/>
              <a:cs typeface="Times New Roman" charset="0"/>
            </a:endParaRPr>
          </a:p>
        </p:txBody>
      </p:sp>
      <p:sp>
        <p:nvSpPr>
          <p:cNvPr id="3" name="Content Placeholder 2"/>
          <p:cNvSpPr>
            <a:spLocks noGrp="1"/>
          </p:cNvSpPr>
          <p:nvPr>
            <p:ph idx="1"/>
          </p:nvPr>
        </p:nvSpPr>
        <p:spPr>
          <a:xfrm>
            <a:off x="458127" y="1602880"/>
            <a:ext cx="8242299" cy="4839671"/>
          </a:xfrm>
        </p:spPr>
        <p:txBody>
          <a:bodyPr/>
          <a:lstStyle/>
          <a:p>
            <a:pPr marL="0" indent="0">
              <a:spcBef>
                <a:spcPct val="50000"/>
              </a:spcBef>
              <a:buNone/>
            </a:pPr>
            <a:r>
              <a:rPr lang="en-US" dirty="0">
                <a:latin typeface="Times New Roman" charset="0"/>
                <a:cs typeface="Times New Roman" charset="0"/>
              </a:rPr>
              <a:t>The electric potential due to a point charge can be derived using calculus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3086992" y="3049986"/>
            <a:ext cx="3500193" cy="1584629"/>
            <a:chOff x="1617569" y="3049986"/>
            <a:chExt cx="3500193" cy="1584629"/>
          </a:xfrm>
        </p:grpSpPr>
        <p:pic>
          <p:nvPicPr>
            <p:cNvPr id="6" name="Picture 5" descr="17_KeyEquation_05.jpg"/>
            <p:cNvPicPr>
              <a:picLocks noChangeAspect="1"/>
            </p:cNvPicPr>
            <p:nvPr/>
          </p:nvPicPr>
          <p:blipFill rotWithShape="1">
            <a:blip r:embed="rId2">
              <a:extLst>
                <a:ext uri="{28A0092B-C50C-407E-A947-70E740481C1C}">
                  <a14:useLocalDpi xmlns:a14="http://schemas.microsoft.com/office/drawing/2010/main" val="0"/>
                </a:ext>
              </a:extLst>
            </a:blip>
            <a:srcRect r="76449" b="9427"/>
            <a:stretch/>
          </p:blipFill>
          <p:spPr>
            <a:xfrm>
              <a:off x="1617569" y="3049986"/>
              <a:ext cx="2012770" cy="1584629"/>
            </a:xfrm>
            <a:prstGeom prst="rect">
              <a:avLst/>
            </a:prstGeom>
          </p:spPr>
        </p:pic>
        <p:sp>
          <p:nvSpPr>
            <p:cNvPr id="7" name="TextBox 6"/>
            <p:cNvSpPr txBox="1"/>
            <p:nvPr/>
          </p:nvSpPr>
          <p:spPr>
            <a:xfrm>
              <a:off x="4292145" y="3651035"/>
              <a:ext cx="825617" cy="400110"/>
            </a:xfrm>
            <a:prstGeom prst="rect">
              <a:avLst/>
            </a:prstGeom>
            <a:noFill/>
          </p:spPr>
          <p:txBody>
            <a:bodyPr wrap="none" rtlCol="0">
              <a:spAutoFit/>
            </a:bodyPr>
            <a:lstStyle/>
            <a:p>
              <a:r>
                <a:rPr lang="en-US" sz="2000" dirty="0" smtClean="0">
                  <a:latin typeface="Times New Roman"/>
                  <a:cs typeface="Times New Roman"/>
                </a:rPr>
                <a:t>(17-5)</a:t>
              </a:r>
              <a:endParaRPr lang="en-US" sz="2000" dirty="0">
                <a:latin typeface="Times New Roman"/>
                <a:cs typeface="Times New Roman"/>
              </a:endParaRPr>
            </a:p>
          </p:txBody>
        </p:sp>
      </p:grpSp>
    </p:spTree>
    <p:extLst>
      <p:ext uri="{BB962C8B-B14F-4D97-AF65-F5344CB8AC3E}">
        <p14:creationId xmlns:p14="http://schemas.microsoft.com/office/powerpoint/2010/main" val="89568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17.5 Electric Potential Due to Point Charges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029278" y="1605350"/>
            <a:ext cx="4787132" cy="4920641"/>
          </a:xfrm>
        </p:spPr>
        <p:txBody>
          <a:bodyPr/>
          <a:lstStyle/>
          <a:p>
            <a:pPr marL="0" indent="0">
              <a:spcBef>
                <a:spcPct val="50000"/>
              </a:spcBef>
              <a:buNone/>
            </a:pPr>
            <a:r>
              <a:rPr lang="en-US" dirty="0">
                <a:latin typeface="Times New Roman" charset="0"/>
                <a:cs typeface="Times New Roman" charset="0"/>
              </a:rPr>
              <a:t>These plots show the potential due to (a) positive and (b) negative charge.</a:t>
            </a:r>
          </a:p>
        </p:txBody>
      </p:sp>
      <p:pic>
        <p:nvPicPr>
          <p:cNvPr id="5" name="Picture 4" descr="17_09_Figure.jpg"/>
          <p:cNvPicPr>
            <a:picLocks noChangeAspect="1"/>
          </p:cNvPicPr>
          <p:nvPr/>
        </p:nvPicPr>
        <p:blipFill rotWithShape="1">
          <a:blip r:embed="rId2">
            <a:extLst>
              <a:ext uri="{28A0092B-C50C-407E-A947-70E740481C1C}">
                <a14:useLocalDpi xmlns:a14="http://schemas.microsoft.com/office/drawing/2010/main" val="0"/>
              </a:ext>
            </a:extLst>
          </a:blip>
          <a:srcRect b="2762"/>
          <a:stretch/>
        </p:blipFill>
        <p:spPr>
          <a:xfrm>
            <a:off x="449263" y="1589392"/>
            <a:ext cx="3108482" cy="4893750"/>
          </a:xfrm>
          <a:prstGeom prst="rect">
            <a:avLst/>
          </a:prstGeom>
        </p:spPr>
      </p:pic>
    </p:spTree>
    <p:extLst>
      <p:ext uri="{BB962C8B-B14F-4D97-AF65-F5344CB8AC3E}">
        <p14:creationId xmlns:p14="http://schemas.microsoft.com/office/powerpoint/2010/main" val="137349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17.5 Electric Potential Due to Point Charges</a:t>
            </a:r>
          </a:p>
        </p:txBody>
      </p:sp>
      <p:sp>
        <p:nvSpPr>
          <p:cNvPr id="3" name="Content Placeholder 2"/>
          <p:cNvSpPr>
            <a:spLocks noGrp="1"/>
          </p:cNvSpPr>
          <p:nvPr>
            <p:ph idx="1"/>
          </p:nvPr>
        </p:nvSpPr>
        <p:spPr>
          <a:xfrm>
            <a:off x="455983" y="1601425"/>
            <a:ext cx="8317450" cy="4843379"/>
          </a:xfrm>
        </p:spPr>
        <p:txBody>
          <a:bodyPr/>
          <a:lstStyle/>
          <a:p>
            <a:pPr marL="0" indent="0">
              <a:spcBef>
                <a:spcPct val="50000"/>
              </a:spcBef>
              <a:buNone/>
            </a:pPr>
            <a:r>
              <a:rPr lang="en-US" dirty="0">
                <a:latin typeface="Times New Roman" charset="0"/>
                <a:cs typeface="Times New Roman" charset="0"/>
              </a:rPr>
              <a:t>Using potentials instead of fields can make solving problems much </a:t>
            </a:r>
            <a:r>
              <a:rPr lang="en-US" dirty="0" smtClean="0">
                <a:latin typeface="Times New Roman" charset="0"/>
                <a:cs typeface="Times New Roman" charset="0"/>
              </a:rPr>
              <a:t>easier—potential </a:t>
            </a:r>
            <a:r>
              <a:rPr lang="en-US" dirty="0">
                <a:latin typeface="Times New Roman" charset="0"/>
                <a:cs typeface="Times New Roman" charset="0"/>
              </a:rPr>
              <a:t>is a scalar quantity, whereas the field is a vector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516044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17.6 Potential Due to Electric Dipole</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Dipole </a:t>
            </a:r>
            <a:r>
              <a:rPr lang="en-US" dirty="0">
                <a:latin typeface="Times New Roman" charset="0"/>
                <a:cs typeface="Times New Roman" charset="0"/>
              </a:rPr>
              <a:t>Moment</a:t>
            </a:r>
          </a:p>
        </p:txBody>
      </p:sp>
      <p:sp>
        <p:nvSpPr>
          <p:cNvPr id="3" name="Content Placeholder 2"/>
          <p:cNvSpPr>
            <a:spLocks noGrp="1"/>
          </p:cNvSpPr>
          <p:nvPr>
            <p:ph idx="1"/>
          </p:nvPr>
        </p:nvSpPr>
        <p:spPr>
          <a:xfrm>
            <a:off x="455984" y="1602684"/>
            <a:ext cx="7481516" cy="4550470"/>
          </a:xfrm>
        </p:spPr>
        <p:txBody>
          <a:bodyPr/>
          <a:lstStyle/>
          <a:p>
            <a:pPr marL="0" indent="0">
              <a:spcBef>
                <a:spcPct val="50000"/>
              </a:spcBef>
              <a:buNone/>
            </a:pPr>
            <a:r>
              <a:rPr lang="en-US" dirty="0">
                <a:latin typeface="Times New Roman" charset="0"/>
                <a:cs typeface="Times New Roman" charset="0"/>
              </a:rPr>
              <a:t>The potential due to an electric dipole is just the </a:t>
            </a:r>
            <a:r>
              <a:rPr lang="en-US" dirty="0" smtClean="0">
                <a:latin typeface="Times New Roman" charset="0"/>
                <a:cs typeface="Times New Roman" charset="0"/>
              </a:rPr>
              <a:t>sum of </a:t>
            </a:r>
            <a:r>
              <a:rPr lang="en-US" dirty="0">
                <a:latin typeface="Times New Roman" charset="0"/>
                <a:cs typeface="Times New Roman" charset="0"/>
              </a:rPr>
              <a:t>the potentials due to each charge, and can be calculated exactly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39798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r>
              <a:rPr lang="en-US" dirty="0">
                <a:latin typeface="Times New Roman" charset="0"/>
                <a:cs typeface="Times New Roman" charset="0"/>
              </a:rPr>
              <a:t>17.6 Potential Due to Electric Dipole;</a:t>
            </a:r>
            <a:br>
              <a:rPr lang="en-US" dirty="0">
                <a:latin typeface="Times New Roman" charset="0"/>
                <a:cs typeface="Times New Roman" charset="0"/>
              </a:rPr>
            </a:br>
            <a:r>
              <a:rPr lang="en-US" dirty="0">
                <a:latin typeface="Times New Roman" charset="0"/>
                <a:cs typeface="Times New Roman" charset="0"/>
              </a:rPr>
              <a:t>Dipole </a:t>
            </a:r>
            <a:r>
              <a:rPr lang="en-US" dirty="0" smtClean="0">
                <a:latin typeface="Times New Roman" charset="0"/>
                <a:cs typeface="Times New Roman" charset="0"/>
              </a:rPr>
              <a:t>Moment</a:t>
            </a:r>
            <a:endParaRPr lang="en-US" dirty="0"/>
          </a:p>
        </p:txBody>
      </p:sp>
      <p:sp>
        <p:nvSpPr>
          <p:cNvPr id="3" name="Content Placeholder 2"/>
          <p:cNvSpPr>
            <a:spLocks noGrp="1"/>
          </p:cNvSpPr>
          <p:nvPr>
            <p:ph idx="1"/>
          </p:nvPr>
        </p:nvSpPr>
        <p:spPr>
          <a:xfrm>
            <a:off x="457199" y="1600200"/>
            <a:ext cx="8225589" cy="4525963"/>
          </a:xfrm>
        </p:spPr>
        <p:txBody>
          <a:bodyPr>
            <a:noAutofit/>
          </a:bodyPr>
          <a:lstStyle/>
          <a:p>
            <a:pPr marL="0" indent="0">
              <a:spcBef>
                <a:spcPct val="50000"/>
              </a:spcBef>
              <a:buNone/>
            </a:pPr>
            <a:r>
              <a:rPr lang="en-US" dirty="0">
                <a:latin typeface="Times New Roman" charset="0"/>
                <a:cs typeface="Times New Roman" charset="0"/>
              </a:rPr>
              <a:t>Approximation for </a:t>
            </a:r>
            <a:r>
              <a:rPr lang="en-US" dirty="0" smtClean="0">
                <a:latin typeface="Times New Roman" charset="0"/>
                <a:cs typeface="Times New Roman" charset="0"/>
              </a:rPr>
              <a:t>potential</a:t>
            </a:r>
            <a:br>
              <a:rPr lang="en-US" dirty="0" smtClean="0">
                <a:latin typeface="Times New Roman" charset="0"/>
                <a:cs typeface="Times New Roman" charset="0"/>
              </a:rPr>
            </a:br>
            <a:r>
              <a:rPr lang="en-US" dirty="0" smtClean="0">
                <a:latin typeface="Times New Roman" charset="0"/>
                <a:cs typeface="Times New Roman" charset="0"/>
              </a:rPr>
              <a:t>far </a:t>
            </a:r>
            <a:r>
              <a:rPr lang="en-US" dirty="0">
                <a:latin typeface="Times New Roman" charset="0"/>
                <a:cs typeface="Times New Roman" charset="0"/>
              </a:rPr>
              <a:t>from dipole: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0" name="Group 9"/>
          <p:cNvGrpSpPr/>
          <p:nvPr/>
        </p:nvGrpSpPr>
        <p:grpSpPr>
          <a:xfrm>
            <a:off x="821883" y="3224342"/>
            <a:ext cx="3331030" cy="762518"/>
            <a:chOff x="821883" y="3021142"/>
            <a:chExt cx="3331030" cy="762518"/>
          </a:xfrm>
        </p:grpSpPr>
        <p:pic>
          <p:nvPicPr>
            <p:cNvPr id="6" name="Picture 5" descr="17_KeyEquation_06A.jpg"/>
            <p:cNvPicPr>
              <a:picLocks noChangeAspect="1"/>
            </p:cNvPicPr>
            <p:nvPr/>
          </p:nvPicPr>
          <p:blipFill rotWithShape="1">
            <a:blip r:embed="rId2">
              <a:extLst>
                <a:ext uri="{28A0092B-C50C-407E-A947-70E740481C1C}">
                  <a14:useLocalDpi xmlns:a14="http://schemas.microsoft.com/office/drawing/2010/main" val="0"/>
                </a:ext>
              </a:extLst>
            </a:blip>
            <a:srcRect r="73580" b="17707"/>
            <a:stretch/>
          </p:blipFill>
          <p:spPr>
            <a:xfrm>
              <a:off x="821883" y="3021142"/>
              <a:ext cx="2257976" cy="762518"/>
            </a:xfrm>
            <a:prstGeom prst="rect">
              <a:avLst/>
            </a:prstGeom>
          </p:spPr>
        </p:pic>
        <p:sp>
          <p:nvSpPr>
            <p:cNvPr id="7" name="TextBox 6"/>
            <p:cNvSpPr txBox="1"/>
            <p:nvPr/>
          </p:nvSpPr>
          <p:spPr>
            <a:xfrm>
              <a:off x="3213458" y="3224597"/>
              <a:ext cx="939455" cy="400110"/>
            </a:xfrm>
            <a:prstGeom prst="rect">
              <a:avLst/>
            </a:prstGeom>
            <a:noFill/>
          </p:spPr>
          <p:txBody>
            <a:bodyPr wrap="none" rtlCol="0">
              <a:spAutoFit/>
            </a:bodyPr>
            <a:lstStyle/>
            <a:p>
              <a:r>
                <a:rPr lang="en-US" sz="2000" dirty="0" smtClean="0">
                  <a:latin typeface="Times New Roman"/>
                  <a:cs typeface="Times New Roman"/>
                </a:rPr>
                <a:t>(17-6a)</a:t>
              </a:r>
              <a:endParaRPr lang="en-US" sz="2000" dirty="0">
                <a:latin typeface="Times New Roman"/>
                <a:cs typeface="Times New Roman"/>
              </a:endParaRPr>
            </a:p>
          </p:txBody>
        </p:sp>
      </p:grpSp>
      <p:pic>
        <p:nvPicPr>
          <p:cNvPr id="9" name="Picture 8" descr="17_12_Figure.jpg"/>
          <p:cNvPicPr>
            <a:picLocks noChangeAspect="1"/>
          </p:cNvPicPr>
          <p:nvPr/>
        </p:nvPicPr>
        <p:blipFill rotWithShape="1">
          <a:blip r:embed="rId3">
            <a:extLst>
              <a:ext uri="{28A0092B-C50C-407E-A947-70E740481C1C}">
                <a14:useLocalDpi xmlns:a14="http://schemas.microsoft.com/office/drawing/2010/main" val="0"/>
              </a:ext>
            </a:extLst>
          </a:blip>
          <a:srcRect b="2436"/>
          <a:stretch/>
        </p:blipFill>
        <p:spPr>
          <a:xfrm>
            <a:off x="5330382" y="1636420"/>
            <a:ext cx="2621789" cy="4821211"/>
          </a:xfrm>
          <a:prstGeom prst="rect">
            <a:avLst/>
          </a:prstGeom>
        </p:spPr>
      </p:pic>
    </p:spTree>
    <p:extLst>
      <p:ext uri="{BB962C8B-B14F-4D97-AF65-F5344CB8AC3E}">
        <p14:creationId xmlns:p14="http://schemas.microsoft.com/office/powerpoint/2010/main" val="2313120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17.6 Potential Due to Electric Dipole;</a:t>
            </a:r>
            <a:br>
              <a:rPr lang="en-US" dirty="0">
                <a:latin typeface="Times New Roman" charset="0"/>
                <a:cs typeface="Times New Roman" charset="0"/>
              </a:rPr>
            </a:br>
            <a:r>
              <a:rPr lang="en-US" dirty="0">
                <a:latin typeface="Times New Roman" charset="0"/>
                <a:cs typeface="Times New Roman" charset="0"/>
              </a:rPr>
              <a:t>Dipole Moment</a:t>
            </a:r>
          </a:p>
        </p:txBody>
      </p:sp>
      <p:sp>
        <p:nvSpPr>
          <p:cNvPr id="3" name="Content Placeholder 2"/>
          <p:cNvSpPr>
            <a:spLocks noGrp="1"/>
          </p:cNvSpPr>
          <p:nvPr>
            <p:ph idx="1"/>
          </p:nvPr>
        </p:nvSpPr>
        <p:spPr>
          <a:xfrm>
            <a:off x="464519" y="1600200"/>
            <a:ext cx="8238288" cy="4910910"/>
          </a:xfrm>
        </p:spPr>
        <p:txBody>
          <a:bodyPr/>
          <a:lstStyle/>
          <a:p>
            <a:pPr marL="0" indent="0">
              <a:spcBef>
                <a:spcPct val="50000"/>
              </a:spcBef>
              <a:buNone/>
            </a:pPr>
            <a:r>
              <a:rPr lang="en-US" dirty="0">
                <a:latin typeface="Times New Roman" charset="0"/>
                <a:cs typeface="Times New Roman" charset="0"/>
              </a:rPr>
              <a:t>Or, defining the dipole moment </a:t>
            </a:r>
            <a:r>
              <a:rPr lang="en-US" i="1" dirty="0">
                <a:latin typeface="Times New Roman" charset="0"/>
                <a:cs typeface="Times New Roman" charset="0"/>
              </a:rPr>
              <a:t>p</a:t>
            </a:r>
            <a:r>
              <a:rPr lang="en-US" dirty="0">
                <a:latin typeface="Times New Roman" charset="0"/>
                <a:cs typeface="Times New Roman" charset="0"/>
              </a:rPr>
              <a:t> = </a:t>
            </a:r>
            <a:r>
              <a:rPr lang="en-US" i="1" dirty="0" err="1">
                <a:latin typeface="Times New Roman" charset="0"/>
                <a:cs typeface="Times New Roman" charset="0"/>
              </a:rPr>
              <a:t>Ql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2996838" y="2712656"/>
            <a:ext cx="3156673" cy="724282"/>
            <a:chOff x="2996838" y="2712656"/>
            <a:chExt cx="3156673" cy="724282"/>
          </a:xfrm>
        </p:grpSpPr>
        <p:pic>
          <p:nvPicPr>
            <p:cNvPr id="5" name="Picture 4" descr="17_KeyEquation_06B.jpg"/>
            <p:cNvPicPr>
              <a:picLocks noChangeAspect="1"/>
            </p:cNvPicPr>
            <p:nvPr/>
          </p:nvPicPr>
          <p:blipFill rotWithShape="1">
            <a:blip r:embed="rId2">
              <a:extLst>
                <a:ext uri="{28A0092B-C50C-407E-A947-70E740481C1C}">
                  <a14:useLocalDpi xmlns:a14="http://schemas.microsoft.com/office/drawing/2010/main" val="0"/>
                </a:ext>
              </a:extLst>
            </a:blip>
            <a:srcRect r="75961" b="18621"/>
            <a:stretch/>
          </p:blipFill>
          <p:spPr>
            <a:xfrm>
              <a:off x="2996838" y="2712656"/>
              <a:ext cx="2054533" cy="724282"/>
            </a:xfrm>
            <a:prstGeom prst="rect">
              <a:avLst/>
            </a:prstGeom>
          </p:spPr>
        </p:pic>
        <p:sp>
          <p:nvSpPr>
            <p:cNvPr id="7" name="TextBox 6"/>
            <p:cNvSpPr txBox="1"/>
            <p:nvPr/>
          </p:nvSpPr>
          <p:spPr>
            <a:xfrm>
              <a:off x="5199654" y="2878040"/>
              <a:ext cx="953857" cy="400110"/>
            </a:xfrm>
            <a:prstGeom prst="rect">
              <a:avLst/>
            </a:prstGeom>
            <a:noFill/>
          </p:spPr>
          <p:txBody>
            <a:bodyPr wrap="none" rtlCol="0">
              <a:spAutoFit/>
            </a:bodyPr>
            <a:lstStyle/>
            <a:p>
              <a:r>
                <a:rPr lang="en-US" sz="2000" dirty="0" smtClean="0">
                  <a:latin typeface="Times New Roman"/>
                  <a:cs typeface="Times New Roman"/>
                </a:rPr>
                <a:t>(17-6b)</a:t>
              </a:r>
              <a:endParaRPr lang="en-US" sz="2000" dirty="0">
                <a:latin typeface="Times New Roman"/>
                <a:cs typeface="Times New Roman"/>
              </a:endParaRPr>
            </a:p>
          </p:txBody>
        </p:sp>
      </p:grpSp>
    </p:spTree>
    <p:extLst>
      <p:ext uri="{BB962C8B-B14F-4D97-AF65-F5344CB8AC3E}">
        <p14:creationId xmlns:p14="http://schemas.microsoft.com/office/powerpoint/2010/main" val="318408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17</a:t>
            </a:r>
            <a:br>
              <a:rPr lang="en-US" dirty="0" smtClean="0"/>
            </a:br>
            <a:r>
              <a:rPr lang="en-US" dirty="0" smtClean="0">
                <a:latin typeface="Times New Roman" charset="0"/>
                <a:cs typeface="Times New Roman" charset="0"/>
              </a:rPr>
              <a:t>Electric Potential</a:t>
            </a:r>
            <a:r>
              <a:rPr lang="en-US" dirty="0">
                <a:latin typeface="Times New Roman" charset="0"/>
                <a:cs typeface="Times New Roman" charset="0"/>
              </a:rPr>
              <a:t/>
            </a:r>
            <a:br>
              <a:rPr lang="en-US" dirty="0">
                <a:latin typeface="Times New Roman" charset="0"/>
                <a:cs typeface="Times New Roman" charset="0"/>
              </a:rPr>
            </a:b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17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4724" r="-44724"/>
          <a:stretch>
            <a:fillRect/>
          </a:stretch>
        </p:blipFill>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17.7 </a:t>
            </a:r>
            <a:r>
              <a:rPr lang="en-US" dirty="0" smtClean="0">
                <a:latin typeface="Times New Roman" charset="0"/>
                <a:cs typeface="Times New Roman" charset="0"/>
              </a:rPr>
              <a:t>Capacitance</a:t>
            </a:r>
            <a:endParaRPr lang="en-US" dirty="0">
              <a:latin typeface="Times New Roman" charset="0"/>
              <a:cs typeface="Times New Roman" charset="0"/>
            </a:endParaRPr>
          </a:p>
        </p:txBody>
      </p:sp>
      <p:sp>
        <p:nvSpPr>
          <p:cNvPr id="3" name="Content Placeholder 2"/>
          <p:cNvSpPr>
            <a:spLocks noGrp="1"/>
          </p:cNvSpPr>
          <p:nvPr>
            <p:ph idx="1"/>
          </p:nvPr>
        </p:nvSpPr>
        <p:spPr>
          <a:xfrm>
            <a:off x="455983" y="1602682"/>
            <a:ext cx="8247061" cy="4530095"/>
          </a:xfrm>
        </p:spPr>
        <p:txBody>
          <a:bodyPr/>
          <a:lstStyle/>
          <a:p>
            <a:pPr marL="0" indent="0">
              <a:spcBef>
                <a:spcPct val="50000"/>
              </a:spcBef>
              <a:buNone/>
            </a:pPr>
            <a:r>
              <a:rPr lang="en-US" dirty="0">
                <a:latin typeface="Times New Roman" charset="0"/>
                <a:cs typeface="Times New Roman" charset="0"/>
              </a:rPr>
              <a:t>A capacitor consists of two conductors that are close but not touching. A capacitor has the ability to store electric charge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17_13_Figure.jpg"/>
          <p:cNvPicPr>
            <a:picLocks noChangeAspect="1"/>
          </p:cNvPicPr>
          <p:nvPr/>
        </p:nvPicPr>
        <p:blipFill rotWithShape="1">
          <a:blip r:embed="rId2">
            <a:extLst>
              <a:ext uri="{28A0092B-C50C-407E-A947-70E740481C1C}">
                <a14:useLocalDpi xmlns:a14="http://schemas.microsoft.com/office/drawing/2010/main" val="0"/>
              </a:ext>
            </a:extLst>
          </a:blip>
          <a:srcRect b="4100"/>
          <a:stretch/>
        </p:blipFill>
        <p:spPr>
          <a:xfrm>
            <a:off x="562798" y="3059091"/>
            <a:ext cx="8024753" cy="3430692"/>
          </a:xfrm>
          <a:prstGeom prst="rect">
            <a:avLst/>
          </a:prstGeom>
        </p:spPr>
      </p:pic>
    </p:spTree>
    <p:extLst>
      <p:ext uri="{BB962C8B-B14F-4D97-AF65-F5344CB8AC3E}">
        <p14:creationId xmlns:p14="http://schemas.microsoft.com/office/powerpoint/2010/main" val="1589039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7_14_Figure.jpg"/>
          <p:cNvPicPr>
            <a:picLocks noChangeAspect="1"/>
          </p:cNvPicPr>
          <p:nvPr/>
        </p:nvPicPr>
        <p:blipFill rotWithShape="1">
          <a:blip r:embed="rId2">
            <a:extLst>
              <a:ext uri="{28A0092B-C50C-407E-A947-70E740481C1C}">
                <a14:useLocalDpi xmlns:a14="http://schemas.microsoft.com/office/drawing/2010/main" val="0"/>
              </a:ext>
            </a:extLst>
          </a:blip>
          <a:srcRect b="3754"/>
          <a:stretch/>
        </p:blipFill>
        <p:spPr>
          <a:xfrm>
            <a:off x="2106295" y="2469979"/>
            <a:ext cx="4937760" cy="4013152"/>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17.7 Capacitance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5913" y="1606252"/>
            <a:ext cx="8238826" cy="4644007"/>
          </a:xfrm>
        </p:spPr>
        <p:txBody>
          <a:bodyPr/>
          <a:lstStyle/>
          <a:p>
            <a:pPr marL="0" indent="0">
              <a:spcBef>
                <a:spcPct val="50000"/>
              </a:spcBef>
              <a:buNone/>
            </a:pPr>
            <a:r>
              <a:rPr lang="en-US" dirty="0" smtClean="0">
                <a:latin typeface="Times New Roman" charset="0"/>
                <a:cs typeface="Times New Roman" charset="0"/>
              </a:rPr>
              <a:t>Parallel</a:t>
            </a:r>
            <a:r>
              <a:rPr lang="en-US" dirty="0">
                <a:latin typeface="Times New Roman" charset="0"/>
                <a:cs typeface="Times New Roman" charset="0"/>
              </a:rPr>
              <a:t>-plate capacitor connected to battery. (b) is a circuit diagram.</a:t>
            </a:r>
          </a:p>
        </p:txBody>
      </p:sp>
    </p:spTree>
    <p:extLst>
      <p:ext uri="{BB962C8B-B14F-4D97-AF65-F5344CB8AC3E}">
        <p14:creationId xmlns:p14="http://schemas.microsoft.com/office/powerpoint/2010/main" val="3757210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17.7 Capacitance</a:t>
            </a:r>
          </a:p>
        </p:txBody>
      </p:sp>
      <p:sp>
        <p:nvSpPr>
          <p:cNvPr id="3" name="Content Placeholder 2"/>
          <p:cNvSpPr>
            <a:spLocks noGrp="1"/>
          </p:cNvSpPr>
          <p:nvPr>
            <p:ph idx="1"/>
          </p:nvPr>
        </p:nvSpPr>
        <p:spPr>
          <a:xfrm>
            <a:off x="460974" y="1601281"/>
            <a:ext cx="8239124" cy="4580995"/>
          </a:xfrm>
        </p:spPr>
        <p:txBody>
          <a:bodyPr>
            <a:normAutofit/>
          </a:bodyPr>
          <a:lstStyle/>
          <a:p>
            <a:pPr marL="0" indent="0">
              <a:spcBef>
                <a:spcPct val="50000"/>
              </a:spcBef>
              <a:buNone/>
            </a:pPr>
            <a:r>
              <a:rPr lang="en-US" dirty="0">
                <a:latin typeface="Times New Roman" charset="0"/>
                <a:cs typeface="Times New Roman" charset="0"/>
              </a:rPr>
              <a:t>When a capacitor is connected to a battery, the charge on its plates is proportional to the voltage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ts val="600"/>
              </a:spcBef>
              <a:buNone/>
            </a:pPr>
            <a:r>
              <a:rPr lang="en-US" dirty="0">
                <a:latin typeface="Times New Roman" charset="0"/>
                <a:cs typeface="Times New Roman" charset="0"/>
              </a:rPr>
              <a:t/>
            </a:r>
            <a:br>
              <a:rPr lang="en-US" dirty="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quantity </a:t>
            </a:r>
            <a:r>
              <a:rPr lang="en-US" i="1" dirty="0">
                <a:latin typeface="Times New Roman" charset="0"/>
                <a:cs typeface="Times New Roman" charset="0"/>
              </a:rPr>
              <a:t>C</a:t>
            </a:r>
            <a:r>
              <a:rPr lang="en-US" dirty="0">
                <a:latin typeface="Times New Roman" charset="0"/>
                <a:cs typeface="Times New Roman" charset="0"/>
              </a:rPr>
              <a:t> is called the capacitance.</a:t>
            </a:r>
          </a:p>
          <a:p>
            <a:pPr marL="0" indent="0">
              <a:spcBef>
                <a:spcPts val="600"/>
              </a:spcBef>
              <a:buNone/>
            </a:pPr>
            <a:r>
              <a:rPr lang="en-US" dirty="0">
                <a:latin typeface="Times New Roman" charset="0"/>
                <a:cs typeface="Times New Roman" charset="0"/>
              </a:rPr>
              <a:t>Unit of capacitance: the farad (F)</a:t>
            </a:r>
          </a:p>
          <a:p>
            <a:pPr marL="0" indent="0" algn="ctr">
              <a:spcBef>
                <a:spcPts val="600"/>
              </a:spcBef>
              <a:buNone/>
            </a:pPr>
            <a:r>
              <a:rPr lang="en-US" dirty="0">
                <a:latin typeface="Times New Roman" charset="0"/>
                <a:cs typeface="Times New Roman" charset="0"/>
              </a:rPr>
              <a:t>1 F </a:t>
            </a:r>
            <a:r>
              <a:rPr lang="en-US" dirty="0" smtClean="0">
                <a:latin typeface="Times New Roman" charset="0"/>
                <a:cs typeface="Times New Roman" charset="0"/>
              </a:rPr>
              <a:t>= </a:t>
            </a:r>
            <a:r>
              <a:rPr lang="en-US" dirty="0">
                <a:latin typeface="Times New Roman" charset="0"/>
                <a:cs typeface="Times New Roman" charset="0"/>
              </a:rPr>
              <a:t>1 C/</a:t>
            </a:r>
            <a:r>
              <a:rPr lang="en-US" dirty="0" smtClean="0">
                <a:latin typeface="Times New Roman" charset="0"/>
                <a:cs typeface="Times New Roman" charset="0"/>
              </a:rPr>
              <a:t>V</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3387681" y="2632018"/>
            <a:ext cx="2374987" cy="400110"/>
            <a:chOff x="3387681" y="2632018"/>
            <a:chExt cx="2374987" cy="400110"/>
          </a:xfrm>
        </p:grpSpPr>
        <p:pic>
          <p:nvPicPr>
            <p:cNvPr id="5" name="Picture 4" descr="17_KeyEquation_07.jpg"/>
            <p:cNvPicPr>
              <a:picLocks noChangeAspect="1"/>
            </p:cNvPicPr>
            <p:nvPr/>
          </p:nvPicPr>
          <p:blipFill rotWithShape="1">
            <a:blip r:embed="rId2">
              <a:extLst>
                <a:ext uri="{28A0092B-C50C-407E-A947-70E740481C1C}">
                  <a14:useLocalDpi xmlns:a14="http://schemas.microsoft.com/office/drawing/2010/main" val="0"/>
                </a:ext>
              </a:extLst>
            </a:blip>
            <a:srcRect r="83585" b="32494"/>
            <a:stretch/>
          </p:blipFill>
          <p:spPr>
            <a:xfrm>
              <a:off x="3387681" y="2685489"/>
              <a:ext cx="1402933" cy="333330"/>
            </a:xfrm>
            <a:prstGeom prst="rect">
              <a:avLst/>
            </a:prstGeom>
          </p:spPr>
        </p:pic>
        <p:sp>
          <p:nvSpPr>
            <p:cNvPr id="6" name="TextBox 5"/>
            <p:cNvSpPr txBox="1"/>
            <p:nvPr/>
          </p:nvSpPr>
          <p:spPr>
            <a:xfrm>
              <a:off x="4937051" y="2632018"/>
              <a:ext cx="825617" cy="400110"/>
            </a:xfrm>
            <a:prstGeom prst="rect">
              <a:avLst/>
            </a:prstGeom>
            <a:noFill/>
          </p:spPr>
          <p:txBody>
            <a:bodyPr wrap="none" rtlCol="0">
              <a:spAutoFit/>
            </a:bodyPr>
            <a:lstStyle/>
            <a:p>
              <a:r>
                <a:rPr lang="en-US" sz="2000" dirty="0" smtClean="0">
                  <a:latin typeface="Times New Roman"/>
                  <a:cs typeface="Times New Roman"/>
                </a:rPr>
                <a:t>(17-7)</a:t>
              </a:r>
              <a:endParaRPr lang="en-US" sz="2000" dirty="0">
                <a:latin typeface="Times New Roman"/>
                <a:cs typeface="Times New Roman"/>
              </a:endParaRPr>
            </a:p>
          </p:txBody>
        </p:sp>
      </p:grpSp>
    </p:spTree>
    <p:extLst>
      <p:ext uri="{BB962C8B-B14F-4D97-AF65-F5344CB8AC3E}">
        <p14:creationId xmlns:p14="http://schemas.microsoft.com/office/powerpoint/2010/main" val="3353956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17.7 Capacitance</a:t>
            </a:r>
          </a:p>
        </p:txBody>
      </p:sp>
      <p:sp>
        <p:nvSpPr>
          <p:cNvPr id="3" name="Content Placeholder 2"/>
          <p:cNvSpPr>
            <a:spLocks noGrp="1"/>
          </p:cNvSpPr>
          <p:nvPr>
            <p:ph idx="1"/>
          </p:nvPr>
        </p:nvSpPr>
        <p:spPr>
          <a:xfrm>
            <a:off x="462561" y="1600200"/>
            <a:ext cx="8008772" cy="4525963"/>
          </a:xfrm>
        </p:spPr>
        <p:txBody>
          <a:bodyPr/>
          <a:lstStyle/>
          <a:p>
            <a:pPr marL="0" indent="0">
              <a:spcBef>
                <a:spcPct val="50000"/>
              </a:spcBef>
              <a:buNone/>
            </a:pPr>
            <a:r>
              <a:rPr lang="en-US" dirty="0">
                <a:latin typeface="Times New Roman" charset="0"/>
                <a:cs typeface="Times New Roman" charset="0"/>
              </a:rPr>
              <a:t>The capacitance does not depend on the voltage; it is a function of the geometry and materials of the capacitor.</a:t>
            </a:r>
          </a:p>
          <a:p>
            <a:pPr marL="0" indent="0">
              <a:spcBef>
                <a:spcPct val="50000"/>
              </a:spcBef>
              <a:buNone/>
            </a:pPr>
            <a:r>
              <a:rPr lang="en-US" dirty="0">
                <a:latin typeface="Times New Roman" charset="0"/>
                <a:cs typeface="Times New Roman" charset="0"/>
              </a:rPr>
              <a:t>For a parallel-plate capacitor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7" name="Group 6"/>
          <p:cNvGrpSpPr/>
          <p:nvPr/>
        </p:nvGrpSpPr>
        <p:grpSpPr>
          <a:xfrm>
            <a:off x="3283499" y="3496412"/>
            <a:ext cx="2583351" cy="712643"/>
            <a:chOff x="2184645" y="3742439"/>
            <a:chExt cx="2583351" cy="712643"/>
          </a:xfrm>
        </p:grpSpPr>
        <p:pic>
          <p:nvPicPr>
            <p:cNvPr id="5" name="Picture 4" descr="17_KeyEquation_08.jpg"/>
            <p:cNvPicPr>
              <a:picLocks noChangeAspect="1"/>
            </p:cNvPicPr>
            <p:nvPr/>
          </p:nvPicPr>
          <p:blipFill rotWithShape="1">
            <a:blip r:embed="rId2">
              <a:extLst>
                <a:ext uri="{28A0092B-C50C-407E-A947-70E740481C1C}">
                  <a14:useLocalDpi xmlns:a14="http://schemas.microsoft.com/office/drawing/2010/main" val="0"/>
                </a:ext>
              </a:extLst>
            </a:blip>
            <a:srcRect r="81295" b="16497"/>
            <a:stretch/>
          </p:blipFill>
          <p:spPr>
            <a:xfrm>
              <a:off x="2184645" y="3742439"/>
              <a:ext cx="1598621" cy="712643"/>
            </a:xfrm>
            <a:prstGeom prst="rect">
              <a:avLst/>
            </a:prstGeom>
          </p:spPr>
        </p:pic>
        <p:sp>
          <p:nvSpPr>
            <p:cNvPr id="6" name="TextBox 5"/>
            <p:cNvSpPr txBox="1"/>
            <p:nvPr/>
          </p:nvSpPr>
          <p:spPr>
            <a:xfrm>
              <a:off x="3942379" y="3902048"/>
              <a:ext cx="825617" cy="400110"/>
            </a:xfrm>
            <a:prstGeom prst="rect">
              <a:avLst/>
            </a:prstGeom>
            <a:noFill/>
          </p:spPr>
          <p:txBody>
            <a:bodyPr wrap="none" rtlCol="0">
              <a:spAutoFit/>
            </a:bodyPr>
            <a:lstStyle/>
            <a:p>
              <a:r>
                <a:rPr lang="en-US" sz="2000" dirty="0" smtClean="0">
                  <a:latin typeface="Times New Roman"/>
                  <a:cs typeface="Times New Roman"/>
                </a:rPr>
                <a:t>(17-8)</a:t>
              </a:r>
              <a:endParaRPr lang="en-US" sz="2000" dirty="0">
                <a:latin typeface="Times New Roman"/>
                <a:cs typeface="Times New Roman"/>
              </a:endParaRPr>
            </a:p>
          </p:txBody>
        </p:sp>
      </p:grpSp>
    </p:spTree>
    <p:extLst>
      <p:ext uri="{BB962C8B-B14F-4D97-AF65-F5344CB8AC3E}">
        <p14:creationId xmlns:p14="http://schemas.microsoft.com/office/powerpoint/2010/main" val="1784804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17.8 </a:t>
            </a:r>
            <a:r>
              <a:rPr lang="en-US" dirty="0" smtClean="0">
                <a:latin typeface="Times New Roman" charset="0"/>
                <a:cs typeface="Times New Roman" charset="0"/>
              </a:rPr>
              <a:t>Dielectrics</a:t>
            </a:r>
            <a:endParaRPr lang="en-US" dirty="0">
              <a:latin typeface="Times New Roman" charset="0"/>
              <a:cs typeface="Times New Roman" charset="0"/>
            </a:endParaRPr>
          </a:p>
        </p:txBody>
      </p:sp>
      <p:sp>
        <p:nvSpPr>
          <p:cNvPr id="3" name="Content Placeholder 2"/>
          <p:cNvSpPr>
            <a:spLocks noGrp="1"/>
          </p:cNvSpPr>
          <p:nvPr>
            <p:ph idx="1"/>
          </p:nvPr>
        </p:nvSpPr>
        <p:spPr>
          <a:xfrm>
            <a:off x="457200" y="1606072"/>
            <a:ext cx="8229600" cy="4525963"/>
          </a:xfrm>
        </p:spPr>
        <p:txBody>
          <a:bodyPr/>
          <a:lstStyle/>
          <a:p>
            <a:pPr marL="0" indent="0">
              <a:spcBef>
                <a:spcPct val="50000"/>
              </a:spcBef>
              <a:buNone/>
            </a:pPr>
            <a:r>
              <a:rPr lang="en-US" dirty="0">
                <a:latin typeface="Times New Roman" charset="0"/>
                <a:cs typeface="Times New Roman" charset="0"/>
              </a:rPr>
              <a:t>A dielectric is an insulator, and is characterized by a dielectric constant </a:t>
            </a:r>
            <a:r>
              <a:rPr lang="en-US" i="1" dirty="0">
                <a:latin typeface="Times New Roman" charset="0"/>
                <a:cs typeface="Times New Roman" charset="0"/>
              </a:rPr>
              <a:t>K</a:t>
            </a:r>
            <a:r>
              <a:rPr lang="en-US" dirty="0">
                <a:latin typeface="Times New Roman" charset="0"/>
                <a:cs typeface="Times New Roman" charset="0"/>
              </a:rPr>
              <a:t>.</a:t>
            </a:r>
          </a:p>
          <a:p>
            <a:pPr marL="0" indent="0">
              <a:spcBef>
                <a:spcPct val="50000"/>
              </a:spcBef>
              <a:buNone/>
            </a:pPr>
            <a:r>
              <a:rPr lang="en-US" dirty="0">
                <a:latin typeface="Times New Roman" charset="0"/>
                <a:cs typeface="Times New Roman" charset="0"/>
              </a:rPr>
              <a:t>Capacitance of a parallel-plate capacitor filled with dielectric:</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6" name="Group 5"/>
          <p:cNvGrpSpPr/>
          <p:nvPr/>
        </p:nvGrpSpPr>
        <p:grpSpPr>
          <a:xfrm>
            <a:off x="3159622" y="3775685"/>
            <a:ext cx="2831105" cy="699345"/>
            <a:chOff x="2539907" y="4234492"/>
            <a:chExt cx="2831105" cy="699345"/>
          </a:xfrm>
        </p:grpSpPr>
        <p:pic>
          <p:nvPicPr>
            <p:cNvPr id="5" name="Picture 4" descr="17_KeyEquation_09.jpg"/>
            <p:cNvPicPr>
              <a:picLocks noChangeAspect="1"/>
            </p:cNvPicPr>
            <p:nvPr/>
          </p:nvPicPr>
          <p:blipFill rotWithShape="1">
            <a:blip r:embed="rId2">
              <a:extLst>
                <a:ext uri="{28A0092B-C50C-407E-A947-70E740481C1C}">
                  <a14:useLocalDpi xmlns:a14="http://schemas.microsoft.com/office/drawing/2010/main" val="0"/>
                </a:ext>
              </a:extLst>
            </a:blip>
            <a:srcRect r="78372" b="18056"/>
            <a:stretch/>
          </p:blipFill>
          <p:spPr>
            <a:xfrm>
              <a:off x="2539907" y="4234492"/>
              <a:ext cx="1848414" cy="699345"/>
            </a:xfrm>
            <a:prstGeom prst="rect">
              <a:avLst/>
            </a:prstGeom>
          </p:spPr>
        </p:pic>
        <p:sp>
          <p:nvSpPr>
            <p:cNvPr id="8" name="TextBox 7"/>
            <p:cNvSpPr txBox="1"/>
            <p:nvPr/>
          </p:nvSpPr>
          <p:spPr>
            <a:xfrm>
              <a:off x="4545395" y="4386892"/>
              <a:ext cx="825617" cy="400110"/>
            </a:xfrm>
            <a:prstGeom prst="rect">
              <a:avLst/>
            </a:prstGeom>
            <a:noFill/>
          </p:spPr>
          <p:txBody>
            <a:bodyPr wrap="none" rtlCol="0">
              <a:spAutoFit/>
            </a:bodyPr>
            <a:lstStyle/>
            <a:p>
              <a:r>
                <a:rPr lang="en-US" sz="2000" dirty="0" smtClean="0">
                  <a:latin typeface="Times New Roman"/>
                  <a:cs typeface="Times New Roman"/>
                </a:rPr>
                <a:t>(17-9)</a:t>
              </a:r>
              <a:endParaRPr lang="en-US" sz="2000" dirty="0">
                <a:latin typeface="Times New Roman"/>
                <a:cs typeface="Times New Roman"/>
              </a:endParaRPr>
            </a:p>
          </p:txBody>
        </p:sp>
      </p:grpSp>
    </p:spTree>
    <p:extLst>
      <p:ext uri="{BB962C8B-B14F-4D97-AF65-F5344CB8AC3E}">
        <p14:creationId xmlns:p14="http://schemas.microsoft.com/office/powerpoint/2010/main" val="1553220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174" y="1600199"/>
            <a:ext cx="4111625" cy="4906325"/>
          </a:xfrm>
        </p:spPr>
        <p:txBody>
          <a:bodyPr/>
          <a:lstStyle/>
          <a:p>
            <a:pPr marL="0" indent="0">
              <a:spcBef>
                <a:spcPct val="50000"/>
              </a:spcBef>
              <a:buNone/>
            </a:pPr>
            <a:r>
              <a:rPr lang="en-US" dirty="0">
                <a:latin typeface="Times New Roman" charset="0"/>
                <a:cs typeface="Times New Roman" charset="0"/>
              </a:rPr>
              <a:t>Dielectric strength is the maximum field a dielectric can experience without breaking down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17.8 Dielectrics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7_03_Table.jpg"/>
          <p:cNvPicPr>
            <a:picLocks noChangeAspect="1"/>
          </p:cNvPicPr>
          <p:nvPr/>
        </p:nvPicPr>
        <p:blipFill rotWithShape="1">
          <a:blip r:embed="rId2">
            <a:extLst>
              <a:ext uri="{28A0092B-C50C-407E-A947-70E740481C1C}">
                <a14:useLocalDpi xmlns:a14="http://schemas.microsoft.com/office/drawing/2010/main" val="0"/>
              </a:ext>
            </a:extLst>
          </a:blip>
          <a:srcRect b="2462"/>
          <a:stretch/>
        </p:blipFill>
        <p:spPr>
          <a:xfrm>
            <a:off x="1086215" y="1551001"/>
            <a:ext cx="2840655" cy="4905542"/>
          </a:xfrm>
          <a:prstGeom prst="rect">
            <a:avLst/>
          </a:prstGeom>
        </p:spPr>
      </p:pic>
    </p:spTree>
    <p:extLst>
      <p:ext uri="{BB962C8B-B14F-4D97-AF65-F5344CB8AC3E}">
        <p14:creationId xmlns:p14="http://schemas.microsoft.com/office/powerpoint/2010/main" val="2296104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045" y="1602038"/>
            <a:ext cx="8374574" cy="4892675"/>
          </a:xfrm>
        </p:spPr>
        <p:txBody>
          <a:bodyPr/>
          <a:lstStyle/>
          <a:p>
            <a:pPr marL="0" indent="0">
              <a:spcBef>
                <a:spcPct val="50000"/>
              </a:spcBef>
              <a:buNone/>
            </a:pPr>
            <a:r>
              <a:rPr lang="en-US" dirty="0">
                <a:latin typeface="Times New Roman" charset="0"/>
                <a:cs typeface="Times New Roman" charset="0"/>
              </a:rPr>
              <a:t>The molecules in a dielectric tend to become oriented in a way that reduces the external field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17.8 Dielectrics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7_19_Figure.jpg"/>
          <p:cNvPicPr>
            <a:picLocks noChangeAspect="1"/>
          </p:cNvPicPr>
          <p:nvPr/>
        </p:nvPicPr>
        <p:blipFill rotWithShape="1">
          <a:blip r:embed="rId2">
            <a:extLst>
              <a:ext uri="{28A0092B-C50C-407E-A947-70E740481C1C}">
                <a14:useLocalDpi xmlns:a14="http://schemas.microsoft.com/office/drawing/2010/main" val="0"/>
              </a:ext>
            </a:extLst>
          </a:blip>
          <a:srcRect b="4115"/>
          <a:stretch/>
        </p:blipFill>
        <p:spPr>
          <a:xfrm>
            <a:off x="505280" y="2731539"/>
            <a:ext cx="8139059" cy="3718356"/>
          </a:xfrm>
          <a:prstGeom prst="rect">
            <a:avLst/>
          </a:prstGeom>
        </p:spPr>
      </p:pic>
    </p:spTree>
    <p:extLst>
      <p:ext uri="{BB962C8B-B14F-4D97-AF65-F5344CB8AC3E}">
        <p14:creationId xmlns:p14="http://schemas.microsoft.com/office/powerpoint/2010/main" val="1617360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61" y="1605869"/>
            <a:ext cx="8324897" cy="4540382"/>
          </a:xfrm>
        </p:spPr>
        <p:txBody>
          <a:bodyPr/>
          <a:lstStyle/>
          <a:p>
            <a:pPr marL="0" indent="0">
              <a:spcBef>
                <a:spcPct val="50000"/>
              </a:spcBef>
              <a:buNone/>
            </a:pPr>
            <a:r>
              <a:rPr lang="en-US" dirty="0">
                <a:latin typeface="Times New Roman" charset="0"/>
                <a:cs typeface="Times New Roman" charset="0"/>
              </a:rPr>
              <a:t>This means that the electric field within the dielectric is less than it would be in air, allowing more charge to be stored for the same potential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17.8 Dielectrics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778378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pPr>
            <a:r>
              <a:rPr lang="en-US" dirty="0">
                <a:latin typeface="Times New Roman" charset="0"/>
                <a:cs typeface="Times New Roman" charset="0"/>
              </a:rPr>
              <a:t>A charged capacitor stores electric energy; the energy stored is equal to the work done to charge the capacitor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670"/>
            <a:ext cx="8229600" cy="1110203"/>
          </a:xfrm>
        </p:spPr>
        <p:txBody>
          <a:bodyPr/>
          <a:lstStyle/>
          <a:p>
            <a:pPr>
              <a:spcBef>
                <a:spcPct val="50000"/>
              </a:spcBef>
            </a:pPr>
            <a:r>
              <a:rPr lang="en-US" dirty="0">
                <a:latin typeface="Times New Roman" charset="0"/>
                <a:cs typeface="Times New Roman" charset="0"/>
              </a:rPr>
              <a:t>17.9 Storage of Electric </a:t>
            </a:r>
            <a:r>
              <a:rPr lang="en-US" dirty="0" smtClean="0">
                <a:latin typeface="Times New Roman" charset="0"/>
                <a:cs typeface="Times New Roman" charset="0"/>
              </a:rPr>
              <a:t>Energy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7" name="Group 6"/>
          <p:cNvGrpSpPr/>
          <p:nvPr/>
        </p:nvGrpSpPr>
        <p:grpSpPr>
          <a:xfrm>
            <a:off x="1951095" y="2923730"/>
            <a:ext cx="5248159" cy="753374"/>
            <a:chOff x="831121" y="2923730"/>
            <a:chExt cx="5248159" cy="753374"/>
          </a:xfrm>
        </p:grpSpPr>
        <p:sp>
          <p:nvSpPr>
            <p:cNvPr id="9" name="TextBox 8"/>
            <p:cNvSpPr txBox="1"/>
            <p:nvPr/>
          </p:nvSpPr>
          <p:spPr>
            <a:xfrm>
              <a:off x="5125423" y="3136146"/>
              <a:ext cx="953857" cy="400110"/>
            </a:xfrm>
            <a:prstGeom prst="rect">
              <a:avLst/>
            </a:prstGeom>
            <a:noFill/>
          </p:spPr>
          <p:txBody>
            <a:bodyPr wrap="none" rtlCol="0">
              <a:spAutoFit/>
            </a:bodyPr>
            <a:lstStyle/>
            <a:p>
              <a:r>
                <a:rPr lang="en-US" sz="2000" dirty="0" smtClean="0">
                  <a:latin typeface="Times New Roman"/>
                  <a:cs typeface="Times New Roman"/>
                </a:rPr>
                <a:t>(17-10)</a:t>
              </a:r>
              <a:endParaRPr lang="en-US" sz="2000" dirty="0">
                <a:latin typeface="Times New Roman"/>
                <a:cs typeface="Times New Roman"/>
              </a:endParaRPr>
            </a:p>
          </p:txBody>
        </p:sp>
        <p:pic>
          <p:nvPicPr>
            <p:cNvPr id="6" name="Picture 5" descr="17_KeyEquation_10.jpg"/>
            <p:cNvPicPr>
              <a:picLocks noChangeAspect="1"/>
            </p:cNvPicPr>
            <p:nvPr/>
          </p:nvPicPr>
          <p:blipFill rotWithShape="1">
            <a:blip r:embed="rId2">
              <a:extLst>
                <a:ext uri="{28A0092B-C50C-407E-A947-70E740481C1C}">
                  <a14:useLocalDpi xmlns:a14="http://schemas.microsoft.com/office/drawing/2010/main" val="0"/>
                </a:ext>
              </a:extLst>
            </a:blip>
            <a:srcRect r="51377" b="17057"/>
            <a:stretch/>
          </p:blipFill>
          <p:spPr>
            <a:xfrm>
              <a:off x="831121" y="2923730"/>
              <a:ext cx="4155608" cy="753374"/>
            </a:xfrm>
            <a:prstGeom prst="rect">
              <a:avLst/>
            </a:prstGeom>
          </p:spPr>
        </p:pic>
      </p:grpSp>
    </p:spTree>
    <p:extLst>
      <p:ext uri="{BB962C8B-B14F-4D97-AF65-F5344CB8AC3E}">
        <p14:creationId xmlns:p14="http://schemas.microsoft.com/office/powerpoint/2010/main" val="2144493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17.9 Storage of Electric </a:t>
            </a:r>
            <a:r>
              <a:rPr lang="en-US" dirty="0" smtClean="0">
                <a:latin typeface="Times New Roman" charset="0"/>
                <a:cs typeface="Times New Roman" charset="0"/>
              </a:rPr>
              <a:t>Energy</a:t>
            </a:r>
            <a:endParaRPr lang="en-US" dirty="0"/>
          </a:p>
        </p:txBody>
      </p:sp>
      <p:sp>
        <p:nvSpPr>
          <p:cNvPr id="3" name="Content Placeholder 2"/>
          <p:cNvSpPr>
            <a:spLocks noGrp="1"/>
          </p:cNvSpPr>
          <p:nvPr>
            <p:ph idx="1"/>
          </p:nvPr>
        </p:nvSpPr>
        <p:spPr>
          <a:xfrm>
            <a:off x="450850" y="1600200"/>
            <a:ext cx="8251729" cy="4525963"/>
          </a:xfrm>
        </p:spPr>
        <p:txBody>
          <a:bodyPr/>
          <a:lstStyle/>
          <a:p>
            <a:pPr marL="0" indent="0">
              <a:spcBef>
                <a:spcPct val="50000"/>
              </a:spcBef>
              <a:buNone/>
            </a:pPr>
            <a:r>
              <a:rPr lang="en-US" dirty="0">
                <a:latin typeface="Times New Roman" charset="0"/>
                <a:cs typeface="Times New Roman" charset="0"/>
              </a:rPr>
              <a:t>The energy density, defined as the energy per unit volume, is the same no matter the origin of the electric field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sudden discharge of electric energy can be harmful or fatal. Capacitors can retain their charge indefinitely even when disconnected from a voltage </a:t>
            </a:r>
            <a:r>
              <a:rPr lang="en-US" dirty="0" smtClean="0">
                <a:latin typeface="Times New Roman" charset="0"/>
                <a:cs typeface="Times New Roman" charset="0"/>
              </a:rPr>
              <a:t>source—be </a:t>
            </a:r>
            <a:r>
              <a:rPr lang="en-US" dirty="0">
                <a:latin typeface="Times New Roman" charset="0"/>
                <a:cs typeface="Times New Roman" charset="0"/>
              </a:rPr>
              <a:t>careful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2" name="Group 11"/>
          <p:cNvGrpSpPr/>
          <p:nvPr/>
        </p:nvGrpSpPr>
        <p:grpSpPr>
          <a:xfrm>
            <a:off x="1548572" y="3130074"/>
            <a:ext cx="6053205" cy="613728"/>
            <a:chOff x="944154" y="3130074"/>
            <a:chExt cx="6053205" cy="613728"/>
          </a:xfrm>
        </p:grpSpPr>
        <p:pic>
          <p:nvPicPr>
            <p:cNvPr id="9" name="Picture 8" descr="17_KeyEquation_11.jpg"/>
            <p:cNvPicPr>
              <a:picLocks noChangeAspect="1"/>
            </p:cNvPicPr>
            <p:nvPr/>
          </p:nvPicPr>
          <p:blipFill rotWithShape="1">
            <a:blip r:embed="rId2">
              <a:extLst>
                <a:ext uri="{28A0092B-C50C-407E-A947-70E740481C1C}">
                  <a14:useLocalDpi xmlns:a14="http://schemas.microsoft.com/office/drawing/2010/main" val="0"/>
                </a:ext>
              </a:extLst>
            </a:blip>
            <a:srcRect r="41808" b="19458"/>
            <a:stretch/>
          </p:blipFill>
          <p:spPr>
            <a:xfrm>
              <a:off x="944154" y="3130074"/>
              <a:ext cx="4973432" cy="613728"/>
            </a:xfrm>
            <a:prstGeom prst="rect">
              <a:avLst/>
            </a:prstGeom>
          </p:spPr>
        </p:pic>
        <p:sp>
          <p:nvSpPr>
            <p:cNvPr id="7" name="TextBox 6"/>
            <p:cNvSpPr txBox="1"/>
            <p:nvPr/>
          </p:nvSpPr>
          <p:spPr>
            <a:xfrm>
              <a:off x="6053020" y="3223585"/>
              <a:ext cx="944339" cy="400110"/>
            </a:xfrm>
            <a:prstGeom prst="rect">
              <a:avLst/>
            </a:prstGeom>
            <a:noFill/>
          </p:spPr>
          <p:txBody>
            <a:bodyPr wrap="none" rtlCol="0">
              <a:spAutoFit/>
            </a:bodyPr>
            <a:lstStyle/>
            <a:p>
              <a:r>
                <a:rPr lang="en-US" sz="2000" dirty="0" smtClean="0">
                  <a:latin typeface="Times New Roman"/>
                  <a:cs typeface="Times New Roman"/>
                </a:rPr>
                <a:t>(17-11)</a:t>
              </a:r>
              <a:endParaRPr lang="en-US" sz="2000" dirty="0">
                <a:latin typeface="Times New Roman"/>
                <a:cs typeface="Times New Roman"/>
              </a:endParaRPr>
            </a:p>
          </p:txBody>
        </p:sp>
      </p:grpSp>
    </p:spTree>
    <p:extLst>
      <p:ext uri="{BB962C8B-B14F-4D97-AF65-F5344CB8AC3E}">
        <p14:creationId xmlns:p14="http://schemas.microsoft.com/office/powerpoint/2010/main" val="302827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17</a:t>
            </a:r>
            <a:endParaRPr lang="en-US" dirty="0"/>
          </a:p>
        </p:txBody>
      </p:sp>
      <p:sp>
        <p:nvSpPr>
          <p:cNvPr id="3" name="Content Placeholder 2"/>
          <p:cNvSpPr>
            <a:spLocks noGrp="1"/>
          </p:cNvSpPr>
          <p:nvPr>
            <p:ph idx="1"/>
          </p:nvPr>
        </p:nvSpPr>
        <p:spPr>
          <a:xfrm>
            <a:off x="457200" y="1605253"/>
            <a:ext cx="8229600" cy="4376447"/>
          </a:xfrm>
        </p:spPr>
        <p:txBody>
          <a:bodyPr/>
          <a:lstStyle/>
          <a:p>
            <a:pPr>
              <a:spcBef>
                <a:spcPct val="50000"/>
              </a:spcBef>
              <a:buFontTx/>
              <a:buChar char="•"/>
            </a:pPr>
            <a:r>
              <a:rPr lang="en-US" dirty="0">
                <a:latin typeface="Times New Roman" charset="0"/>
                <a:cs typeface="Times New Roman" charset="0"/>
              </a:rPr>
              <a:t>Electric Potential Energy and Potential Difference</a:t>
            </a:r>
          </a:p>
          <a:p>
            <a:pPr>
              <a:spcBef>
                <a:spcPct val="50000"/>
              </a:spcBef>
              <a:buFontTx/>
              <a:buChar char="•"/>
            </a:pPr>
            <a:r>
              <a:rPr lang="en-US" dirty="0" smtClean="0">
                <a:latin typeface="Times New Roman" charset="0"/>
                <a:cs typeface="Times New Roman" charset="0"/>
              </a:rPr>
              <a:t>Relation </a:t>
            </a:r>
            <a:r>
              <a:rPr lang="en-US" dirty="0">
                <a:latin typeface="Times New Roman" charset="0"/>
                <a:cs typeface="Times New Roman" charset="0"/>
              </a:rPr>
              <a:t>between Electric Potential and Electric Field</a:t>
            </a:r>
          </a:p>
          <a:p>
            <a:pPr>
              <a:spcBef>
                <a:spcPct val="50000"/>
              </a:spcBef>
              <a:buFontTx/>
              <a:buChar char="•"/>
            </a:pPr>
            <a:r>
              <a:rPr lang="en-US" dirty="0" smtClean="0">
                <a:latin typeface="Times New Roman" charset="0"/>
                <a:cs typeface="Times New Roman" charset="0"/>
              </a:rPr>
              <a:t>Equipotential </a:t>
            </a:r>
            <a:r>
              <a:rPr lang="en-US" dirty="0">
                <a:latin typeface="Times New Roman" charset="0"/>
                <a:cs typeface="Times New Roman" charset="0"/>
              </a:rPr>
              <a:t>Lines and Surfaces</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Electron Volt, a Unit of Energy</a:t>
            </a:r>
          </a:p>
          <a:p>
            <a:pPr>
              <a:spcBef>
                <a:spcPct val="50000"/>
              </a:spcBef>
              <a:buFontTx/>
              <a:buChar char="•"/>
            </a:pPr>
            <a:r>
              <a:rPr lang="en-US" dirty="0" smtClean="0">
                <a:latin typeface="Times New Roman" charset="0"/>
                <a:cs typeface="Times New Roman" charset="0"/>
              </a:rPr>
              <a:t>Electric </a:t>
            </a:r>
            <a:r>
              <a:rPr lang="en-US" dirty="0">
                <a:latin typeface="Times New Roman" charset="0"/>
                <a:cs typeface="Times New Roman" charset="0"/>
              </a:rPr>
              <a:t>Potential Due to Point Charges</a:t>
            </a:r>
          </a:p>
          <a:p>
            <a:pPr>
              <a:spcBef>
                <a:spcPct val="50000"/>
              </a:spcBef>
              <a:buFontTx/>
              <a:buChar char="•"/>
            </a:pPr>
            <a:r>
              <a:rPr lang="en-US" dirty="0" smtClean="0">
                <a:latin typeface="Times New Roman" charset="0"/>
                <a:cs typeface="Times New Roman" charset="0"/>
              </a:rPr>
              <a:t>Potential </a:t>
            </a:r>
            <a:r>
              <a:rPr lang="en-US" dirty="0">
                <a:latin typeface="Times New Roman" charset="0"/>
                <a:cs typeface="Times New Roman" charset="0"/>
              </a:rPr>
              <a:t>Due to Electric Dipole; Dipole </a:t>
            </a:r>
            <a:r>
              <a:rPr lang="en-US" dirty="0" smtClean="0">
                <a:latin typeface="Times New Roman" charset="0"/>
                <a:cs typeface="Times New Roman" charset="0"/>
              </a:rPr>
              <a:t>Moment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17.9 Storage of Electric Energy</a:t>
            </a:r>
          </a:p>
        </p:txBody>
      </p:sp>
      <p:sp>
        <p:nvSpPr>
          <p:cNvPr id="3" name="Content Placeholder 2"/>
          <p:cNvSpPr>
            <a:spLocks noGrp="1"/>
          </p:cNvSpPr>
          <p:nvPr>
            <p:ph idx="1"/>
          </p:nvPr>
        </p:nvSpPr>
        <p:spPr>
          <a:xfrm>
            <a:off x="452437" y="1601858"/>
            <a:ext cx="8243888" cy="4525963"/>
          </a:xfrm>
        </p:spPr>
        <p:txBody>
          <a:bodyPr/>
          <a:lstStyle/>
          <a:p>
            <a:pPr marL="0" indent="0">
              <a:spcBef>
                <a:spcPct val="50000"/>
              </a:spcBef>
              <a:buNone/>
            </a:pPr>
            <a:r>
              <a:rPr lang="en-US" dirty="0">
                <a:latin typeface="Times New Roman" charset="0"/>
                <a:cs typeface="Times New Roman" charset="0"/>
              </a:rPr>
              <a:t>Heart defibrillators use electric discharge to </a:t>
            </a:r>
            <a:r>
              <a:rPr lang="en-US" altLang="ja-JP" dirty="0" smtClean="0">
                <a:latin typeface="Times New Roman" charset="0"/>
                <a:cs typeface="Times New Roman" charset="0"/>
              </a:rPr>
              <a:t>“</a:t>
            </a:r>
            <a:r>
              <a:rPr lang="en-US" dirty="0" smtClean="0">
                <a:latin typeface="Times New Roman" charset="0"/>
                <a:cs typeface="Times New Roman" charset="0"/>
              </a:rPr>
              <a:t>jump</a:t>
            </a:r>
            <a:r>
              <a:rPr lang="en-US" dirty="0">
                <a:latin typeface="Times New Roman" charset="0"/>
                <a:cs typeface="Times New Roman" charset="0"/>
              </a:rPr>
              <a:t>-</a:t>
            </a:r>
            <a:r>
              <a:rPr lang="en-US" dirty="0" smtClean="0">
                <a:latin typeface="Times New Roman" charset="0"/>
                <a:cs typeface="Times New Roman" charset="0"/>
              </a:rPr>
              <a:t>start</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the heart when its beats become irregular, and </a:t>
            </a:r>
            <a:r>
              <a:rPr lang="en-US" dirty="0" smtClean="0">
                <a:latin typeface="Times New Roman" charset="0"/>
                <a:cs typeface="Times New Roman" charset="0"/>
              </a:rPr>
              <a:t>can</a:t>
            </a:r>
            <a:br>
              <a:rPr lang="en-US" dirty="0" smtClean="0">
                <a:latin typeface="Times New Roman" charset="0"/>
                <a:cs typeface="Times New Roman" charset="0"/>
              </a:rPr>
            </a:br>
            <a:r>
              <a:rPr lang="en-US" dirty="0" smtClean="0">
                <a:latin typeface="Times New Roman" charset="0"/>
                <a:cs typeface="Times New Roman" charset="0"/>
              </a:rPr>
              <a:t>save </a:t>
            </a:r>
            <a:r>
              <a:rPr lang="en-US" dirty="0">
                <a:latin typeface="Times New Roman" charset="0"/>
                <a:cs typeface="Times New Roman" charset="0"/>
              </a:rPr>
              <a:t>lives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997105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7_22_Figure.jpg"/>
          <p:cNvPicPr>
            <a:picLocks noChangeAspect="1"/>
          </p:cNvPicPr>
          <p:nvPr/>
        </p:nvPicPr>
        <p:blipFill rotWithShape="1">
          <a:blip r:embed="rId2">
            <a:extLst>
              <a:ext uri="{28A0092B-C50C-407E-A947-70E740481C1C}">
                <a14:useLocalDpi xmlns:a14="http://schemas.microsoft.com/office/drawing/2010/main" val="0"/>
              </a:ext>
            </a:extLst>
          </a:blip>
          <a:srcRect l="-128" t="-3692" r="128" b="3692"/>
          <a:stretch/>
        </p:blipFill>
        <p:spPr>
          <a:xfrm>
            <a:off x="1984375" y="2081331"/>
            <a:ext cx="5181600" cy="4322064"/>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17.10 Digital; Binary Numbers; Signal </a:t>
            </a:r>
            <a:r>
              <a:rPr lang="en-US" dirty="0" smtClean="0">
                <a:latin typeface="Times New Roman" charset="0"/>
                <a:cs typeface="Times New Roman" charset="0"/>
              </a:rPr>
              <a:t>Voltage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5983" y="1605868"/>
            <a:ext cx="8242299" cy="4632471"/>
          </a:xfrm>
        </p:spPr>
        <p:txBody>
          <a:bodyPr/>
          <a:lstStyle/>
          <a:p>
            <a:pPr marL="0" indent="0">
              <a:buNone/>
            </a:pPr>
            <a:r>
              <a:rPr lang="en-US" dirty="0">
                <a:latin typeface="Times New Roman" charset="0"/>
                <a:cs typeface="Times New Roman" charset="0"/>
              </a:rPr>
              <a:t>Analog signal voltages vary continuously</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3480615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17.10 Digital; Binary Numbers; Signal Voltage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7_04_Table.jpg"/>
          <p:cNvPicPr>
            <a:picLocks noChangeAspect="1"/>
          </p:cNvPicPr>
          <p:nvPr/>
        </p:nvPicPr>
        <p:blipFill rotWithShape="1">
          <a:blip r:embed="rId2">
            <a:extLst>
              <a:ext uri="{28A0092B-C50C-407E-A947-70E740481C1C}">
                <a14:useLocalDpi xmlns:a14="http://schemas.microsoft.com/office/drawing/2010/main" val="0"/>
              </a:ext>
            </a:extLst>
          </a:blip>
          <a:srcRect b="2531"/>
          <a:stretch/>
        </p:blipFill>
        <p:spPr>
          <a:xfrm>
            <a:off x="429315" y="1688545"/>
            <a:ext cx="3039549" cy="4761351"/>
          </a:xfrm>
          <a:prstGeom prst="rect">
            <a:avLst/>
          </a:prstGeom>
        </p:spPr>
      </p:pic>
      <p:pic>
        <p:nvPicPr>
          <p:cNvPr id="7" name="Picture 6" descr="17_23_Figure.jpg"/>
          <p:cNvPicPr>
            <a:picLocks noChangeAspect="1"/>
          </p:cNvPicPr>
          <p:nvPr/>
        </p:nvPicPr>
        <p:blipFill rotWithShape="1">
          <a:blip r:embed="rId3">
            <a:extLst>
              <a:ext uri="{28A0092B-C50C-407E-A947-70E740481C1C}">
                <a14:useLocalDpi xmlns:a14="http://schemas.microsoft.com/office/drawing/2010/main" val="0"/>
              </a:ext>
            </a:extLst>
          </a:blip>
          <a:srcRect b="7190"/>
          <a:stretch/>
        </p:blipFill>
        <p:spPr>
          <a:xfrm>
            <a:off x="3750675" y="3673644"/>
            <a:ext cx="4998720" cy="2104665"/>
          </a:xfrm>
          <a:prstGeom prst="rect">
            <a:avLst/>
          </a:prstGeom>
        </p:spPr>
      </p:pic>
      <p:sp>
        <p:nvSpPr>
          <p:cNvPr id="3" name="Content Placeholder 2"/>
          <p:cNvSpPr>
            <a:spLocks noGrp="1"/>
          </p:cNvSpPr>
          <p:nvPr>
            <p:ph idx="1"/>
          </p:nvPr>
        </p:nvSpPr>
        <p:spPr>
          <a:xfrm>
            <a:off x="3783265" y="1600200"/>
            <a:ext cx="4913059" cy="4525963"/>
          </a:xfrm>
        </p:spPr>
        <p:txBody>
          <a:bodyPr/>
          <a:lstStyle/>
          <a:p>
            <a:pPr marL="0" indent="0">
              <a:buNone/>
            </a:pPr>
            <a:r>
              <a:rPr lang="en-US" dirty="0">
                <a:latin typeface="Times New Roman" charset="0"/>
                <a:cs typeface="Times New Roman" charset="0"/>
              </a:rPr>
              <a:t>Digital signals use binary numbers to represent numerical values</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2795444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17.10 Digital; Binary Numbers; Signal </a:t>
            </a:r>
            <a:r>
              <a:rPr lang="en-US" dirty="0" smtClean="0">
                <a:latin typeface="Times New Roman" charset="0"/>
                <a:cs typeface="Times New Roman" charset="0"/>
              </a:rPr>
              <a:t>Voltage</a:t>
            </a:r>
            <a:endParaRPr lang="en-US" dirty="0"/>
          </a:p>
        </p:txBody>
      </p:sp>
      <p:sp>
        <p:nvSpPr>
          <p:cNvPr id="3" name="Content Placeholder 2"/>
          <p:cNvSpPr>
            <a:spLocks noGrp="1"/>
          </p:cNvSpPr>
          <p:nvPr>
            <p:ph idx="1"/>
          </p:nvPr>
        </p:nvSpPr>
        <p:spPr>
          <a:xfrm>
            <a:off x="457200" y="1605554"/>
            <a:ext cx="8229600" cy="4999810"/>
          </a:xfrm>
        </p:spPr>
        <p:txBody>
          <a:bodyPr>
            <a:noAutofit/>
          </a:bodyPr>
          <a:lstStyle/>
          <a:p>
            <a:pPr marL="0" indent="0">
              <a:buNone/>
            </a:pPr>
            <a:r>
              <a:rPr lang="en-US" dirty="0">
                <a:latin typeface="Times New Roman" charset="0"/>
                <a:cs typeface="Times New Roman" charset="0"/>
              </a:rPr>
              <a:t>In order to convert an analog signal to digital, the signal must be sampled. A higher sampling rate reproduces the signal more precisely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7_24_Figure.jpg"/>
          <p:cNvPicPr>
            <a:picLocks noChangeAspect="1"/>
          </p:cNvPicPr>
          <p:nvPr/>
        </p:nvPicPr>
        <p:blipFill rotWithShape="1">
          <a:blip r:embed="rId2">
            <a:extLst>
              <a:ext uri="{28A0092B-C50C-407E-A947-70E740481C1C}">
                <a14:useLocalDpi xmlns:a14="http://schemas.microsoft.com/office/drawing/2010/main" val="0"/>
              </a:ext>
            </a:extLst>
          </a:blip>
          <a:srcRect b="4076"/>
          <a:stretch/>
        </p:blipFill>
        <p:spPr>
          <a:xfrm>
            <a:off x="449263" y="3187308"/>
            <a:ext cx="3748182" cy="3129599"/>
          </a:xfrm>
          <a:prstGeom prst="rect">
            <a:avLst/>
          </a:prstGeom>
        </p:spPr>
      </p:pic>
      <p:pic>
        <p:nvPicPr>
          <p:cNvPr id="6" name="Picture 5" descr="17_25_Figure.jpg"/>
          <p:cNvPicPr>
            <a:picLocks noChangeAspect="1"/>
          </p:cNvPicPr>
          <p:nvPr/>
        </p:nvPicPr>
        <p:blipFill rotWithShape="1">
          <a:blip r:embed="rId3">
            <a:extLst>
              <a:ext uri="{28A0092B-C50C-407E-A947-70E740481C1C}">
                <a14:useLocalDpi xmlns:a14="http://schemas.microsoft.com/office/drawing/2010/main" val="0"/>
              </a:ext>
            </a:extLst>
          </a:blip>
          <a:srcRect b="6388"/>
          <a:stretch/>
        </p:blipFill>
        <p:spPr>
          <a:xfrm>
            <a:off x="4567184" y="3921322"/>
            <a:ext cx="4127554" cy="1903532"/>
          </a:xfrm>
          <a:prstGeom prst="rect">
            <a:avLst/>
          </a:prstGeom>
        </p:spPr>
      </p:pic>
    </p:spTree>
    <p:extLst>
      <p:ext uri="{BB962C8B-B14F-4D97-AF65-F5344CB8AC3E}">
        <p14:creationId xmlns:p14="http://schemas.microsoft.com/office/powerpoint/2010/main" val="2107866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17.10 Digital; Binary Numbers; Signal </a:t>
            </a:r>
            <a:r>
              <a:rPr lang="en-US" dirty="0" smtClean="0">
                <a:latin typeface="Times New Roman" charset="0"/>
                <a:cs typeface="Times New Roman" charset="0"/>
              </a:rPr>
              <a:t>Voltage</a:t>
            </a:r>
            <a:endParaRPr lang="en-US" dirty="0"/>
          </a:p>
        </p:txBody>
      </p:sp>
      <p:sp>
        <p:nvSpPr>
          <p:cNvPr id="3" name="Content Placeholder 2"/>
          <p:cNvSpPr>
            <a:spLocks noGrp="1"/>
          </p:cNvSpPr>
          <p:nvPr>
            <p:ph idx="1"/>
          </p:nvPr>
        </p:nvSpPr>
        <p:spPr>
          <a:xfrm>
            <a:off x="457200" y="1605554"/>
            <a:ext cx="8229600" cy="4999810"/>
          </a:xfrm>
        </p:spPr>
        <p:txBody>
          <a:bodyPr>
            <a:noAutofit/>
          </a:bodyPr>
          <a:lstStyle/>
          <a:p>
            <a:pPr marL="0" indent="0">
              <a:buNone/>
            </a:pPr>
            <a:r>
              <a:rPr lang="en-US" dirty="0">
                <a:latin typeface="Times New Roman" charset="0"/>
                <a:cs typeface="Times New Roman" charset="0"/>
              </a:rPr>
              <a:t>Before it is sent to a loudspeaker or headset, a digital audio signal must be converted back to analog</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951113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17.10 Digital; Binary Numbers; Signal </a:t>
            </a:r>
            <a:r>
              <a:rPr lang="en-US" dirty="0" smtClean="0">
                <a:latin typeface="Times New Roman" charset="0"/>
                <a:cs typeface="Times New Roman" charset="0"/>
              </a:rPr>
              <a:t>Voltage</a:t>
            </a:r>
            <a:endParaRPr lang="en-US" dirty="0"/>
          </a:p>
        </p:txBody>
      </p:sp>
      <p:sp>
        <p:nvSpPr>
          <p:cNvPr id="3" name="Content Placeholder 2"/>
          <p:cNvSpPr>
            <a:spLocks noGrp="1"/>
          </p:cNvSpPr>
          <p:nvPr>
            <p:ph idx="1"/>
          </p:nvPr>
        </p:nvSpPr>
        <p:spPr>
          <a:xfrm>
            <a:off x="463551" y="1605448"/>
            <a:ext cx="4111624" cy="4999810"/>
          </a:xfrm>
        </p:spPr>
        <p:txBody>
          <a:bodyPr>
            <a:noAutofit/>
          </a:bodyPr>
          <a:lstStyle/>
          <a:p>
            <a:pPr marL="0" indent="0">
              <a:buNone/>
            </a:pPr>
            <a:r>
              <a:rPr lang="en-US" dirty="0">
                <a:latin typeface="Times New Roman" charset="0"/>
                <a:cs typeface="Times New Roman" charset="0"/>
              </a:rPr>
              <a:t>Noise can easily corrupt an analog signal; a digital signal is much less sensitive to noise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7_27_Figure.jpg"/>
          <p:cNvPicPr>
            <a:picLocks noChangeAspect="1"/>
          </p:cNvPicPr>
          <p:nvPr/>
        </p:nvPicPr>
        <p:blipFill rotWithShape="1">
          <a:blip r:embed="rId2">
            <a:extLst>
              <a:ext uri="{28A0092B-C50C-407E-A947-70E740481C1C}">
                <a14:useLocalDpi xmlns:a14="http://schemas.microsoft.com/office/drawing/2010/main" val="0"/>
              </a:ext>
            </a:extLst>
          </a:blip>
          <a:srcRect b="2413"/>
          <a:stretch/>
        </p:blipFill>
        <p:spPr>
          <a:xfrm>
            <a:off x="4898537" y="1479342"/>
            <a:ext cx="3485461" cy="4917629"/>
          </a:xfrm>
          <a:prstGeom prst="rect">
            <a:avLst/>
          </a:prstGeom>
        </p:spPr>
      </p:pic>
    </p:spTree>
    <p:extLst>
      <p:ext uri="{BB962C8B-B14F-4D97-AF65-F5344CB8AC3E}">
        <p14:creationId xmlns:p14="http://schemas.microsoft.com/office/powerpoint/2010/main" val="152450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17.11 TV and Computer Monitors: CRTs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Flat </a:t>
            </a:r>
            <a:r>
              <a:rPr lang="en-US" dirty="0">
                <a:latin typeface="Times New Roman" charset="0"/>
                <a:cs typeface="Times New Roman" charset="0"/>
              </a:rPr>
              <a:t>Screens</a:t>
            </a:r>
          </a:p>
        </p:txBody>
      </p:sp>
      <p:sp>
        <p:nvSpPr>
          <p:cNvPr id="3" name="Content Placeholder 2"/>
          <p:cNvSpPr>
            <a:spLocks noGrp="1"/>
          </p:cNvSpPr>
          <p:nvPr>
            <p:ph idx="1"/>
          </p:nvPr>
        </p:nvSpPr>
        <p:spPr>
          <a:xfrm>
            <a:off x="463551" y="1605448"/>
            <a:ext cx="4111624" cy="4744706"/>
          </a:xfrm>
        </p:spPr>
        <p:txBody>
          <a:bodyPr>
            <a:noAutofit/>
          </a:bodyPr>
          <a:lstStyle/>
          <a:p>
            <a:pPr marL="0" indent="0">
              <a:spcBef>
                <a:spcPct val="50000"/>
              </a:spcBef>
              <a:buNone/>
            </a:pPr>
            <a:r>
              <a:rPr lang="en-US" dirty="0">
                <a:latin typeface="Times New Roman" charset="0"/>
                <a:cs typeface="Times New Roman" charset="0"/>
              </a:rPr>
              <a:t>A cathode ray tube contains a wire cathode that, when heated, emits electrons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 </a:t>
            </a:r>
            <a:r>
              <a:rPr lang="en-US" dirty="0">
                <a:latin typeface="Times New Roman" charset="0"/>
                <a:cs typeface="Times New Roman" charset="0"/>
              </a:rPr>
              <a:t>voltage source </a:t>
            </a:r>
            <a:r>
              <a:rPr lang="en-US" dirty="0" smtClean="0">
                <a:latin typeface="Times New Roman" charset="0"/>
                <a:cs typeface="Times New Roman" charset="0"/>
              </a:rPr>
              <a:t>causes</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electrons to travel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anode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7_28_Figure.jpg"/>
          <p:cNvPicPr>
            <a:picLocks noChangeAspect="1"/>
          </p:cNvPicPr>
          <p:nvPr/>
        </p:nvPicPr>
        <p:blipFill rotWithShape="1">
          <a:blip r:embed="rId2">
            <a:extLst>
              <a:ext uri="{28A0092B-C50C-407E-A947-70E740481C1C}">
                <a14:useLocalDpi xmlns:a14="http://schemas.microsoft.com/office/drawing/2010/main" val="0"/>
              </a:ext>
            </a:extLst>
          </a:blip>
          <a:srcRect b="3711"/>
          <a:stretch/>
        </p:blipFill>
        <p:spPr>
          <a:xfrm>
            <a:off x="5107265" y="1625503"/>
            <a:ext cx="3117514" cy="4868212"/>
          </a:xfrm>
          <a:prstGeom prst="rect">
            <a:avLst/>
          </a:prstGeom>
        </p:spPr>
      </p:pic>
    </p:spTree>
    <p:extLst>
      <p:ext uri="{BB962C8B-B14F-4D97-AF65-F5344CB8AC3E}">
        <p14:creationId xmlns:p14="http://schemas.microsoft.com/office/powerpoint/2010/main" val="2662985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r>
              <a:rPr lang="en-US" dirty="0">
                <a:latin typeface="Times New Roman" charset="0"/>
                <a:cs typeface="Times New Roman" charset="0"/>
              </a:rPr>
              <a:t>17.11 TV and Computer Monitors: CRTs,</a:t>
            </a:r>
            <a:br>
              <a:rPr lang="en-US" dirty="0">
                <a:latin typeface="Times New Roman" charset="0"/>
                <a:cs typeface="Times New Roman" charset="0"/>
              </a:rPr>
            </a:br>
            <a:r>
              <a:rPr lang="en-US" dirty="0">
                <a:latin typeface="Times New Roman" charset="0"/>
                <a:cs typeface="Times New Roman" charset="0"/>
              </a:rPr>
              <a:t>Flat </a:t>
            </a:r>
            <a:r>
              <a:rPr lang="en-US" dirty="0" smtClean="0">
                <a:latin typeface="Times New Roman" charset="0"/>
                <a:cs typeface="Times New Roman" charset="0"/>
              </a:rPr>
              <a:t>Screens</a:t>
            </a:r>
            <a:endParaRPr lang="en-US" dirty="0"/>
          </a:p>
        </p:txBody>
      </p:sp>
      <p:sp>
        <p:nvSpPr>
          <p:cNvPr id="3" name="Content Placeholder 2"/>
          <p:cNvSpPr>
            <a:spLocks noGrp="1"/>
          </p:cNvSpPr>
          <p:nvPr>
            <p:ph idx="1"/>
          </p:nvPr>
        </p:nvSpPr>
        <p:spPr>
          <a:xfrm>
            <a:off x="455913" y="1605554"/>
            <a:ext cx="8237536" cy="4711353"/>
          </a:xfrm>
        </p:spPr>
        <p:txBody>
          <a:bodyPr>
            <a:noAutofit/>
          </a:bodyPr>
          <a:lstStyle/>
          <a:p>
            <a:pPr marL="0" indent="0">
              <a:spcBef>
                <a:spcPct val="50000"/>
              </a:spcBef>
              <a:buNone/>
            </a:pPr>
            <a:r>
              <a:rPr lang="en-US" dirty="0">
                <a:latin typeface="Times New Roman" charset="0"/>
                <a:cs typeface="Times New Roman" charset="0"/>
              </a:rPr>
              <a:t>The electrons can be steered using electric </a:t>
            </a:r>
            <a:r>
              <a:rPr lang="en-US" dirty="0" smtClean="0">
                <a:latin typeface="Times New Roman" charset="0"/>
                <a:cs typeface="Times New Roman" charset="0"/>
              </a:rPr>
              <a:t>or</a:t>
            </a:r>
            <a:br>
              <a:rPr lang="en-US" dirty="0" smtClean="0">
                <a:latin typeface="Times New Roman" charset="0"/>
                <a:cs typeface="Times New Roman" charset="0"/>
              </a:rPr>
            </a:br>
            <a:r>
              <a:rPr lang="en-US" dirty="0" smtClean="0">
                <a:latin typeface="Times New Roman" charset="0"/>
                <a:cs typeface="Times New Roman" charset="0"/>
              </a:rPr>
              <a:t>magnetic </a:t>
            </a:r>
            <a:r>
              <a:rPr lang="en-US" dirty="0">
                <a:latin typeface="Times New Roman" charset="0"/>
                <a:cs typeface="Times New Roman" charset="0"/>
              </a:rPr>
              <a:t>fields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7_29_Figure.jpg"/>
          <p:cNvPicPr>
            <a:picLocks noChangeAspect="1"/>
          </p:cNvPicPr>
          <p:nvPr/>
        </p:nvPicPr>
        <p:blipFill rotWithShape="1">
          <a:blip r:embed="rId2">
            <a:extLst>
              <a:ext uri="{28A0092B-C50C-407E-A947-70E740481C1C}">
                <a14:useLocalDpi xmlns:a14="http://schemas.microsoft.com/office/drawing/2010/main" val="0"/>
              </a:ext>
            </a:extLst>
          </a:blip>
          <a:srcRect l="131" t="-4446" r="-131" b="4446"/>
          <a:stretch/>
        </p:blipFill>
        <p:spPr>
          <a:xfrm>
            <a:off x="424817" y="2763973"/>
            <a:ext cx="8300716" cy="3439883"/>
          </a:xfrm>
          <a:prstGeom prst="rect">
            <a:avLst/>
          </a:prstGeom>
        </p:spPr>
      </p:pic>
    </p:spTree>
    <p:extLst>
      <p:ext uri="{BB962C8B-B14F-4D97-AF65-F5344CB8AC3E}">
        <p14:creationId xmlns:p14="http://schemas.microsoft.com/office/powerpoint/2010/main" val="1250128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61" y="1605554"/>
            <a:ext cx="7703539" cy="4804444"/>
          </a:xfrm>
        </p:spPr>
        <p:txBody>
          <a:bodyPr>
            <a:noAutofit/>
          </a:bodyPr>
          <a:lstStyle/>
          <a:p>
            <a:pPr marL="0" indent="0">
              <a:spcBef>
                <a:spcPct val="50000"/>
              </a:spcBef>
              <a:buNone/>
            </a:pPr>
            <a:r>
              <a:rPr lang="en-US" dirty="0">
                <a:latin typeface="Times New Roman" charset="0"/>
                <a:cs typeface="Times New Roman" charset="0"/>
              </a:rPr>
              <a:t>CRT monitors have a large cathode ray </a:t>
            </a:r>
            <a:r>
              <a:rPr lang="en-US" dirty="0" smtClean="0">
                <a:latin typeface="Times New Roman" charset="0"/>
                <a:cs typeface="Times New Roman" charset="0"/>
              </a:rPr>
              <a:t>tube as </a:t>
            </a:r>
            <a:r>
              <a:rPr lang="en-US" dirty="0">
                <a:latin typeface="Times New Roman" charset="0"/>
                <a:cs typeface="Times New Roman" charset="0"/>
              </a:rPr>
              <a:t>their display</a:t>
            </a:r>
            <a:r>
              <a:rPr lang="en-US" dirty="0" smtClean="0">
                <a:latin typeface="Times New Roman" charset="0"/>
                <a:cs typeface="Times New Roman" charset="0"/>
              </a:rPr>
              <a:t>. Variations </a:t>
            </a:r>
            <a:r>
              <a:rPr lang="en-US" dirty="0">
                <a:latin typeface="Times New Roman" charset="0"/>
                <a:cs typeface="Times New Roman" charset="0"/>
              </a:rPr>
              <a:t>in </a:t>
            </a:r>
            <a:r>
              <a:rPr lang="en-US" dirty="0" smtClean="0">
                <a:latin typeface="Times New Roman" charset="0"/>
                <a:cs typeface="Times New Roman" charset="0"/>
              </a:rPr>
              <a:t>the field </a:t>
            </a:r>
            <a:r>
              <a:rPr lang="en-US" dirty="0">
                <a:latin typeface="Times New Roman" charset="0"/>
                <a:cs typeface="Times New Roman" charset="0"/>
              </a:rPr>
              <a:t>steer </a:t>
            </a:r>
            <a:r>
              <a:rPr lang="en-US" dirty="0" smtClean="0">
                <a:latin typeface="Times New Roman" charset="0"/>
                <a:cs typeface="Times New Roman" charset="0"/>
              </a:rPr>
              <a:t>the electrons </a:t>
            </a:r>
            <a:r>
              <a:rPr lang="en-US" dirty="0" smtClean="0">
                <a:latin typeface="Times New Roman" charset="0"/>
                <a:cs typeface="Times New Roman" charset="0"/>
              </a:rPr>
              <a:t>on</a:t>
            </a:r>
            <a:br>
              <a:rPr lang="en-US" dirty="0" smtClean="0">
                <a:latin typeface="Times New Roman" charset="0"/>
                <a:cs typeface="Times New Roman" charset="0"/>
              </a:rPr>
            </a:br>
            <a:r>
              <a:rPr lang="en-US" dirty="0" smtClean="0">
                <a:latin typeface="Times New Roman" charset="0"/>
                <a:cs typeface="Times New Roman" charset="0"/>
              </a:rPr>
              <a:t>their </a:t>
            </a:r>
            <a:r>
              <a:rPr lang="en-US" dirty="0">
                <a:latin typeface="Times New Roman" charset="0"/>
                <a:cs typeface="Times New Roman" charset="0"/>
              </a:rPr>
              <a:t>way </a:t>
            </a:r>
            <a:r>
              <a:rPr lang="en-US" dirty="0" smtClean="0">
                <a:latin typeface="Times New Roman" charset="0"/>
                <a:cs typeface="Times New Roman" charset="0"/>
              </a:rPr>
              <a:t>to the </a:t>
            </a:r>
            <a:r>
              <a:rPr lang="en-US" dirty="0" smtClean="0">
                <a:latin typeface="Times New Roman" charset="0"/>
                <a:cs typeface="Times New Roman" charset="0"/>
              </a:rPr>
              <a:t>screen.</a:t>
            </a:r>
            <a:endParaRPr lang="en-US" dirty="0">
              <a:latin typeface="Times New Roman" charset="0"/>
              <a:cs typeface="Times New Roman" charset="0"/>
            </a:endParaRPr>
          </a:p>
        </p:txBody>
      </p:sp>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17.11 TV and Computer Monitors: CRTs,</a:t>
            </a:r>
            <a:br>
              <a:rPr lang="en-US" dirty="0">
                <a:latin typeface="Times New Roman" charset="0"/>
                <a:cs typeface="Times New Roman" charset="0"/>
              </a:rPr>
            </a:br>
            <a:r>
              <a:rPr lang="en-US" dirty="0">
                <a:latin typeface="Times New Roman" charset="0"/>
                <a:cs typeface="Times New Roman" charset="0"/>
              </a:rPr>
              <a:t>Flat Screens</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7_30_Figure.jpg"/>
          <p:cNvPicPr>
            <a:picLocks noChangeAspect="1"/>
          </p:cNvPicPr>
          <p:nvPr/>
        </p:nvPicPr>
        <p:blipFill rotWithShape="1">
          <a:blip r:embed="rId2">
            <a:extLst>
              <a:ext uri="{28A0092B-C50C-407E-A947-70E740481C1C}">
                <a14:useLocalDpi xmlns:a14="http://schemas.microsoft.com/office/drawing/2010/main" val="0"/>
              </a:ext>
            </a:extLst>
          </a:blip>
          <a:srcRect b="2055"/>
          <a:stretch/>
        </p:blipFill>
        <p:spPr>
          <a:xfrm>
            <a:off x="2504280" y="3105142"/>
            <a:ext cx="4315619" cy="3286616"/>
          </a:xfrm>
          <a:prstGeom prst="rect">
            <a:avLst/>
          </a:prstGeom>
        </p:spPr>
      </p:pic>
    </p:spTree>
    <p:extLst>
      <p:ext uri="{BB962C8B-B14F-4D97-AF65-F5344CB8AC3E}">
        <p14:creationId xmlns:p14="http://schemas.microsoft.com/office/powerpoint/2010/main" val="3830213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605554"/>
            <a:ext cx="8237536" cy="4751249"/>
          </a:xfrm>
        </p:spPr>
        <p:txBody>
          <a:bodyPr>
            <a:noAutofit/>
          </a:bodyPr>
          <a:lstStyle/>
          <a:p>
            <a:pPr marL="0" indent="0">
              <a:buNone/>
            </a:pPr>
            <a:r>
              <a:rPr lang="en-US" dirty="0">
                <a:latin typeface="Times New Roman" charset="0"/>
                <a:cs typeface="Times New Roman" charset="0"/>
              </a:rPr>
              <a:t>Flat screens contain tiny pixels in red, green, and blue whose brightness can be changed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17.11 TV and Computer Monitors: CRTs,</a:t>
            </a:r>
            <a:br>
              <a:rPr lang="en-US" dirty="0">
                <a:latin typeface="Times New Roman" charset="0"/>
                <a:cs typeface="Times New Roman" charset="0"/>
              </a:rPr>
            </a:br>
            <a:r>
              <a:rPr lang="en-US" dirty="0">
                <a:latin typeface="Times New Roman" charset="0"/>
                <a:cs typeface="Times New Roman" charset="0"/>
              </a:rPr>
              <a:t>Flat Screens</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7_31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76" y="3106768"/>
            <a:ext cx="8020798" cy="2757982"/>
          </a:xfrm>
          <a:prstGeom prst="rect">
            <a:avLst/>
          </a:prstGeom>
        </p:spPr>
      </p:pic>
    </p:spTree>
    <p:extLst>
      <p:ext uri="{BB962C8B-B14F-4D97-AF65-F5344CB8AC3E}">
        <p14:creationId xmlns:p14="http://schemas.microsoft.com/office/powerpoint/2010/main" val="1782298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17</a:t>
            </a:r>
            <a:endParaRPr lang="en-US" dirty="0"/>
          </a:p>
        </p:txBody>
      </p:sp>
      <p:sp>
        <p:nvSpPr>
          <p:cNvPr id="3" name="Content Placeholder 2"/>
          <p:cNvSpPr>
            <a:spLocks noGrp="1"/>
          </p:cNvSpPr>
          <p:nvPr>
            <p:ph idx="1"/>
          </p:nvPr>
        </p:nvSpPr>
        <p:spPr>
          <a:xfrm>
            <a:off x="457200" y="1605253"/>
            <a:ext cx="8229600" cy="4795547"/>
          </a:xfrm>
        </p:spPr>
        <p:txBody>
          <a:bodyPr/>
          <a:lstStyle/>
          <a:p>
            <a:pPr>
              <a:spcBef>
                <a:spcPct val="50000"/>
              </a:spcBef>
              <a:buFontTx/>
              <a:buChar char="•"/>
            </a:pPr>
            <a:r>
              <a:rPr lang="en-US" dirty="0">
                <a:latin typeface="Times New Roman" charset="0"/>
                <a:cs typeface="Times New Roman" charset="0"/>
              </a:rPr>
              <a:t>Capacitance</a:t>
            </a:r>
          </a:p>
          <a:p>
            <a:pPr>
              <a:spcBef>
                <a:spcPct val="50000"/>
              </a:spcBef>
              <a:buFontTx/>
              <a:buChar char="•"/>
            </a:pPr>
            <a:r>
              <a:rPr lang="en-US" dirty="0" smtClean="0">
                <a:latin typeface="Times New Roman" charset="0"/>
                <a:cs typeface="Times New Roman" charset="0"/>
              </a:rPr>
              <a:t>Dielectrics</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Storage </a:t>
            </a:r>
            <a:r>
              <a:rPr lang="en-US" dirty="0">
                <a:latin typeface="Times New Roman" charset="0"/>
                <a:cs typeface="Times New Roman" charset="0"/>
              </a:rPr>
              <a:t>of Electric Energy</a:t>
            </a:r>
          </a:p>
          <a:p>
            <a:pPr>
              <a:spcBef>
                <a:spcPct val="50000"/>
              </a:spcBef>
              <a:buFontTx/>
              <a:buChar char="•"/>
            </a:pPr>
            <a:r>
              <a:rPr lang="en-US" dirty="0" smtClean="0">
                <a:latin typeface="Times New Roman" charset="0"/>
                <a:cs typeface="Times New Roman" charset="0"/>
              </a:rPr>
              <a:t>Digital</a:t>
            </a:r>
            <a:r>
              <a:rPr lang="en-US" dirty="0">
                <a:latin typeface="Times New Roman" charset="0"/>
                <a:cs typeface="Times New Roman" charset="0"/>
              </a:rPr>
              <a:t>; Binary Numbers; Signal Voltage</a:t>
            </a:r>
          </a:p>
          <a:p>
            <a:pPr>
              <a:spcBef>
                <a:spcPct val="50000"/>
              </a:spcBef>
              <a:buFontTx/>
              <a:buChar char="•"/>
            </a:pPr>
            <a:r>
              <a:rPr lang="en-US" dirty="0" smtClean="0">
                <a:latin typeface="Times New Roman" charset="0"/>
                <a:cs typeface="Times New Roman" charset="0"/>
              </a:rPr>
              <a:t>TV </a:t>
            </a:r>
            <a:r>
              <a:rPr lang="en-US" dirty="0">
                <a:latin typeface="Times New Roman" charset="0"/>
                <a:cs typeface="Times New Roman" charset="0"/>
              </a:rPr>
              <a:t>and Computer Monitors: CRT, Flat Screens</a:t>
            </a:r>
          </a:p>
          <a:p>
            <a:pPr>
              <a:spcBef>
                <a:spcPct val="50000"/>
              </a:spcBef>
              <a:buFontTx/>
              <a:buChar char="•"/>
            </a:pPr>
            <a:r>
              <a:rPr lang="en-US" dirty="0" smtClean="0">
                <a:latin typeface="Times New Roman" charset="0"/>
                <a:cs typeface="Times New Roman" charset="0"/>
              </a:rPr>
              <a:t>Electrocardiogram </a:t>
            </a:r>
            <a:r>
              <a:rPr lang="en-US" dirty="0">
                <a:latin typeface="Times New Roman" charset="0"/>
                <a:cs typeface="Times New Roman" charset="0"/>
              </a:rPr>
              <a:t>(ECG or EKG)</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718987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13" y="1605554"/>
            <a:ext cx="4125911" cy="4737951"/>
          </a:xfrm>
        </p:spPr>
        <p:txBody>
          <a:bodyPr>
            <a:noAutofit/>
          </a:bodyPr>
          <a:lstStyle/>
          <a:p>
            <a:pPr marL="0" indent="0">
              <a:buNone/>
            </a:pPr>
            <a:r>
              <a:rPr lang="en-US" dirty="0">
                <a:latin typeface="Times New Roman" charset="0"/>
                <a:cs typeface="Times New Roman" charset="0"/>
              </a:rPr>
              <a:t>The array of pixels then creates an image; this example has very low resolution. HD </a:t>
            </a:r>
            <a:r>
              <a:rPr lang="en-US" dirty="0" smtClean="0">
                <a:latin typeface="Times New Roman" charset="0"/>
                <a:cs typeface="Times New Roman" charset="0"/>
              </a:rPr>
              <a:t>screens</a:t>
            </a:r>
            <a:br>
              <a:rPr lang="en-US" dirty="0" smtClean="0">
                <a:latin typeface="Times New Roman" charset="0"/>
                <a:cs typeface="Times New Roman" charset="0"/>
              </a:rPr>
            </a:br>
            <a:r>
              <a:rPr lang="en-US" dirty="0" smtClean="0">
                <a:latin typeface="Times New Roman" charset="0"/>
                <a:cs typeface="Times New Roman" charset="0"/>
              </a:rPr>
              <a:t>have </a:t>
            </a:r>
            <a:r>
              <a:rPr lang="en-US" dirty="0">
                <a:latin typeface="Times New Roman" charset="0"/>
                <a:cs typeface="Times New Roman" charset="0"/>
              </a:rPr>
              <a:t>1080 </a:t>
            </a:r>
            <a:r>
              <a:rPr lang="en-US" dirty="0" smtClean="0">
                <a:latin typeface="Times New Roman" charset="0"/>
                <a:cs typeface="Times New Roman" charset="0"/>
              </a:rPr>
              <a:t>× </a:t>
            </a:r>
            <a:r>
              <a:rPr lang="en-US" dirty="0">
                <a:latin typeface="Times New Roman" charset="0"/>
                <a:cs typeface="Times New Roman" charset="0"/>
              </a:rPr>
              <a:t>1920 pixels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17.11 TV and Computer Monitors: CRTs,</a:t>
            </a:r>
            <a:br>
              <a:rPr lang="en-US" dirty="0">
                <a:latin typeface="Times New Roman" charset="0"/>
                <a:cs typeface="Times New Roman" charset="0"/>
              </a:rPr>
            </a:br>
            <a:r>
              <a:rPr lang="en-US" dirty="0">
                <a:latin typeface="Times New Roman" charset="0"/>
                <a:cs typeface="Times New Roman" charset="0"/>
              </a:rPr>
              <a:t>Flat Screens</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7_32_Figure.jpg"/>
          <p:cNvPicPr>
            <a:picLocks noChangeAspect="1"/>
          </p:cNvPicPr>
          <p:nvPr/>
        </p:nvPicPr>
        <p:blipFill rotWithShape="1">
          <a:blip r:embed="rId2">
            <a:extLst>
              <a:ext uri="{28A0092B-C50C-407E-A947-70E740481C1C}">
                <a14:useLocalDpi xmlns:a14="http://schemas.microsoft.com/office/drawing/2010/main" val="0"/>
              </a:ext>
            </a:extLst>
          </a:blip>
          <a:srcRect b="2260"/>
          <a:stretch/>
        </p:blipFill>
        <p:spPr>
          <a:xfrm>
            <a:off x="4948920" y="1664040"/>
            <a:ext cx="3401557" cy="4845699"/>
          </a:xfrm>
          <a:prstGeom prst="rect">
            <a:avLst/>
          </a:prstGeom>
        </p:spPr>
      </p:pic>
    </p:spTree>
    <p:extLst>
      <p:ext uri="{BB962C8B-B14F-4D97-AF65-F5344CB8AC3E}">
        <p14:creationId xmlns:p14="http://schemas.microsoft.com/office/powerpoint/2010/main" val="392719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62" y="1605448"/>
            <a:ext cx="4530817" cy="4684755"/>
          </a:xfrm>
        </p:spPr>
        <p:txBody>
          <a:bodyPr>
            <a:noAutofit/>
          </a:bodyPr>
          <a:lstStyle/>
          <a:p>
            <a:pPr marL="0" indent="0">
              <a:spcBef>
                <a:spcPct val="50000"/>
              </a:spcBef>
              <a:buNone/>
            </a:pPr>
            <a:r>
              <a:rPr lang="en-US" dirty="0" smtClean="0">
                <a:latin typeface="Times New Roman" charset="0"/>
                <a:cs typeface="Times New Roman" charset="0"/>
              </a:rPr>
              <a:t>The electrocardiogram detects heart defects by measuring changes in potential on the surface of the heart.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17.12 Electrocardiogram (ECG or EKG)</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7_37_Figure.jpg"/>
          <p:cNvPicPr>
            <a:picLocks noChangeAspect="1"/>
          </p:cNvPicPr>
          <p:nvPr/>
        </p:nvPicPr>
        <p:blipFill rotWithShape="1">
          <a:blip r:embed="rId2">
            <a:extLst>
              <a:ext uri="{28A0092B-C50C-407E-A947-70E740481C1C}">
                <a14:useLocalDpi xmlns:a14="http://schemas.microsoft.com/office/drawing/2010/main" val="0"/>
              </a:ext>
            </a:extLst>
          </a:blip>
          <a:srcRect b="6483"/>
          <a:stretch/>
        </p:blipFill>
        <p:spPr>
          <a:xfrm>
            <a:off x="442508" y="4761205"/>
            <a:ext cx="4552717" cy="1331794"/>
          </a:xfrm>
          <a:prstGeom prst="rect">
            <a:avLst/>
          </a:prstGeom>
        </p:spPr>
      </p:pic>
      <p:pic>
        <p:nvPicPr>
          <p:cNvPr id="7" name="Picture 6" descr="17_38_Figure.jpg"/>
          <p:cNvPicPr>
            <a:picLocks noChangeAspect="1"/>
          </p:cNvPicPr>
          <p:nvPr/>
        </p:nvPicPr>
        <p:blipFill rotWithShape="1">
          <a:blip r:embed="rId3">
            <a:extLst>
              <a:ext uri="{28A0092B-C50C-407E-A947-70E740481C1C}">
                <a14:useLocalDpi xmlns:a14="http://schemas.microsoft.com/office/drawing/2010/main" val="0"/>
              </a:ext>
            </a:extLst>
          </a:blip>
          <a:srcRect b="2335"/>
          <a:stretch/>
        </p:blipFill>
        <p:spPr>
          <a:xfrm>
            <a:off x="5506410" y="1629098"/>
            <a:ext cx="3194638" cy="4680060"/>
          </a:xfrm>
          <a:prstGeom prst="rect">
            <a:avLst/>
          </a:prstGeom>
        </p:spPr>
      </p:pic>
    </p:spTree>
    <p:extLst>
      <p:ext uri="{BB962C8B-B14F-4D97-AF65-F5344CB8AC3E}">
        <p14:creationId xmlns:p14="http://schemas.microsoft.com/office/powerpoint/2010/main" val="67570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13" y="1605554"/>
            <a:ext cx="8247061" cy="4999810"/>
          </a:xfrm>
        </p:spPr>
        <p:txBody>
          <a:bodyPr>
            <a:noAutofit/>
          </a:bodyPr>
          <a:lstStyle/>
          <a:p>
            <a:pPr>
              <a:spcBef>
                <a:spcPct val="50000"/>
              </a:spcBef>
              <a:buFontTx/>
              <a:buChar char="•"/>
            </a:pPr>
            <a:r>
              <a:rPr lang="en-US" dirty="0">
                <a:latin typeface="Times New Roman" charset="0"/>
                <a:cs typeface="Times New Roman" charset="0"/>
              </a:rPr>
              <a:t>Electric potential is potential energy per unit charge</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a:spcBef>
                <a:spcPct val="50000"/>
              </a:spcBef>
              <a:buFontTx/>
              <a:buChar char="•"/>
            </a:pPr>
            <a:endParaRPr lang="en-US" dirty="0" smtClean="0">
              <a:latin typeface="Times New Roman" charset="0"/>
              <a:cs typeface="Times New Roman" charset="0"/>
            </a:endParaRPr>
          </a:p>
          <a:p>
            <a:pPr marL="346075" indent="-346075">
              <a:spcBef>
                <a:spcPct val="50000"/>
              </a:spcBef>
              <a:buFontTx/>
              <a:buChar char="•"/>
            </a:pPr>
            <a:r>
              <a:rPr lang="en-US" dirty="0">
                <a:latin typeface="Times New Roman" charset="0"/>
                <a:cs typeface="Times New Roman" charset="0"/>
              </a:rPr>
              <a:t>Electric potential difference: work done to move charge from one point to another</a:t>
            </a:r>
          </a:p>
          <a:p>
            <a:pPr>
              <a:spcBef>
                <a:spcPct val="50000"/>
              </a:spcBef>
              <a:buFontTx/>
              <a:buChar char="•"/>
            </a:pPr>
            <a:r>
              <a:rPr lang="en-US" dirty="0" smtClean="0">
                <a:latin typeface="Times New Roman" charset="0"/>
                <a:cs typeface="Times New Roman" charset="0"/>
              </a:rPr>
              <a:t>Relationship </a:t>
            </a:r>
            <a:r>
              <a:rPr lang="en-US" dirty="0">
                <a:latin typeface="Times New Roman" charset="0"/>
                <a:cs typeface="Times New Roman" charset="0"/>
              </a:rPr>
              <a:t>between potential difference and field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17</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9" name="Group 8"/>
          <p:cNvGrpSpPr/>
          <p:nvPr/>
        </p:nvGrpSpPr>
        <p:grpSpPr>
          <a:xfrm>
            <a:off x="3282491" y="2282628"/>
            <a:ext cx="2585367" cy="696297"/>
            <a:chOff x="449263" y="2369065"/>
            <a:chExt cx="2585367" cy="696297"/>
          </a:xfrm>
        </p:grpSpPr>
        <p:pic>
          <p:nvPicPr>
            <p:cNvPr id="6" name="Picture 5" descr="17_KeyEquation_02A.jpg"/>
            <p:cNvPicPr>
              <a:picLocks noChangeAspect="1"/>
            </p:cNvPicPr>
            <p:nvPr/>
          </p:nvPicPr>
          <p:blipFill rotWithShape="1">
            <a:blip r:embed="rId2">
              <a:extLst>
                <a:ext uri="{28A0092B-C50C-407E-A947-70E740481C1C}">
                  <a14:useLocalDpi xmlns:a14="http://schemas.microsoft.com/office/drawing/2010/main" val="0"/>
                </a:ext>
              </a:extLst>
            </a:blip>
            <a:srcRect r="82462" b="17826"/>
            <a:stretch/>
          </p:blipFill>
          <p:spPr>
            <a:xfrm>
              <a:off x="449263" y="2369065"/>
              <a:ext cx="1498886" cy="696297"/>
            </a:xfrm>
            <a:prstGeom prst="rect">
              <a:avLst/>
            </a:prstGeom>
          </p:spPr>
        </p:pic>
        <p:sp>
          <p:nvSpPr>
            <p:cNvPr id="7" name="TextBox 6"/>
            <p:cNvSpPr txBox="1"/>
            <p:nvPr/>
          </p:nvSpPr>
          <p:spPr>
            <a:xfrm>
              <a:off x="2095175" y="2481818"/>
              <a:ext cx="939455" cy="400110"/>
            </a:xfrm>
            <a:prstGeom prst="rect">
              <a:avLst/>
            </a:prstGeom>
            <a:noFill/>
          </p:spPr>
          <p:txBody>
            <a:bodyPr wrap="none" rtlCol="0">
              <a:spAutoFit/>
            </a:bodyPr>
            <a:lstStyle/>
            <a:p>
              <a:r>
                <a:rPr lang="en-US" sz="2000" dirty="0" smtClean="0">
                  <a:latin typeface="Times New Roman"/>
                  <a:cs typeface="Times New Roman"/>
                </a:rPr>
                <a:t>(17-2a)</a:t>
              </a:r>
              <a:endParaRPr lang="en-US" sz="2000" dirty="0">
                <a:latin typeface="Times New Roman"/>
                <a:cs typeface="Times New Roman"/>
              </a:endParaRPr>
            </a:p>
          </p:txBody>
        </p:sp>
      </p:grpSp>
      <p:grpSp>
        <p:nvGrpSpPr>
          <p:cNvPr id="12" name="Group 11"/>
          <p:cNvGrpSpPr/>
          <p:nvPr/>
        </p:nvGrpSpPr>
        <p:grpSpPr>
          <a:xfrm>
            <a:off x="422667" y="5319466"/>
            <a:ext cx="8378455" cy="425596"/>
            <a:chOff x="422667" y="5319466"/>
            <a:chExt cx="8378455" cy="425596"/>
          </a:xfrm>
        </p:grpSpPr>
        <p:pic>
          <p:nvPicPr>
            <p:cNvPr id="10" name="Picture 9" descr="17_KeyEquation_04A.jpg"/>
            <p:cNvPicPr>
              <a:picLocks noChangeAspect="1"/>
            </p:cNvPicPr>
            <p:nvPr/>
          </p:nvPicPr>
          <p:blipFill rotWithShape="1">
            <a:blip r:embed="rId3">
              <a:extLst>
                <a:ext uri="{28A0092B-C50C-407E-A947-70E740481C1C}">
                  <a14:useLocalDpi xmlns:a14="http://schemas.microsoft.com/office/drawing/2010/main" val="0"/>
                </a:ext>
              </a:extLst>
            </a:blip>
            <a:srcRect r="14735" b="27276"/>
            <a:stretch/>
          </p:blipFill>
          <p:spPr>
            <a:xfrm>
              <a:off x="422667" y="5319466"/>
              <a:ext cx="7287274" cy="425596"/>
            </a:xfrm>
            <a:prstGeom prst="rect">
              <a:avLst/>
            </a:prstGeom>
          </p:spPr>
        </p:pic>
        <p:sp>
          <p:nvSpPr>
            <p:cNvPr id="8" name="TextBox 7"/>
            <p:cNvSpPr txBox="1"/>
            <p:nvPr/>
          </p:nvSpPr>
          <p:spPr>
            <a:xfrm>
              <a:off x="7861667" y="5341050"/>
              <a:ext cx="939455" cy="400110"/>
            </a:xfrm>
            <a:prstGeom prst="rect">
              <a:avLst/>
            </a:prstGeom>
            <a:noFill/>
          </p:spPr>
          <p:txBody>
            <a:bodyPr wrap="none" rtlCol="0">
              <a:spAutoFit/>
            </a:bodyPr>
            <a:lstStyle/>
            <a:p>
              <a:r>
                <a:rPr lang="en-US" sz="2000" dirty="0" smtClean="0">
                  <a:latin typeface="Times New Roman"/>
                  <a:cs typeface="Times New Roman"/>
                </a:rPr>
                <a:t>(17-4a)</a:t>
              </a:r>
              <a:endParaRPr lang="en-US" sz="2000" dirty="0">
                <a:latin typeface="Times New Roman"/>
                <a:cs typeface="Times New Roman"/>
              </a:endParaRPr>
            </a:p>
          </p:txBody>
        </p:sp>
      </p:grpSp>
    </p:spTree>
    <p:extLst>
      <p:ext uri="{BB962C8B-B14F-4D97-AF65-F5344CB8AC3E}">
        <p14:creationId xmlns:p14="http://schemas.microsoft.com/office/powerpoint/2010/main" val="1065350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13" y="1605554"/>
            <a:ext cx="8247061" cy="4999810"/>
          </a:xfrm>
        </p:spPr>
        <p:txBody>
          <a:bodyPr>
            <a:noAutofit/>
          </a:bodyPr>
          <a:lstStyle/>
          <a:p>
            <a:pPr marL="346075" indent="-346075">
              <a:spcBef>
                <a:spcPct val="50000"/>
              </a:spcBef>
              <a:buFontTx/>
              <a:buChar char="•"/>
            </a:pPr>
            <a:r>
              <a:rPr lang="en-US" dirty="0">
                <a:latin typeface="Times New Roman" charset="0"/>
                <a:cs typeface="Times New Roman" charset="0"/>
              </a:rPr>
              <a:t>Equipotential: line or surface along which potential is the same</a:t>
            </a:r>
          </a:p>
          <a:p>
            <a:pPr>
              <a:spcBef>
                <a:spcPct val="50000"/>
              </a:spcBef>
              <a:buFontTx/>
              <a:buChar char="•"/>
            </a:pPr>
            <a:r>
              <a:rPr lang="en-US" dirty="0" smtClean="0">
                <a:latin typeface="Times New Roman" charset="0"/>
                <a:cs typeface="Times New Roman" charset="0"/>
              </a:rPr>
              <a:t>Electric </a:t>
            </a:r>
            <a:r>
              <a:rPr lang="en-US" dirty="0">
                <a:latin typeface="Times New Roman" charset="0"/>
                <a:cs typeface="Times New Roman" charset="0"/>
              </a:rPr>
              <a:t>potential of a point charge</a:t>
            </a:r>
            <a:r>
              <a:rPr lang="en-US" dirty="0" smtClean="0">
                <a:latin typeface="Times New Roman" charset="0"/>
                <a:cs typeface="Times New Roman" charset="0"/>
              </a:rPr>
              <a:t>:</a:t>
            </a:r>
          </a:p>
          <a:p>
            <a:pPr>
              <a:spcBef>
                <a:spcPct val="50000"/>
              </a:spcBef>
              <a:buFontTx/>
              <a:buChar char="•"/>
            </a:pPr>
            <a:endParaRPr lang="en-US" dirty="0" smtClean="0">
              <a:latin typeface="Times New Roman" charset="0"/>
              <a:cs typeface="Times New Roman" charset="0"/>
            </a:endParaRPr>
          </a:p>
          <a:p>
            <a:pPr>
              <a:spcBef>
                <a:spcPct val="50000"/>
              </a:spcBef>
              <a:buFontTx/>
              <a:buChar char="•"/>
            </a:pPr>
            <a:endParaRPr lang="en-US" dirty="0">
              <a:latin typeface="Times New Roman" charset="0"/>
              <a:cs typeface="Times New Roman" charset="0"/>
            </a:endParaRPr>
          </a:p>
          <a:p>
            <a:pPr>
              <a:spcBef>
                <a:spcPct val="50000"/>
              </a:spcBef>
              <a:buFontTx/>
              <a:buChar char="•"/>
            </a:pPr>
            <a:endParaRPr lang="en-US" dirty="0" smtClean="0">
              <a:latin typeface="Times New Roman" charset="0"/>
              <a:cs typeface="Times New Roman" charset="0"/>
            </a:endParaRPr>
          </a:p>
          <a:p>
            <a:pPr>
              <a:spcBef>
                <a:spcPct val="50000"/>
              </a:spcBef>
              <a:buFontTx/>
              <a:buChar char="•"/>
            </a:pPr>
            <a:r>
              <a:rPr lang="en-US" dirty="0">
                <a:latin typeface="Times New Roman" charset="0"/>
                <a:cs typeface="Times New Roman" charset="0"/>
              </a:rPr>
              <a:t>Electric dipole potential drops off as 1/</a:t>
            </a:r>
            <a:r>
              <a:rPr lang="en-US" dirty="0" smtClean="0">
                <a:latin typeface="Times New Roman" charset="0"/>
                <a:cs typeface="Times New Roman" charset="0"/>
              </a:rPr>
              <a:t>r</a:t>
            </a:r>
            <a:r>
              <a:rPr lang="en-US" baseline="30000" dirty="0" smtClean="0">
                <a:latin typeface="Times New Roman" charset="0"/>
                <a:cs typeface="Times New Roman" charset="0"/>
              </a:rPr>
              <a:t>2</a:t>
            </a:r>
            <a:endParaRPr lang="en-US" baseline="30000"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17</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469210" y="3367524"/>
            <a:ext cx="8224724" cy="1555758"/>
            <a:chOff x="449263" y="3314332"/>
            <a:chExt cx="8224724" cy="1555758"/>
          </a:xfrm>
        </p:grpSpPr>
        <p:pic>
          <p:nvPicPr>
            <p:cNvPr id="5" name="Picture 4" descr="17_KeyEquation_05.jpg"/>
            <p:cNvPicPr>
              <a:picLocks noChangeAspect="1"/>
            </p:cNvPicPr>
            <p:nvPr/>
          </p:nvPicPr>
          <p:blipFill rotWithShape="1">
            <a:blip r:embed="rId2">
              <a:extLst>
                <a:ext uri="{28A0092B-C50C-407E-A947-70E740481C1C}">
                  <a14:useLocalDpi xmlns:a14="http://schemas.microsoft.com/office/drawing/2010/main" val="0"/>
                </a:ext>
              </a:extLst>
            </a:blip>
            <a:srcRect r="12967" b="8954"/>
            <a:stretch/>
          </p:blipFill>
          <p:spPr>
            <a:xfrm>
              <a:off x="449263" y="3314332"/>
              <a:ext cx="7230301" cy="1548358"/>
            </a:xfrm>
            <a:prstGeom prst="rect">
              <a:avLst/>
            </a:prstGeom>
          </p:spPr>
        </p:pic>
        <p:sp>
          <p:nvSpPr>
            <p:cNvPr id="6" name="TextBox 5"/>
            <p:cNvSpPr txBox="1"/>
            <p:nvPr/>
          </p:nvSpPr>
          <p:spPr>
            <a:xfrm>
              <a:off x="7848370" y="4469980"/>
              <a:ext cx="825617" cy="400110"/>
            </a:xfrm>
            <a:prstGeom prst="rect">
              <a:avLst/>
            </a:prstGeom>
            <a:noFill/>
          </p:spPr>
          <p:txBody>
            <a:bodyPr wrap="none" rtlCol="0">
              <a:spAutoFit/>
            </a:bodyPr>
            <a:lstStyle/>
            <a:p>
              <a:r>
                <a:rPr lang="en-US" sz="2000" dirty="0" smtClean="0">
                  <a:latin typeface="Times New Roman"/>
                  <a:cs typeface="Times New Roman"/>
                </a:rPr>
                <a:t>(17-5)</a:t>
              </a:r>
              <a:endParaRPr lang="en-US" sz="2000" dirty="0">
                <a:latin typeface="Times New Roman"/>
                <a:cs typeface="Times New Roman"/>
              </a:endParaRPr>
            </a:p>
          </p:txBody>
        </p:sp>
      </p:grpSp>
    </p:spTree>
    <p:extLst>
      <p:ext uri="{BB962C8B-B14F-4D97-AF65-F5344CB8AC3E}">
        <p14:creationId xmlns:p14="http://schemas.microsoft.com/office/powerpoint/2010/main" val="108580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13" y="1605554"/>
            <a:ext cx="8247061" cy="4999810"/>
          </a:xfrm>
        </p:spPr>
        <p:txBody>
          <a:bodyPr>
            <a:noAutofit/>
          </a:bodyPr>
          <a:lstStyle/>
          <a:p>
            <a:pPr marL="346075" indent="-346075">
              <a:spcBef>
                <a:spcPct val="50000"/>
              </a:spcBef>
              <a:buFontTx/>
              <a:buChar char="•"/>
            </a:pPr>
            <a:r>
              <a:rPr lang="en-US" dirty="0">
                <a:latin typeface="Times New Roman" charset="0"/>
                <a:cs typeface="Times New Roman" charset="0"/>
              </a:rPr>
              <a:t>Capacitor: </a:t>
            </a:r>
            <a:r>
              <a:rPr lang="en-US" dirty="0" err="1">
                <a:latin typeface="Times New Roman" charset="0"/>
                <a:cs typeface="Times New Roman" charset="0"/>
              </a:rPr>
              <a:t>nontouching</a:t>
            </a:r>
            <a:r>
              <a:rPr lang="en-US" dirty="0">
                <a:latin typeface="Times New Roman" charset="0"/>
                <a:cs typeface="Times New Roman" charset="0"/>
              </a:rPr>
              <a:t> conductors carrying equal and opposite charge</a:t>
            </a:r>
          </a:p>
          <a:p>
            <a:pPr>
              <a:spcBef>
                <a:spcPct val="50000"/>
              </a:spcBef>
              <a:buFontTx/>
              <a:buChar char="•"/>
            </a:pPr>
            <a:r>
              <a:rPr lang="en-US" dirty="0">
                <a:latin typeface="Times New Roman" charset="0"/>
                <a:cs typeface="Times New Roman" charset="0"/>
              </a:rPr>
              <a:t>Capacitance</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Capacitance </a:t>
            </a:r>
            <a:r>
              <a:rPr lang="en-US" dirty="0">
                <a:latin typeface="Times New Roman" charset="0"/>
                <a:cs typeface="Times New Roman" charset="0"/>
              </a:rPr>
              <a:t>of a parallel-plate capacitor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17</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10" name="Group 9"/>
          <p:cNvGrpSpPr/>
          <p:nvPr/>
        </p:nvGrpSpPr>
        <p:grpSpPr>
          <a:xfrm>
            <a:off x="3394503" y="3243233"/>
            <a:ext cx="2361343" cy="400110"/>
            <a:chOff x="2756120" y="3223421"/>
            <a:chExt cx="2361343" cy="400110"/>
          </a:xfrm>
        </p:grpSpPr>
        <p:pic>
          <p:nvPicPr>
            <p:cNvPr id="6" name="Picture 5" descr="17_KeyEquation_07.jpg"/>
            <p:cNvPicPr>
              <a:picLocks noChangeAspect="1"/>
            </p:cNvPicPr>
            <p:nvPr/>
          </p:nvPicPr>
          <p:blipFill rotWithShape="1">
            <a:blip r:embed="rId2">
              <a:extLst>
                <a:ext uri="{28A0092B-C50C-407E-A947-70E740481C1C}">
                  <a14:useLocalDpi xmlns:a14="http://schemas.microsoft.com/office/drawing/2010/main" val="0"/>
                </a:ext>
              </a:extLst>
            </a:blip>
            <a:srcRect r="83481" b="30777"/>
            <a:stretch/>
          </p:blipFill>
          <p:spPr>
            <a:xfrm>
              <a:off x="2756120" y="3272384"/>
              <a:ext cx="1411836" cy="341807"/>
            </a:xfrm>
            <a:prstGeom prst="rect">
              <a:avLst/>
            </a:prstGeom>
          </p:spPr>
        </p:pic>
        <p:sp>
          <p:nvSpPr>
            <p:cNvPr id="8" name="TextBox 7"/>
            <p:cNvSpPr txBox="1"/>
            <p:nvPr/>
          </p:nvSpPr>
          <p:spPr>
            <a:xfrm>
              <a:off x="4291846" y="3223421"/>
              <a:ext cx="825617" cy="400110"/>
            </a:xfrm>
            <a:prstGeom prst="rect">
              <a:avLst/>
            </a:prstGeom>
            <a:noFill/>
          </p:spPr>
          <p:txBody>
            <a:bodyPr wrap="none" rtlCol="0">
              <a:spAutoFit/>
            </a:bodyPr>
            <a:lstStyle/>
            <a:p>
              <a:r>
                <a:rPr lang="en-US" sz="2000" dirty="0" smtClean="0">
                  <a:latin typeface="Times New Roman"/>
                  <a:cs typeface="Times New Roman"/>
                </a:rPr>
                <a:t>(17-7)</a:t>
              </a:r>
              <a:endParaRPr lang="en-US" sz="2000" dirty="0">
                <a:latin typeface="Times New Roman"/>
                <a:cs typeface="Times New Roman"/>
              </a:endParaRPr>
            </a:p>
          </p:txBody>
        </p:sp>
      </p:grpSp>
      <p:grpSp>
        <p:nvGrpSpPr>
          <p:cNvPr id="11" name="Group 10"/>
          <p:cNvGrpSpPr/>
          <p:nvPr/>
        </p:nvGrpSpPr>
        <p:grpSpPr>
          <a:xfrm>
            <a:off x="449263" y="4680001"/>
            <a:ext cx="8331783" cy="699343"/>
            <a:chOff x="449263" y="5165406"/>
            <a:chExt cx="8331783" cy="699343"/>
          </a:xfrm>
        </p:grpSpPr>
        <p:pic>
          <p:nvPicPr>
            <p:cNvPr id="7" name="Picture 6" descr="17_KeyEquation_08.jpg"/>
            <p:cNvPicPr>
              <a:picLocks noChangeAspect="1"/>
            </p:cNvPicPr>
            <p:nvPr/>
          </p:nvPicPr>
          <p:blipFill rotWithShape="1">
            <a:blip r:embed="rId3">
              <a:extLst>
                <a:ext uri="{28A0092B-C50C-407E-A947-70E740481C1C}">
                  <a14:useLocalDpi xmlns:a14="http://schemas.microsoft.com/office/drawing/2010/main" val="0"/>
                </a:ext>
              </a:extLst>
            </a:blip>
            <a:srcRect r="13729" b="18056"/>
            <a:stretch/>
          </p:blipFill>
          <p:spPr>
            <a:xfrm>
              <a:off x="449263" y="5165406"/>
              <a:ext cx="7373252" cy="699343"/>
            </a:xfrm>
            <a:prstGeom prst="rect">
              <a:avLst/>
            </a:prstGeom>
          </p:spPr>
        </p:pic>
        <p:sp>
          <p:nvSpPr>
            <p:cNvPr id="9" name="TextBox 8"/>
            <p:cNvSpPr txBox="1"/>
            <p:nvPr/>
          </p:nvSpPr>
          <p:spPr>
            <a:xfrm>
              <a:off x="7955429" y="5324620"/>
              <a:ext cx="825617" cy="400110"/>
            </a:xfrm>
            <a:prstGeom prst="rect">
              <a:avLst/>
            </a:prstGeom>
            <a:noFill/>
          </p:spPr>
          <p:txBody>
            <a:bodyPr wrap="none" rtlCol="0">
              <a:spAutoFit/>
            </a:bodyPr>
            <a:lstStyle/>
            <a:p>
              <a:r>
                <a:rPr lang="en-US" sz="2000" dirty="0" smtClean="0">
                  <a:latin typeface="Times New Roman"/>
                  <a:cs typeface="Times New Roman"/>
                </a:rPr>
                <a:t>(17-8)</a:t>
              </a:r>
              <a:endParaRPr lang="en-US" sz="2000" dirty="0">
                <a:latin typeface="Times New Roman"/>
                <a:cs typeface="Times New Roman"/>
              </a:endParaRPr>
            </a:p>
          </p:txBody>
        </p:sp>
      </p:grpSp>
    </p:spTree>
    <p:extLst>
      <p:ext uri="{BB962C8B-B14F-4D97-AF65-F5344CB8AC3E}">
        <p14:creationId xmlns:p14="http://schemas.microsoft.com/office/powerpoint/2010/main" val="479552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13" y="1605554"/>
            <a:ext cx="8247061" cy="4999810"/>
          </a:xfrm>
        </p:spPr>
        <p:txBody>
          <a:bodyPr>
            <a:noAutofit/>
          </a:bodyPr>
          <a:lstStyle/>
          <a:p>
            <a:pPr>
              <a:spcBef>
                <a:spcPct val="50000"/>
              </a:spcBef>
              <a:buFont typeface="Arial" charset="0"/>
              <a:buChar char="•"/>
            </a:pPr>
            <a:r>
              <a:rPr lang="en-US" dirty="0">
                <a:latin typeface="Times New Roman" charset="0"/>
                <a:cs typeface="Times New Roman" charset="0"/>
              </a:rPr>
              <a:t>A dielectric is an insulator</a:t>
            </a:r>
          </a:p>
          <a:p>
            <a:pPr marL="346075" indent="-346075">
              <a:spcBef>
                <a:spcPct val="50000"/>
              </a:spcBef>
              <a:buFont typeface="Arial" charset="0"/>
              <a:buChar char="•"/>
            </a:pPr>
            <a:r>
              <a:rPr lang="en-US" dirty="0" smtClean="0">
                <a:latin typeface="Times New Roman" charset="0"/>
                <a:cs typeface="Times New Roman" charset="0"/>
              </a:rPr>
              <a:t>Dielectric </a:t>
            </a:r>
            <a:r>
              <a:rPr lang="en-US" dirty="0">
                <a:latin typeface="Times New Roman" charset="0"/>
                <a:cs typeface="Times New Roman" charset="0"/>
              </a:rPr>
              <a:t>constant gives ratio of total field to external field</a:t>
            </a:r>
          </a:p>
          <a:p>
            <a:pPr>
              <a:spcBef>
                <a:spcPct val="50000"/>
              </a:spcBef>
              <a:buFont typeface="Arial" charset="0"/>
              <a:buChar char="•"/>
            </a:pPr>
            <a:r>
              <a:rPr lang="en-US" dirty="0" smtClean="0">
                <a:latin typeface="Times New Roman" charset="0"/>
                <a:cs typeface="Times New Roman" charset="0"/>
              </a:rPr>
              <a:t>Energy </a:t>
            </a:r>
            <a:r>
              <a:rPr lang="en-US" dirty="0">
                <a:latin typeface="Times New Roman" charset="0"/>
                <a:cs typeface="Times New Roman" charset="0"/>
              </a:rPr>
              <a:t>density in electric field</a:t>
            </a:r>
            <a:r>
              <a:rPr lang="en-US" dirty="0" smtClean="0">
                <a:latin typeface="Times New Roman" charset="0"/>
                <a:cs typeface="Times New Roman" charset="0"/>
              </a:rPr>
              <a:t>:</a:t>
            </a:r>
          </a:p>
          <a:p>
            <a:pPr>
              <a:spcBef>
                <a:spcPct val="50000"/>
              </a:spcBef>
              <a:buFont typeface="Arial" charset="0"/>
              <a:buChar char="•"/>
            </a:pPr>
            <a:endParaRPr lang="en-US" dirty="0">
              <a:latin typeface="Times New Roman" charset="0"/>
              <a:cs typeface="Times New Roman" charset="0"/>
            </a:endParaRPr>
          </a:p>
          <a:p>
            <a:pPr>
              <a:spcBef>
                <a:spcPct val="50000"/>
              </a:spcBef>
              <a:buFont typeface="Arial" charset="0"/>
              <a:buChar char="•"/>
            </a:pPr>
            <a:endParaRPr lang="en-US" dirty="0" smtClean="0">
              <a:latin typeface="Times New Roman" charset="0"/>
              <a:cs typeface="Times New Roman" charset="0"/>
            </a:endParaRPr>
          </a:p>
          <a:p>
            <a:pPr marL="346075" indent="-346075">
              <a:spcBef>
                <a:spcPct val="50000"/>
              </a:spcBef>
              <a:buFont typeface="Arial" charset="0"/>
              <a:buChar char="•"/>
            </a:pPr>
            <a:r>
              <a:rPr lang="en-US" dirty="0" smtClean="0">
                <a:latin typeface="Times New Roman" charset="0"/>
                <a:cs typeface="Times New Roman" charset="0"/>
              </a:rPr>
              <a:t>Digital </a:t>
            </a:r>
            <a:r>
              <a:rPr lang="en-US" dirty="0">
                <a:latin typeface="Times New Roman" charset="0"/>
                <a:cs typeface="Times New Roman" charset="0"/>
              </a:rPr>
              <a:t>electronics convert analog signal to digital approximation using binary </a:t>
            </a:r>
            <a:r>
              <a:rPr lang="en-US" dirty="0" smtClean="0">
                <a:latin typeface="Times New Roman" charset="0"/>
                <a:cs typeface="Times New Roman" charset="0"/>
              </a:rPr>
              <a:t>numbers</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17</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8" name="Group 7"/>
          <p:cNvGrpSpPr/>
          <p:nvPr/>
        </p:nvGrpSpPr>
        <p:grpSpPr>
          <a:xfrm>
            <a:off x="1549168" y="4120627"/>
            <a:ext cx="6052014" cy="613728"/>
            <a:chOff x="108377" y="4160524"/>
            <a:chExt cx="6052014" cy="613728"/>
          </a:xfrm>
        </p:grpSpPr>
        <p:pic>
          <p:nvPicPr>
            <p:cNvPr id="5" name="Picture 4" descr="17_KeyEquation_11.jpg"/>
            <p:cNvPicPr>
              <a:picLocks noChangeAspect="1"/>
            </p:cNvPicPr>
            <p:nvPr/>
          </p:nvPicPr>
          <p:blipFill rotWithShape="1">
            <a:blip r:embed="rId2">
              <a:extLst>
                <a:ext uri="{28A0092B-C50C-407E-A947-70E740481C1C}">
                  <a14:useLocalDpi xmlns:a14="http://schemas.microsoft.com/office/drawing/2010/main" val="0"/>
                </a:ext>
              </a:extLst>
            </a:blip>
            <a:srcRect r="41831" b="19458"/>
            <a:stretch/>
          </p:blipFill>
          <p:spPr>
            <a:xfrm>
              <a:off x="108377" y="4160524"/>
              <a:ext cx="4971438" cy="613728"/>
            </a:xfrm>
            <a:prstGeom prst="rect">
              <a:avLst/>
            </a:prstGeom>
          </p:spPr>
        </p:pic>
        <p:sp>
          <p:nvSpPr>
            <p:cNvPr id="7" name="TextBox 6"/>
            <p:cNvSpPr txBox="1"/>
            <p:nvPr/>
          </p:nvSpPr>
          <p:spPr>
            <a:xfrm>
              <a:off x="5216052" y="4247421"/>
              <a:ext cx="944339" cy="400110"/>
            </a:xfrm>
            <a:prstGeom prst="rect">
              <a:avLst/>
            </a:prstGeom>
            <a:noFill/>
          </p:spPr>
          <p:txBody>
            <a:bodyPr wrap="none" rtlCol="0">
              <a:spAutoFit/>
            </a:bodyPr>
            <a:lstStyle/>
            <a:p>
              <a:r>
                <a:rPr lang="en-US" sz="2000" dirty="0" smtClean="0">
                  <a:latin typeface="Times New Roman"/>
                  <a:cs typeface="Times New Roman"/>
                </a:rPr>
                <a:t>(17-11)</a:t>
              </a:r>
              <a:endParaRPr lang="en-US" sz="2000" dirty="0">
                <a:latin typeface="Times New Roman"/>
                <a:cs typeface="Times New Roman"/>
              </a:endParaRPr>
            </a:p>
          </p:txBody>
        </p:sp>
      </p:grpSp>
    </p:spTree>
    <p:extLst>
      <p:ext uri="{BB962C8B-B14F-4D97-AF65-F5344CB8AC3E}">
        <p14:creationId xmlns:p14="http://schemas.microsoft.com/office/powerpoint/2010/main" val="3409808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 Electric Potential Energy </a:t>
            </a:r>
            <a:r>
              <a:rPr lang="en-US" dirty="0" smtClean="0">
                <a:latin typeface="Times New Roman" charset="0"/>
                <a:cs typeface="Times New Roman" charset="0"/>
              </a:rPr>
              <a:t>and</a:t>
            </a:r>
            <a:br>
              <a:rPr lang="en-US" dirty="0" smtClean="0">
                <a:latin typeface="Times New Roman" charset="0"/>
                <a:cs typeface="Times New Roman" charset="0"/>
              </a:rPr>
            </a:br>
            <a:r>
              <a:rPr lang="en-US" dirty="0" smtClean="0">
                <a:latin typeface="Times New Roman" charset="0"/>
                <a:cs typeface="Times New Roman" charset="0"/>
              </a:rPr>
              <a:t>Potential </a:t>
            </a:r>
            <a:r>
              <a:rPr lang="en-US" dirty="0">
                <a:latin typeface="Times New Roman" charset="0"/>
                <a:cs typeface="Times New Roman" charset="0"/>
              </a:rPr>
              <a:t>Difference</a:t>
            </a:r>
          </a:p>
        </p:txBody>
      </p:sp>
      <p:sp>
        <p:nvSpPr>
          <p:cNvPr id="3" name="Content Placeholder 2"/>
          <p:cNvSpPr>
            <a:spLocks noGrp="1"/>
          </p:cNvSpPr>
          <p:nvPr>
            <p:ph idx="1"/>
          </p:nvPr>
        </p:nvSpPr>
        <p:spPr>
          <a:xfrm>
            <a:off x="3954464" y="1604697"/>
            <a:ext cx="4732336" cy="4691322"/>
          </a:xfrm>
        </p:spPr>
        <p:txBody>
          <a:bodyPr rIns="0"/>
          <a:lstStyle/>
          <a:p>
            <a:pPr marL="0" indent="0">
              <a:spcBef>
                <a:spcPct val="50000"/>
              </a:spcBef>
              <a:buNone/>
            </a:pPr>
            <a:r>
              <a:rPr lang="en-US" dirty="0">
                <a:latin typeface="Times New Roman" charset="0"/>
                <a:cs typeface="Times New Roman" charset="0"/>
              </a:rPr>
              <a:t>The electrostatic force is </a:t>
            </a:r>
            <a:r>
              <a:rPr lang="en-US" dirty="0" smtClean="0">
                <a:latin typeface="Times New Roman" charset="0"/>
                <a:cs typeface="Times New Roman" charset="0"/>
              </a:rPr>
              <a:t>conservative—potential </a:t>
            </a:r>
            <a:r>
              <a:rPr lang="en-US" dirty="0">
                <a:latin typeface="Times New Roman" charset="0"/>
                <a:cs typeface="Times New Roman" charset="0"/>
              </a:rPr>
              <a:t>energy can be defined</a:t>
            </a:r>
          </a:p>
          <a:p>
            <a:pPr marL="0" indent="0">
              <a:spcBef>
                <a:spcPct val="50000"/>
              </a:spcBef>
              <a:buNone/>
            </a:pPr>
            <a:r>
              <a:rPr lang="en-US" dirty="0">
                <a:latin typeface="Times New Roman" charset="0"/>
                <a:cs typeface="Times New Roman" charset="0"/>
              </a:rPr>
              <a:t>Change in electric potential energy is negative of work done by electric force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7_01_Figure.jpg"/>
          <p:cNvPicPr>
            <a:picLocks noChangeAspect="1"/>
          </p:cNvPicPr>
          <p:nvPr/>
        </p:nvPicPr>
        <p:blipFill rotWithShape="1">
          <a:blip r:embed="rId2">
            <a:extLst>
              <a:ext uri="{28A0092B-C50C-407E-A947-70E740481C1C}">
                <a14:useLocalDpi xmlns:a14="http://schemas.microsoft.com/office/drawing/2010/main" val="0"/>
              </a:ext>
            </a:extLst>
          </a:blip>
          <a:srcRect b="2485"/>
          <a:stretch/>
        </p:blipFill>
        <p:spPr>
          <a:xfrm>
            <a:off x="449263" y="1716680"/>
            <a:ext cx="2956718" cy="4661555"/>
          </a:xfrm>
          <a:prstGeom prst="rect">
            <a:avLst/>
          </a:prstGeom>
        </p:spPr>
      </p:pic>
      <p:grpSp>
        <p:nvGrpSpPr>
          <p:cNvPr id="10" name="Group 9"/>
          <p:cNvGrpSpPr/>
          <p:nvPr/>
        </p:nvGrpSpPr>
        <p:grpSpPr>
          <a:xfrm>
            <a:off x="4177201" y="4602278"/>
            <a:ext cx="4084817" cy="484956"/>
            <a:chOff x="4177201" y="4602278"/>
            <a:chExt cx="4084817" cy="484956"/>
          </a:xfrm>
        </p:grpSpPr>
        <p:pic>
          <p:nvPicPr>
            <p:cNvPr id="7" name="Picture 6" descr="17_KeyEquation_01.jpg"/>
            <p:cNvPicPr>
              <a:picLocks noChangeAspect="1"/>
            </p:cNvPicPr>
            <p:nvPr/>
          </p:nvPicPr>
          <p:blipFill rotWithShape="1">
            <a:blip r:embed="rId3">
              <a:extLst>
                <a:ext uri="{28A0092B-C50C-407E-A947-70E740481C1C}">
                  <a14:useLocalDpi xmlns:a14="http://schemas.microsoft.com/office/drawing/2010/main" val="0"/>
                </a:ext>
              </a:extLst>
            </a:blip>
            <a:srcRect r="67717" b="25900"/>
            <a:stretch/>
          </p:blipFill>
          <p:spPr>
            <a:xfrm>
              <a:off x="4177201" y="4602278"/>
              <a:ext cx="3118032" cy="484956"/>
            </a:xfrm>
            <a:prstGeom prst="rect">
              <a:avLst/>
            </a:prstGeom>
          </p:spPr>
        </p:pic>
        <p:sp>
          <p:nvSpPr>
            <p:cNvPr id="8" name="TextBox 7"/>
            <p:cNvSpPr txBox="1"/>
            <p:nvPr/>
          </p:nvSpPr>
          <p:spPr>
            <a:xfrm>
              <a:off x="7436401" y="4655310"/>
              <a:ext cx="825617" cy="400110"/>
            </a:xfrm>
            <a:prstGeom prst="rect">
              <a:avLst/>
            </a:prstGeom>
            <a:noFill/>
          </p:spPr>
          <p:txBody>
            <a:bodyPr wrap="none" rtlCol="0">
              <a:spAutoFit/>
            </a:bodyPr>
            <a:lstStyle/>
            <a:p>
              <a:r>
                <a:rPr lang="en-US" sz="2000" dirty="0" smtClean="0">
                  <a:latin typeface="Times New Roman"/>
                  <a:cs typeface="Times New Roman"/>
                </a:rPr>
                <a:t>(17-1)</a:t>
              </a:r>
              <a:endParaRPr lang="en-US" sz="2000" dirty="0">
                <a:latin typeface="Times New Roman"/>
                <a:cs typeface="Times New Roman"/>
              </a:endParaRPr>
            </a:p>
          </p:txBody>
        </p:sp>
      </p:grpSp>
    </p:spTree>
    <p:extLst>
      <p:ext uri="{BB962C8B-B14F-4D97-AF65-F5344CB8AC3E}">
        <p14:creationId xmlns:p14="http://schemas.microsoft.com/office/powerpoint/2010/main" val="291557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62" y="1600200"/>
            <a:ext cx="8250976" cy="4525963"/>
          </a:xfrm>
        </p:spPr>
        <p:txBody>
          <a:bodyPr/>
          <a:lstStyle/>
          <a:p>
            <a:pPr marL="0" indent="0">
              <a:spcBef>
                <a:spcPct val="50000"/>
              </a:spcBef>
              <a:buNone/>
            </a:pPr>
            <a:r>
              <a:rPr lang="en-US" dirty="0">
                <a:latin typeface="Times New Roman" charset="0"/>
                <a:cs typeface="Times New Roman" charset="0"/>
              </a:rPr>
              <a:t>Electric potential is defined as potential energy per unit charge; analogous to definition of electric field as force per unit charge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Unit </a:t>
            </a:r>
            <a:r>
              <a:rPr lang="en-US" dirty="0">
                <a:latin typeface="Times New Roman" charset="0"/>
                <a:cs typeface="Times New Roman" charset="0"/>
              </a:rPr>
              <a:t>of electric potential: the volt (V).</a:t>
            </a:r>
          </a:p>
          <a:p>
            <a:pPr marL="0" indent="0" algn="ctr">
              <a:spcBef>
                <a:spcPct val="50000"/>
              </a:spcBef>
              <a:buNone/>
            </a:pPr>
            <a:r>
              <a:rPr lang="en-US" dirty="0">
                <a:latin typeface="Times New Roman" charset="0"/>
                <a:cs typeface="Times New Roman" charset="0"/>
              </a:rPr>
              <a:t>1 V </a:t>
            </a:r>
            <a:r>
              <a:rPr lang="en-US" dirty="0" smtClean="0">
                <a:latin typeface="Times New Roman" charset="0"/>
                <a:cs typeface="Times New Roman" charset="0"/>
              </a:rPr>
              <a:t>= </a:t>
            </a:r>
            <a:r>
              <a:rPr lang="en-US" dirty="0">
                <a:latin typeface="Times New Roman" charset="0"/>
                <a:cs typeface="Times New Roman" charset="0"/>
              </a:rPr>
              <a:t>1 J/C</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 Electric Potential Energy and</a:t>
            </a:r>
            <a:br>
              <a:rPr lang="en-US" dirty="0">
                <a:latin typeface="Times New Roman" charset="0"/>
                <a:cs typeface="Times New Roman" charset="0"/>
              </a:rPr>
            </a:br>
            <a:r>
              <a:rPr lang="en-US" dirty="0">
                <a:latin typeface="Times New Roman" charset="0"/>
                <a:cs typeface="Times New Roman" charset="0"/>
              </a:rPr>
              <a:t>Potential Difference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3282392" y="3110306"/>
            <a:ext cx="2588300" cy="693212"/>
            <a:chOff x="3282392" y="3110306"/>
            <a:chExt cx="2588300" cy="693212"/>
          </a:xfrm>
        </p:grpSpPr>
        <p:pic>
          <p:nvPicPr>
            <p:cNvPr id="5" name="Picture 4" descr="17_KeyEquation_02A.jpg"/>
            <p:cNvPicPr>
              <a:picLocks noChangeAspect="1"/>
            </p:cNvPicPr>
            <p:nvPr/>
          </p:nvPicPr>
          <p:blipFill rotWithShape="1">
            <a:blip r:embed="rId2">
              <a:extLst>
                <a:ext uri="{28A0092B-C50C-407E-A947-70E740481C1C}">
                  <a14:useLocalDpi xmlns:a14="http://schemas.microsoft.com/office/drawing/2010/main" val="0"/>
                </a:ext>
              </a:extLst>
            </a:blip>
            <a:srcRect r="82558" b="18190"/>
            <a:stretch/>
          </p:blipFill>
          <p:spPr>
            <a:xfrm>
              <a:off x="3282392" y="3110306"/>
              <a:ext cx="1490664" cy="693212"/>
            </a:xfrm>
            <a:prstGeom prst="rect">
              <a:avLst/>
            </a:prstGeom>
          </p:spPr>
        </p:pic>
        <p:sp>
          <p:nvSpPr>
            <p:cNvPr id="7" name="TextBox 6"/>
            <p:cNvSpPr txBox="1"/>
            <p:nvPr/>
          </p:nvSpPr>
          <p:spPr>
            <a:xfrm>
              <a:off x="4931237" y="3224740"/>
              <a:ext cx="939455" cy="400110"/>
            </a:xfrm>
            <a:prstGeom prst="rect">
              <a:avLst/>
            </a:prstGeom>
            <a:noFill/>
          </p:spPr>
          <p:txBody>
            <a:bodyPr wrap="none" rtlCol="0">
              <a:spAutoFit/>
            </a:bodyPr>
            <a:lstStyle/>
            <a:p>
              <a:r>
                <a:rPr lang="en-US" sz="2000" dirty="0" smtClean="0">
                  <a:latin typeface="Times New Roman"/>
                  <a:cs typeface="Times New Roman"/>
                </a:rPr>
                <a:t>(17-2a)</a:t>
              </a:r>
              <a:endParaRPr lang="en-US" sz="2000" dirty="0">
                <a:latin typeface="Times New Roman"/>
                <a:cs typeface="Times New Roman"/>
              </a:endParaRPr>
            </a:p>
          </p:txBody>
        </p:sp>
      </p:grpSp>
    </p:spTree>
    <p:extLst>
      <p:ext uri="{BB962C8B-B14F-4D97-AF65-F5344CB8AC3E}">
        <p14:creationId xmlns:p14="http://schemas.microsoft.com/office/powerpoint/2010/main" val="166047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Only changes in potential can be measured, allowing free assignment of </a:t>
            </a:r>
            <a:r>
              <a:rPr lang="en-US" i="1" dirty="0">
                <a:latin typeface="Times New Roman" charset="0"/>
                <a:cs typeface="Times New Roman" charset="0"/>
              </a:rPr>
              <a:t>V</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0</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 Electric Potential Energy and</a:t>
            </a:r>
            <a:br>
              <a:rPr lang="en-US" dirty="0">
                <a:latin typeface="Times New Roman" charset="0"/>
                <a:cs typeface="Times New Roman" charset="0"/>
              </a:rPr>
            </a:br>
            <a:r>
              <a:rPr lang="en-US" dirty="0">
                <a:latin typeface="Times New Roman" charset="0"/>
                <a:cs typeface="Times New Roman" charset="0"/>
              </a:rPr>
              <a:t>Potential Difference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1285447" y="3062010"/>
            <a:ext cx="6579455" cy="733979"/>
            <a:chOff x="1285447" y="3062010"/>
            <a:chExt cx="6579455" cy="733979"/>
          </a:xfrm>
        </p:grpSpPr>
        <p:pic>
          <p:nvPicPr>
            <p:cNvPr id="5" name="Picture 4" descr="17_KeyEquation_02B.jpg"/>
            <p:cNvPicPr>
              <a:picLocks noChangeAspect="1"/>
            </p:cNvPicPr>
            <p:nvPr/>
          </p:nvPicPr>
          <p:blipFill rotWithShape="1">
            <a:blip r:embed="rId2">
              <a:extLst>
                <a:ext uri="{28A0092B-C50C-407E-A947-70E740481C1C}">
                  <a14:useLocalDpi xmlns:a14="http://schemas.microsoft.com/office/drawing/2010/main" val="0"/>
                </a:ext>
              </a:extLst>
            </a:blip>
            <a:srcRect r="36017" b="18093"/>
            <a:stretch/>
          </p:blipFill>
          <p:spPr>
            <a:xfrm>
              <a:off x="1285447" y="3062010"/>
              <a:ext cx="5468323" cy="733979"/>
            </a:xfrm>
            <a:prstGeom prst="rect">
              <a:avLst/>
            </a:prstGeom>
          </p:spPr>
        </p:pic>
        <p:sp>
          <p:nvSpPr>
            <p:cNvPr id="6" name="TextBox 5"/>
            <p:cNvSpPr txBox="1"/>
            <p:nvPr/>
          </p:nvSpPr>
          <p:spPr>
            <a:xfrm>
              <a:off x="6911045" y="3230586"/>
              <a:ext cx="953857" cy="400110"/>
            </a:xfrm>
            <a:prstGeom prst="rect">
              <a:avLst/>
            </a:prstGeom>
            <a:noFill/>
          </p:spPr>
          <p:txBody>
            <a:bodyPr wrap="none" rtlCol="0">
              <a:spAutoFit/>
            </a:bodyPr>
            <a:lstStyle/>
            <a:p>
              <a:r>
                <a:rPr lang="en-US" sz="2000" dirty="0" smtClean="0">
                  <a:latin typeface="Times New Roman"/>
                  <a:cs typeface="Times New Roman"/>
                </a:rPr>
                <a:t>(17-2b)</a:t>
              </a:r>
              <a:endParaRPr lang="en-US" sz="2000" dirty="0">
                <a:latin typeface="Times New Roman"/>
                <a:cs typeface="Times New Roman"/>
              </a:endParaRPr>
            </a:p>
          </p:txBody>
        </p:sp>
      </p:grpSp>
    </p:spTree>
    <p:extLst>
      <p:ext uri="{BB962C8B-B14F-4D97-AF65-F5344CB8AC3E}">
        <p14:creationId xmlns:p14="http://schemas.microsoft.com/office/powerpoint/2010/main" val="186938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17.1 Electric Potential Energy and</a:t>
            </a:r>
            <a:br>
              <a:rPr lang="en-US" dirty="0">
                <a:latin typeface="Times New Roman" charset="0"/>
                <a:cs typeface="Times New Roman" charset="0"/>
              </a:rPr>
            </a:br>
            <a:r>
              <a:rPr lang="en-US" dirty="0">
                <a:latin typeface="Times New Roman" charset="0"/>
                <a:cs typeface="Times New Roman" charset="0"/>
              </a:rPr>
              <a:t>Potential Difference</a:t>
            </a:r>
          </a:p>
        </p:txBody>
      </p:sp>
      <p:sp>
        <p:nvSpPr>
          <p:cNvPr id="3" name="Content Placeholder 2"/>
          <p:cNvSpPr>
            <a:spLocks noGrp="1"/>
          </p:cNvSpPr>
          <p:nvPr>
            <p:ph idx="1"/>
          </p:nvPr>
        </p:nvSpPr>
        <p:spPr>
          <a:xfrm>
            <a:off x="450850" y="1600200"/>
            <a:ext cx="8235949" cy="4806244"/>
          </a:xfrm>
        </p:spPr>
        <p:txBody>
          <a:bodyPr/>
          <a:lstStyle/>
          <a:p>
            <a:pPr marL="0" indent="0">
              <a:spcBef>
                <a:spcPct val="50000"/>
              </a:spcBef>
              <a:buNone/>
            </a:pPr>
            <a:r>
              <a:rPr lang="en-US" dirty="0">
                <a:latin typeface="Times New Roman" charset="0"/>
                <a:cs typeface="Times New Roman" charset="0"/>
              </a:rPr>
              <a:t>Analogy between gravitational and electrical potential energy. Just as the more massive rock has more potential energy, so does the larger charge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7_03_Figure.jpg"/>
          <p:cNvPicPr>
            <a:picLocks noChangeAspect="1"/>
          </p:cNvPicPr>
          <p:nvPr/>
        </p:nvPicPr>
        <p:blipFill rotWithShape="1">
          <a:blip r:embed="rId2">
            <a:extLst>
              <a:ext uri="{28A0092B-C50C-407E-A947-70E740481C1C}">
                <a14:useLocalDpi xmlns:a14="http://schemas.microsoft.com/office/drawing/2010/main" val="0"/>
              </a:ext>
            </a:extLst>
          </a:blip>
          <a:srcRect b="3804"/>
          <a:stretch/>
        </p:blipFill>
        <p:spPr>
          <a:xfrm>
            <a:off x="2550332" y="3034626"/>
            <a:ext cx="4049685" cy="3455166"/>
          </a:xfrm>
          <a:prstGeom prst="rect">
            <a:avLst/>
          </a:prstGeom>
        </p:spPr>
      </p:pic>
    </p:spTree>
    <p:extLst>
      <p:ext uri="{BB962C8B-B14F-4D97-AF65-F5344CB8AC3E}">
        <p14:creationId xmlns:p14="http://schemas.microsoft.com/office/powerpoint/2010/main" val="213797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5"/>
            <a:ext cx="8229600" cy="1143000"/>
          </a:xfrm>
        </p:spPr>
        <p:txBody>
          <a:bodyPr/>
          <a:lstStyle/>
          <a:p>
            <a:pPr>
              <a:spcBef>
                <a:spcPct val="50000"/>
              </a:spcBef>
            </a:pPr>
            <a:r>
              <a:rPr lang="en-US" dirty="0">
                <a:latin typeface="Times New Roman" charset="0"/>
                <a:cs typeface="Times New Roman" charset="0"/>
              </a:rPr>
              <a:t>17.2 Relation between Electric Potential and Electric </a:t>
            </a:r>
            <a:r>
              <a:rPr lang="en-US" dirty="0" smtClean="0">
                <a:latin typeface="Times New Roman" charset="0"/>
                <a:cs typeface="Times New Roman" charset="0"/>
              </a:rPr>
              <a:t>Field</a:t>
            </a:r>
            <a:endParaRPr lang="en-US" dirty="0">
              <a:latin typeface="Times New Roman" charset="0"/>
              <a:cs typeface="Times New Roman" charset="0"/>
            </a:endParaRPr>
          </a:p>
        </p:txBody>
      </p:sp>
      <p:sp>
        <p:nvSpPr>
          <p:cNvPr id="3" name="Content Placeholder 2"/>
          <p:cNvSpPr>
            <a:spLocks noGrp="1"/>
          </p:cNvSpPr>
          <p:nvPr>
            <p:ph idx="1"/>
          </p:nvPr>
        </p:nvSpPr>
        <p:spPr>
          <a:xfrm>
            <a:off x="457940" y="1604467"/>
            <a:ext cx="8244973" cy="4886158"/>
          </a:xfrm>
        </p:spPr>
        <p:txBody>
          <a:bodyPr/>
          <a:lstStyle/>
          <a:p>
            <a:pPr marL="0" indent="0">
              <a:spcBef>
                <a:spcPct val="50000"/>
              </a:spcBef>
              <a:buNone/>
            </a:pPr>
            <a:r>
              <a:rPr lang="en-US" dirty="0">
                <a:latin typeface="Times New Roman" charset="0"/>
                <a:cs typeface="Times New Roman" charset="0"/>
              </a:rPr>
              <a:t>Work is charge multiplied by potential</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Work </a:t>
            </a:r>
            <a:r>
              <a:rPr lang="en-US" dirty="0">
                <a:latin typeface="Times New Roman" charset="0"/>
                <a:cs typeface="Times New Roman" charset="0"/>
              </a:rPr>
              <a:t>is also force multiplied by distance:</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477a.png"/>
          <p:cNvPicPr>
            <a:picLocks noChangeAspect="1"/>
          </p:cNvPicPr>
          <p:nvPr/>
        </p:nvPicPr>
        <p:blipFill rotWithShape="1">
          <a:blip r:embed="rId2">
            <a:extLst>
              <a:ext uri="{28A0092B-C50C-407E-A947-70E740481C1C}">
                <a14:useLocalDpi xmlns:a14="http://schemas.microsoft.com/office/drawing/2010/main" val="0"/>
              </a:ext>
            </a:extLst>
          </a:blip>
          <a:srcRect b="54380"/>
          <a:stretch/>
        </p:blipFill>
        <p:spPr>
          <a:xfrm>
            <a:off x="2195496" y="2323312"/>
            <a:ext cx="4773249" cy="522617"/>
          </a:xfrm>
          <a:prstGeom prst="rect">
            <a:avLst/>
          </a:prstGeom>
        </p:spPr>
      </p:pic>
      <p:pic>
        <p:nvPicPr>
          <p:cNvPr id="6" name="Picture 5" descr="EQ_pg477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296" y="4267355"/>
            <a:ext cx="2913758" cy="431667"/>
          </a:xfrm>
          <a:prstGeom prst="rect">
            <a:avLst/>
          </a:prstGeom>
        </p:spPr>
      </p:pic>
    </p:spTree>
    <p:extLst>
      <p:ext uri="{BB962C8B-B14F-4D97-AF65-F5344CB8AC3E}">
        <p14:creationId xmlns:p14="http://schemas.microsoft.com/office/powerpoint/2010/main" val="263945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2829</TotalTime>
  <Words>1462</Words>
  <Application>Microsoft Office PowerPoint</Application>
  <PresentationFormat>On-screen Show (4:3)</PresentationFormat>
  <Paragraphs>196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Chapter 17 Electric Potential </vt:lpstr>
      <vt:lpstr>Contents of Chapter 17</vt:lpstr>
      <vt:lpstr>Contents of Chapter 17</vt:lpstr>
      <vt:lpstr>17.1 Electric Potential Energy and Potential Difference</vt:lpstr>
      <vt:lpstr>17.1 Electric Potential Energy and Potential Difference</vt:lpstr>
      <vt:lpstr>17.1 Electric Potential Energy and Potential Difference</vt:lpstr>
      <vt:lpstr>17.1 Electric Potential Energy and Potential Difference</vt:lpstr>
      <vt:lpstr>17.2 Relation between Electric Potential and Electric Field</vt:lpstr>
      <vt:lpstr>17.2 Relation between Electric Potential and Electric Field</vt:lpstr>
      <vt:lpstr>17.3 Equipotential Lines and Surfaces</vt:lpstr>
      <vt:lpstr>17.3 Equipotential Lines and Surfaces</vt:lpstr>
      <vt:lpstr>17.4 The Electron Volt, a Unit of Energy</vt:lpstr>
      <vt:lpstr>17.5 Electric Potential Due to Point Charges</vt:lpstr>
      <vt:lpstr>17.5 Electric Potential Due to Point Charges</vt:lpstr>
      <vt:lpstr>17.5 Electric Potential Due to Point Charges</vt:lpstr>
      <vt:lpstr>17.6 Potential Due to Electric Dipole; Dipole Moment</vt:lpstr>
      <vt:lpstr>17.6 Potential Due to Electric Dipole; Dipole Moment</vt:lpstr>
      <vt:lpstr>17.6 Potential Due to Electric Dipole; Dipole Moment</vt:lpstr>
      <vt:lpstr>17.7 Capacitance</vt:lpstr>
      <vt:lpstr>17.7 Capacitance</vt:lpstr>
      <vt:lpstr>17.7 Capacitance</vt:lpstr>
      <vt:lpstr>17.7 Capacitance</vt:lpstr>
      <vt:lpstr>17.8 Dielectrics</vt:lpstr>
      <vt:lpstr>17.8 Dielectrics</vt:lpstr>
      <vt:lpstr>17.8 Dielectrics</vt:lpstr>
      <vt:lpstr>17.8 Dielectrics</vt:lpstr>
      <vt:lpstr>17.9 Storage of Electric Energy</vt:lpstr>
      <vt:lpstr>17.9 Storage of Electric Energy</vt:lpstr>
      <vt:lpstr>17.9 Storage of Electric Energy</vt:lpstr>
      <vt:lpstr>17.10 Digital; Binary Numbers; Signal Voltage</vt:lpstr>
      <vt:lpstr>17.10 Digital; Binary Numbers; Signal Voltage</vt:lpstr>
      <vt:lpstr>17.10 Digital; Binary Numbers; Signal Voltage</vt:lpstr>
      <vt:lpstr>17.10 Digital; Binary Numbers; Signal Voltage</vt:lpstr>
      <vt:lpstr>17.10 Digital; Binary Numbers; Signal Voltage</vt:lpstr>
      <vt:lpstr>17.11 TV and Computer Monitors: CRTs, Flat Screens</vt:lpstr>
      <vt:lpstr>17.11 TV and Computer Monitors: CRTs, Flat Screens</vt:lpstr>
      <vt:lpstr>17.11 TV and Computer Monitors: CRTs, Flat Screens</vt:lpstr>
      <vt:lpstr>17.11 TV and Computer Monitors: CRTs, Flat Screens</vt:lpstr>
      <vt:lpstr>17.11 TV and Computer Monitors: CRTs, Flat Screens</vt:lpstr>
      <vt:lpstr>17.12 Electrocardiogram (ECG or EKG)</vt:lpstr>
      <vt:lpstr>Summary of Chapter 17</vt:lpstr>
      <vt:lpstr>Summary of Chapter 17</vt:lpstr>
      <vt:lpstr>Summary of Chapter 17</vt:lpstr>
      <vt:lpstr>Summary of Chapter 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Donna King</cp:lastModifiedBy>
  <cp:revision>179</cp:revision>
  <dcterms:created xsi:type="dcterms:W3CDTF">2013-06-27T17:53:05Z</dcterms:created>
  <dcterms:modified xsi:type="dcterms:W3CDTF">2013-07-23T14:52:48Z</dcterms:modified>
</cp:coreProperties>
</file>