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256" r:id="rId2"/>
    <p:sldId id="257" r:id="rId3"/>
    <p:sldId id="258" r:id="rId4"/>
    <p:sldId id="29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9" r:id="rId29"/>
    <p:sldId id="288" r:id="rId30"/>
    <p:sldId id="290" r:id="rId31"/>
    <p:sldId id="291" r:id="rId32"/>
    <p:sldId id="28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295" r:id="rId48"/>
    <p:sldId id="296" r:id="rId49"/>
    <p:sldId id="31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23" autoAdjust="0"/>
    <p:restoredTop sz="99445" autoAdjust="0"/>
  </p:normalViewPr>
  <p:slideViewPr>
    <p:cSldViewPr snapToGrid="0" showGuides="1">
      <p:cViewPr>
        <p:scale>
          <a:sx n="100" d="100"/>
          <a:sy n="100" d="100"/>
        </p:scale>
        <p:origin x="618" y="210"/>
      </p:cViewPr>
      <p:guideLst>
        <p:guide orient="horz" pos="320"/>
        <p:guide orient="horz" pos="474"/>
        <p:guide orient="horz" pos="2160"/>
        <p:guide orient="horz" pos="1261"/>
        <p:guide pos="2882"/>
        <p:guide pos="283"/>
        <p:guide pos="54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16</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3" y="1597060"/>
            <a:ext cx="8247062" cy="4868612"/>
          </a:xfrm>
        </p:spPr>
        <p:txBody>
          <a:bodyPr>
            <a:normAutofit/>
          </a:bodyPr>
          <a:lstStyle/>
          <a:p>
            <a:pPr marL="0" indent="0">
              <a:spcBef>
                <a:spcPct val="50000"/>
              </a:spcBef>
              <a:buNone/>
            </a:pPr>
            <a:r>
              <a:rPr lang="en-US" dirty="0">
                <a:latin typeface="Times New Roman" charset="0"/>
                <a:cs typeface="Times New Roman" charset="0"/>
              </a:rPr>
              <a:t>Polar molecule: neutral overall, but charge not evenly </a:t>
            </a:r>
            <a:r>
              <a:rPr lang="en-US" dirty="0" smtClean="0">
                <a:latin typeface="Times New Roman" charset="0"/>
                <a:cs typeface="Times New Roman" charset="0"/>
              </a:rPr>
              <a:t>distributed</a:t>
            </a:r>
            <a:endParaRPr lang="en-US"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16-2 Electric Charge in the </a:t>
            </a:r>
            <a:r>
              <a:rPr lang="en-US" dirty="0" smtClean="0">
                <a:latin typeface="Times New Roman" charset="0"/>
                <a:cs typeface="Times New Roman" charset="0"/>
              </a:rPr>
              <a:t>Atom</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6_04_Figure.jpg"/>
          <p:cNvPicPr>
            <a:picLocks noChangeAspect="1"/>
          </p:cNvPicPr>
          <p:nvPr/>
        </p:nvPicPr>
        <p:blipFill rotWithShape="1">
          <a:blip r:embed="rId2">
            <a:extLst>
              <a:ext uri="{28A0092B-C50C-407E-A947-70E740481C1C}">
                <a14:useLocalDpi xmlns:a14="http://schemas.microsoft.com/office/drawing/2010/main" val="0"/>
              </a:ext>
            </a:extLst>
          </a:blip>
          <a:srcRect b="9173"/>
          <a:stretch/>
        </p:blipFill>
        <p:spPr>
          <a:xfrm>
            <a:off x="2907744" y="3294365"/>
            <a:ext cx="3334862" cy="2316250"/>
          </a:xfrm>
          <a:prstGeom prst="rect">
            <a:avLst/>
          </a:prstGeom>
        </p:spPr>
      </p:pic>
    </p:spTree>
    <p:extLst>
      <p:ext uri="{BB962C8B-B14F-4D97-AF65-F5344CB8AC3E}">
        <p14:creationId xmlns:p14="http://schemas.microsoft.com/office/powerpoint/2010/main" val="4125049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16-3 Insulators and </a:t>
            </a:r>
            <a:r>
              <a:rPr lang="en-US" dirty="0" smtClean="0">
                <a:latin typeface="Times New Roman" charset="0"/>
                <a:cs typeface="Times New Roman" charset="0"/>
              </a:rPr>
              <a:t>Conductors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9263" y="1600200"/>
            <a:ext cx="8247063" cy="4525963"/>
          </a:xfrm>
        </p:spPr>
        <p:txBody>
          <a:bodyPr/>
          <a:lstStyle/>
          <a:p>
            <a:pPr marL="0" indent="0">
              <a:spcBef>
                <a:spcPct val="50000"/>
              </a:spcBef>
              <a:buNone/>
              <a:tabLst>
                <a:tab pos="4130675" algn="l"/>
              </a:tabLst>
            </a:pPr>
            <a:r>
              <a:rPr lang="en-US" dirty="0" smtClean="0">
                <a:latin typeface="Times New Roman" charset="0"/>
                <a:cs typeface="Times New Roman" charset="0"/>
              </a:rPr>
              <a:t>Conductor:	Insulator:</a:t>
            </a:r>
            <a:endParaRPr lang="en-US" dirty="0">
              <a:latin typeface="Times New Roman" charset="0"/>
              <a:cs typeface="Times New Roman" charset="0"/>
            </a:endParaRPr>
          </a:p>
          <a:p>
            <a:pPr marL="0" indent="0">
              <a:spcBef>
                <a:spcPct val="50000"/>
              </a:spcBef>
              <a:buNone/>
              <a:tabLst>
                <a:tab pos="4130675" algn="l"/>
              </a:tabLst>
            </a:pPr>
            <a:r>
              <a:rPr lang="en-US" dirty="0">
                <a:latin typeface="Times New Roman" charset="0"/>
                <a:cs typeface="Times New Roman" charset="0"/>
              </a:rPr>
              <a:t>Charge flows </a:t>
            </a:r>
            <a:r>
              <a:rPr lang="en-US" dirty="0" smtClean="0">
                <a:latin typeface="Times New Roman" charset="0"/>
                <a:cs typeface="Times New Roman" charset="0"/>
              </a:rPr>
              <a:t>freely	Almost </a:t>
            </a:r>
            <a:r>
              <a:rPr lang="en-US" dirty="0">
                <a:latin typeface="Times New Roman" charset="0"/>
                <a:cs typeface="Times New Roman" charset="0"/>
              </a:rPr>
              <a:t>no charge </a:t>
            </a:r>
            <a:r>
              <a:rPr lang="en-US" dirty="0" smtClean="0">
                <a:latin typeface="Times New Roman" charset="0"/>
                <a:cs typeface="Times New Roman" charset="0"/>
              </a:rPr>
              <a:t>flows</a:t>
            </a:r>
          </a:p>
          <a:p>
            <a:pPr marL="0" indent="0">
              <a:spcBef>
                <a:spcPct val="50000"/>
              </a:spcBef>
              <a:buNone/>
              <a:tabLst>
                <a:tab pos="4130675" algn="l"/>
              </a:tabLst>
            </a:pPr>
            <a:r>
              <a:rPr lang="en-US" dirty="0" smtClean="0">
                <a:latin typeface="Times New Roman" charset="0"/>
                <a:cs typeface="Times New Roman" charset="0"/>
              </a:rPr>
              <a:t>Metals	Most </a:t>
            </a:r>
            <a:r>
              <a:rPr lang="en-US" dirty="0">
                <a:latin typeface="Times New Roman" charset="0"/>
                <a:cs typeface="Times New Roman" charset="0"/>
              </a:rPr>
              <a:t>other materials</a:t>
            </a:r>
          </a:p>
          <a:p>
            <a:pPr marL="0" indent="0" algn="ctr">
              <a:spcBef>
                <a:spcPct val="50000"/>
              </a:spcBef>
              <a:buNone/>
              <a:tabLst>
                <a:tab pos="4130675" algn="l"/>
              </a:tabLst>
            </a:pPr>
            <a:r>
              <a:rPr lang="en-US" dirty="0" smtClean="0">
                <a:latin typeface="Times New Roman" charset="0"/>
                <a:cs typeface="Times New Roman" charset="0"/>
              </a:rPr>
              <a:t>Some </a:t>
            </a:r>
            <a:r>
              <a:rPr lang="en-US" dirty="0">
                <a:latin typeface="Times New Roman" charset="0"/>
                <a:cs typeface="Times New Roman" charset="0"/>
              </a:rPr>
              <a:t>materials are semiconductors.</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p:txBody>
      </p:sp>
      <p:pic>
        <p:nvPicPr>
          <p:cNvPr id="7" name="Picture 6" descr="16_05_FigureA.jpg"/>
          <p:cNvPicPr>
            <a:picLocks noChangeAspect="1"/>
          </p:cNvPicPr>
          <p:nvPr/>
        </p:nvPicPr>
        <p:blipFill rotWithShape="1">
          <a:blip r:embed="rId2">
            <a:extLst>
              <a:ext uri="{28A0092B-C50C-407E-A947-70E740481C1C}">
                <a14:useLocalDpi xmlns:a14="http://schemas.microsoft.com/office/drawing/2010/main" val="0"/>
              </a:ext>
            </a:extLst>
          </a:blip>
          <a:srcRect b="7602"/>
          <a:stretch/>
        </p:blipFill>
        <p:spPr>
          <a:xfrm>
            <a:off x="449263" y="4352350"/>
            <a:ext cx="2353056" cy="1977037"/>
          </a:xfrm>
          <a:prstGeom prst="rect">
            <a:avLst/>
          </a:prstGeom>
        </p:spPr>
      </p:pic>
      <p:pic>
        <p:nvPicPr>
          <p:cNvPr id="9" name="Picture 8" descr="16_05_FigureB.jpg"/>
          <p:cNvPicPr>
            <a:picLocks noChangeAspect="1"/>
          </p:cNvPicPr>
          <p:nvPr/>
        </p:nvPicPr>
        <p:blipFill rotWithShape="1">
          <a:blip r:embed="rId3">
            <a:extLst>
              <a:ext uri="{28A0092B-C50C-407E-A947-70E740481C1C}">
                <a14:useLocalDpi xmlns:a14="http://schemas.microsoft.com/office/drawing/2010/main" val="0"/>
              </a:ext>
            </a:extLst>
          </a:blip>
          <a:srcRect b="7825"/>
          <a:stretch/>
        </p:blipFill>
        <p:spPr>
          <a:xfrm>
            <a:off x="3189943" y="4421652"/>
            <a:ext cx="2602992" cy="1921692"/>
          </a:xfrm>
          <a:prstGeom prst="rect">
            <a:avLst/>
          </a:prstGeom>
        </p:spPr>
      </p:pic>
      <p:pic>
        <p:nvPicPr>
          <p:cNvPr id="12" name="Picture 11" descr="16_05_FigureC.jpg"/>
          <p:cNvPicPr>
            <a:picLocks noChangeAspect="1"/>
          </p:cNvPicPr>
          <p:nvPr/>
        </p:nvPicPr>
        <p:blipFill rotWithShape="1">
          <a:blip r:embed="rId4">
            <a:extLst>
              <a:ext uri="{28A0092B-C50C-407E-A947-70E740481C1C}">
                <a14:useLocalDpi xmlns:a14="http://schemas.microsoft.com/office/drawing/2010/main" val="0"/>
              </a:ext>
            </a:extLst>
          </a:blip>
          <a:srcRect b="7914"/>
          <a:stretch/>
        </p:blipFill>
        <p:spPr>
          <a:xfrm>
            <a:off x="6050661" y="4420771"/>
            <a:ext cx="2645664" cy="1908617"/>
          </a:xfrm>
          <a:prstGeom prst="rect">
            <a:avLst/>
          </a:prstGeom>
        </p:spPr>
      </p:pic>
    </p:spTree>
    <p:extLst>
      <p:ext uri="{BB962C8B-B14F-4D97-AF65-F5344CB8AC3E}">
        <p14:creationId xmlns:p14="http://schemas.microsoft.com/office/powerpoint/2010/main" val="709685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16-4 Induced Charge; the </a:t>
            </a:r>
            <a:r>
              <a:rPr lang="en-US" dirty="0" smtClean="0">
                <a:latin typeface="Times New Roman" charset="0"/>
                <a:cs typeface="Times New Roman" charset="0"/>
              </a:rPr>
              <a:t>Electroscope</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Metal objects can be charged by conduction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6_06_Figure.jpg"/>
          <p:cNvPicPr>
            <a:picLocks noChangeAspect="1"/>
          </p:cNvPicPr>
          <p:nvPr/>
        </p:nvPicPr>
        <p:blipFill rotWithShape="1">
          <a:blip r:embed="rId2">
            <a:extLst>
              <a:ext uri="{28A0092B-C50C-407E-A947-70E740481C1C}">
                <a14:useLocalDpi xmlns:a14="http://schemas.microsoft.com/office/drawing/2010/main" val="0"/>
              </a:ext>
            </a:extLst>
          </a:blip>
          <a:srcRect b="4134"/>
          <a:stretch/>
        </p:blipFill>
        <p:spPr>
          <a:xfrm>
            <a:off x="1803949" y="2325097"/>
            <a:ext cx="5558006" cy="4089258"/>
          </a:xfrm>
          <a:prstGeom prst="rect">
            <a:avLst/>
          </a:prstGeom>
        </p:spPr>
      </p:pic>
    </p:spTree>
    <p:extLst>
      <p:ext uri="{BB962C8B-B14F-4D97-AF65-F5344CB8AC3E}">
        <p14:creationId xmlns:p14="http://schemas.microsoft.com/office/powerpoint/2010/main" val="309464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16-4 Induced Charge; the Electroscope</a:t>
            </a:r>
          </a:p>
        </p:txBody>
      </p:sp>
      <p:sp>
        <p:nvSpPr>
          <p:cNvPr id="3" name="Content Placeholder 2"/>
          <p:cNvSpPr>
            <a:spLocks noGrp="1"/>
          </p:cNvSpPr>
          <p:nvPr>
            <p:ph idx="1"/>
          </p:nvPr>
        </p:nvSpPr>
        <p:spPr>
          <a:xfrm>
            <a:off x="451478" y="1596231"/>
            <a:ext cx="8242299" cy="4839671"/>
          </a:xfrm>
        </p:spPr>
        <p:txBody>
          <a:bodyPr/>
          <a:lstStyle/>
          <a:p>
            <a:pPr marL="0" indent="0">
              <a:spcBef>
                <a:spcPct val="50000"/>
              </a:spcBef>
              <a:buNone/>
            </a:pPr>
            <a:r>
              <a:rPr lang="en-US" dirty="0">
                <a:latin typeface="Times New Roman" charset="0"/>
                <a:cs typeface="Times New Roman" charset="0"/>
              </a:rPr>
              <a:t>They can also be </a:t>
            </a:r>
            <a:r>
              <a:rPr lang="en-US" dirty="0" smtClean="0">
                <a:latin typeface="Times New Roman" charset="0"/>
                <a:cs typeface="Times New Roman" charset="0"/>
              </a:rPr>
              <a:t>charged</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induction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6_08_Figure.jpg"/>
          <p:cNvPicPr>
            <a:picLocks noChangeAspect="1"/>
          </p:cNvPicPr>
          <p:nvPr/>
        </p:nvPicPr>
        <p:blipFill rotWithShape="1">
          <a:blip r:embed="rId2">
            <a:extLst>
              <a:ext uri="{28A0092B-C50C-407E-A947-70E740481C1C}">
                <a14:useLocalDpi xmlns:a14="http://schemas.microsoft.com/office/drawing/2010/main" val="0"/>
              </a:ext>
            </a:extLst>
          </a:blip>
          <a:srcRect b="3508"/>
          <a:stretch/>
        </p:blipFill>
        <p:spPr>
          <a:xfrm>
            <a:off x="4526203" y="1681809"/>
            <a:ext cx="4170122" cy="4788222"/>
          </a:xfrm>
          <a:prstGeom prst="rect">
            <a:avLst/>
          </a:prstGeom>
        </p:spPr>
      </p:pic>
    </p:spTree>
    <p:extLst>
      <p:ext uri="{BB962C8B-B14F-4D97-AF65-F5344CB8AC3E}">
        <p14:creationId xmlns:p14="http://schemas.microsoft.com/office/powerpoint/2010/main" val="895687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16-4 Induced Charge; the Electroscope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9263" y="1598701"/>
            <a:ext cx="8367147" cy="4920641"/>
          </a:xfrm>
        </p:spPr>
        <p:txBody>
          <a:bodyPr/>
          <a:lstStyle/>
          <a:p>
            <a:pPr marL="0" indent="0">
              <a:spcBef>
                <a:spcPct val="50000"/>
              </a:spcBef>
              <a:buNone/>
            </a:pPr>
            <a:r>
              <a:rPr lang="en-US" dirty="0">
                <a:latin typeface="Times New Roman" charset="0"/>
                <a:cs typeface="Times New Roman" charset="0"/>
              </a:rPr>
              <a:t>Nonconductors </a:t>
            </a:r>
            <a:r>
              <a:rPr lang="en-US" dirty="0" smtClean="0">
                <a:latin typeface="Times New Roman" charset="0"/>
                <a:cs typeface="Times New Roman" charset="0"/>
              </a:rPr>
              <a:t>won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a:latin typeface="Times New Roman" charset="0"/>
                <a:cs typeface="Times New Roman" charset="0"/>
              </a:rPr>
              <a:t>become charged by conduction or induction, but will experience charge separation:</a:t>
            </a:r>
          </a:p>
        </p:txBody>
      </p:sp>
      <p:pic>
        <p:nvPicPr>
          <p:cNvPr id="6" name="Picture 5" descr="16_09_Figure.jpg"/>
          <p:cNvPicPr>
            <a:picLocks noChangeAspect="1"/>
          </p:cNvPicPr>
          <p:nvPr/>
        </p:nvPicPr>
        <p:blipFill rotWithShape="1">
          <a:blip r:embed="rId2">
            <a:extLst>
              <a:ext uri="{28A0092B-C50C-407E-A947-70E740481C1C}">
                <a14:useLocalDpi xmlns:a14="http://schemas.microsoft.com/office/drawing/2010/main" val="0"/>
              </a:ext>
            </a:extLst>
          </a:blip>
          <a:srcRect b="7072"/>
          <a:stretch/>
        </p:blipFill>
        <p:spPr>
          <a:xfrm>
            <a:off x="1887198" y="3006004"/>
            <a:ext cx="5374046" cy="2667417"/>
          </a:xfrm>
          <a:prstGeom prst="rect">
            <a:avLst/>
          </a:prstGeom>
        </p:spPr>
      </p:pic>
    </p:spTree>
    <p:extLst>
      <p:ext uri="{BB962C8B-B14F-4D97-AF65-F5344CB8AC3E}">
        <p14:creationId xmlns:p14="http://schemas.microsoft.com/office/powerpoint/2010/main" val="137349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16-4 Induced Charge; the Electroscope</a:t>
            </a:r>
          </a:p>
        </p:txBody>
      </p:sp>
      <p:sp>
        <p:nvSpPr>
          <p:cNvPr id="3" name="Content Placeholder 2"/>
          <p:cNvSpPr>
            <a:spLocks noGrp="1"/>
          </p:cNvSpPr>
          <p:nvPr>
            <p:ph idx="1"/>
          </p:nvPr>
        </p:nvSpPr>
        <p:spPr>
          <a:xfrm>
            <a:off x="455983" y="1594776"/>
            <a:ext cx="8317450" cy="4843379"/>
          </a:xfrm>
        </p:spPr>
        <p:txBody>
          <a:bodyPr/>
          <a:lstStyle/>
          <a:p>
            <a:pPr marL="0" indent="0">
              <a:spcBef>
                <a:spcPct val="50000"/>
              </a:spcBef>
              <a:buNone/>
            </a:pPr>
            <a:r>
              <a:rPr lang="en-US" dirty="0">
                <a:latin typeface="Times New Roman" charset="0"/>
                <a:cs typeface="Times New Roman" charset="0"/>
              </a:rPr>
              <a:t>The electroscope </a:t>
            </a:r>
            <a:r>
              <a:rPr lang="en-US" dirty="0" smtClean="0">
                <a:latin typeface="Times New Roman" charset="0"/>
                <a:cs typeface="Times New Roman" charset="0"/>
              </a:rPr>
              <a:t>can be</a:t>
            </a:r>
            <a:br>
              <a:rPr lang="en-US" dirty="0" smtClean="0">
                <a:latin typeface="Times New Roman" charset="0"/>
                <a:cs typeface="Times New Roman" charset="0"/>
              </a:rPr>
            </a:br>
            <a:r>
              <a:rPr lang="en-US" dirty="0" smtClean="0">
                <a:latin typeface="Times New Roman" charset="0"/>
                <a:cs typeface="Times New Roman" charset="0"/>
              </a:rPr>
              <a:t>used </a:t>
            </a:r>
            <a:r>
              <a:rPr lang="en-US" dirty="0">
                <a:latin typeface="Times New Roman" charset="0"/>
                <a:cs typeface="Times New Roman" charset="0"/>
              </a:rPr>
              <a:t>for detecting charge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6_10_Figure.jpg"/>
          <p:cNvPicPr>
            <a:picLocks noChangeAspect="1"/>
          </p:cNvPicPr>
          <p:nvPr/>
        </p:nvPicPr>
        <p:blipFill rotWithShape="1">
          <a:blip r:embed="rId2">
            <a:extLst>
              <a:ext uri="{28A0092B-C50C-407E-A947-70E740481C1C}">
                <a14:useLocalDpi xmlns:a14="http://schemas.microsoft.com/office/drawing/2010/main" val="0"/>
              </a:ext>
            </a:extLst>
          </a:blip>
          <a:srcRect b="3316"/>
          <a:stretch/>
        </p:blipFill>
        <p:spPr>
          <a:xfrm>
            <a:off x="4575175" y="1593017"/>
            <a:ext cx="4072128" cy="4827090"/>
          </a:xfrm>
          <a:prstGeom prst="rect">
            <a:avLst/>
          </a:prstGeom>
        </p:spPr>
      </p:pic>
    </p:spTree>
    <p:extLst>
      <p:ext uri="{BB962C8B-B14F-4D97-AF65-F5344CB8AC3E}">
        <p14:creationId xmlns:p14="http://schemas.microsoft.com/office/powerpoint/2010/main" val="516044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16-4 Induced Charge; the Electroscope</a:t>
            </a:r>
          </a:p>
        </p:txBody>
      </p:sp>
      <p:sp>
        <p:nvSpPr>
          <p:cNvPr id="3" name="Content Placeholder 2"/>
          <p:cNvSpPr>
            <a:spLocks noGrp="1"/>
          </p:cNvSpPr>
          <p:nvPr>
            <p:ph idx="1"/>
          </p:nvPr>
        </p:nvSpPr>
        <p:spPr>
          <a:xfrm>
            <a:off x="455984" y="1596035"/>
            <a:ext cx="8359792" cy="4550470"/>
          </a:xfrm>
        </p:spPr>
        <p:txBody>
          <a:bodyPr/>
          <a:lstStyle/>
          <a:p>
            <a:pPr marL="0" indent="0">
              <a:spcBef>
                <a:spcPct val="50000"/>
              </a:spcBef>
              <a:buNone/>
            </a:pPr>
            <a:r>
              <a:rPr lang="en-US" dirty="0">
                <a:latin typeface="Times New Roman" charset="0"/>
                <a:cs typeface="Times New Roman" charset="0"/>
              </a:rPr>
              <a:t>The electroscope can be charged either by conduction or by induction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6_11_Figure.jpg"/>
          <p:cNvPicPr>
            <a:picLocks noChangeAspect="1"/>
          </p:cNvPicPr>
          <p:nvPr/>
        </p:nvPicPr>
        <p:blipFill rotWithShape="1">
          <a:blip r:embed="rId2">
            <a:extLst>
              <a:ext uri="{28A0092B-C50C-407E-A947-70E740481C1C}">
                <a14:useLocalDpi xmlns:a14="http://schemas.microsoft.com/office/drawing/2010/main" val="0"/>
              </a:ext>
            </a:extLst>
          </a:blip>
          <a:srcRect b="4473"/>
          <a:stretch/>
        </p:blipFill>
        <p:spPr>
          <a:xfrm>
            <a:off x="2487276" y="2582899"/>
            <a:ext cx="4175797" cy="3856490"/>
          </a:xfrm>
          <a:prstGeom prst="rect">
            <a:avLst/>
          </a:prstGeom>
        </p:spPr>
      </p:pic>
    </p:spTree>
    <p:extLst>
      <p:ext uri="{BB962C8B-B14F-4D97-AF65-F5344CB8AC3E}">
        <p14:creationId xmlns:p14="http://schemas.microsoft.com/office/powerpoint/2010/main" val="439798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16-4 Induced Charge; the Electroscope</a:t>
            </a:r>
            <a:endParaRPr lang="en-US" dirty="0"/>
          </a:p>
        </p:txBody>
      </p:sp>
      <p:sp>
        <p:nvSpPr>
          <p:cNvPr id="3" name="Content Placeholder 2"/>
          <p:cNvSpPr>
            <a:spLocks noGrp="1"/>
          </p:cNvSpPr>
          <p:nvPr>
            <p:ph idx="1"/>
          </p:nvPr>
        </p:nvSpPr>
        <p:spPr>
          <a:xfrm>
            <a:off x="457199" y="1600200"/>
            <a:ext cx="8225589" cy="4525963"/>
          </a:xfrm>
        </p:spPr>
        <p:txBody>
          <a:bodyPr>
            <a:noAutofit/>
          </a:bodyPr>
          <a:lstStyle/>
          <a:p>
            <a:pPr marL="0" indent="0">
              <a:spcBef>
                <a:spcPct val="50000"/>
              </a:spcBef>
              <a:buNone/>
            </a:pPr>
            <a:r>
              <a:rPr lang="en-US" dirty="0">
                <a:latin typeface="Times New Roman" charset="0"/>
                <a:cs typeface="Times New Roman" charset="0"/>
              </a:rPr>
              <a:t>The charged electroscope can then be used to determine the sign of an unknown charge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6_12_Figure.jpg"/>
          <p:cNvPicPr>
            <a:picLocks noChangeAspect="1"/>
          </p:cNvPicPr>
          <p:nvPr/>
        </p:nvPicPr>
        <p:blipFill rotWithShape="1">
          <a:blip r:embed="rId2">
            <a:extLst>
              <a:ext uri="{28A0092B-C50C-407E-A947-70E740481C1C}">
                <a14:useLocalDpi xmlns:a14="http://schemas.microsoft.com/office/drawing/2010/main" val="0"/>
              </a:ext>
            </a:extLst>
          </a:blip>
          <a:srcRect b="5385"/>
          <a:stretch/>
        </p:blipFill>
        <p:spPr>
          <a:xfrm>
            <a:off x="1709135" y="2841979"/>
            <a:ext cx="5732080" cy="3487409"/>
          </a:xfrm>
          <a:prstGeom prst="rect">
            <a:avLst/>
          </a:prstGeom>
        </p:spPr>
      </p:pic>
    </p:spTree>
    <p:extLst>
      <p:ext uri="{BB962C8B-B14F-4D97-AF65-F5344CB8AC3E}">
        <p14:creationId xmlns:p14="http://schemas.microsoft.com/office/powerpoint/2010/main" val="2313120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16-5 </a:t>
            </a:r>
            <a:r>
              <a:rPr lang="en-US" dirty="0" smtClean="0">
                <a:latin typeface="Times New Roman" charset="0"/>
                <a:cs typeface="Times New Roman" charset="0"/>
              </a:rPr>
              <a:t>Coulomb</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p>
        </p:txBody>
      </p:sp>
      <p:sp>
        <p:nvSpPr>
          <p:cNvPr id="3" name="Content Placeholder 2"/>
          <p:cNvSpPr>
            <a:spLocks noGrp="1"/>
          </p:cNvSpPr>
          <p:nvPr>
            <p:ph idx="1"/>
          </p:nvPr>
        </p:nvSpPr>
        <p:spPr>
          <a:xfrm>
            <a:off x="451221" y="1600200"/>
            <a:ext cx="8238288" cy="4910910"/>
          </a:xfrm>
        </p:spPr>
        <p:txBody>
          <a:bodyPr/>
          <a:lstStyle/>
          <a:p>
            <a:pPr marL="0" indent="0">
              <a:spcBef>
                <a:spcPct val="50000"/>
              </a:spcBef>
              <a:buNone/>
            </a:pPr>
            <a:r>
              <a:rPr lang="en-US" dirty="0">
                <a:latin typeface="Times New Roman" charset="0"/>
                <a:cs typeface="Times New Roman" charset="0"/>
              </a:rPr>
              <a:t>Experiment shows that the electric force between two charges is proportional to the product of the </a:t>
            </a:r>
            <a:r>
              <a:rPr lang="en-US" dirty="0" smtClean="0">
                <a:latin typeface="Times New Roman" charset="0"/>
                <a:cs typeface="Times New Roman" charset="0"/>
              </a:rPr>
              <a:t>charges</a:t>
            </a:r>
            <a:br>
              <a:rPr lang="en-US" dirty="0" smtClean="0">
                <a:latin typeface="Times New Roman" charset="0"/>
                <a:cs typeface="Times New Roman" charset="0"/>
              </a:rPr>
            </a:br>
            <a:r>
              <a:rPr lang="en-US" dirty="0" smtClean="0">
                <a:latin typeface="Times New Roman" charset="0"/>
                <a:cs typeface="Times New Roman" charset="0"/>
              </a:rPr>
              <a:t>and </a:t>
            </a:r>
            <a:r>
              <a:rPr lang="en-US" dirty="0">
                <a:latin typeface="Times New Roman" charset="0"/>
                <a:cs typeface="Times New Roman" charset="0"/>
              </a:rPr>
              <a:t>inversely </a:t>
            </a:r>
            <a:r>
              <a:rPr lang="en-US" dirty="0" smtClean="0">
                <a:latin typeface="Times New Roman" charset="0"/>
                <a:cs typeface="Times New Roman" charset="0"/>
              </a:rPr>
              <a:t>proportional</a:t>
            </a:r>
            <a:br>
              <a:rPr lang="en-US" dirty="0" smtClean="0">
                <a:latin typeface="Times New Roman" charset="0"/>
                <a:cs typeface="Times New Roman" charset="0"/>
              </a:rPr>
            </a:br>
            <a:r>
              <a:rPr lang="en-US" dirty="0" smtClean="0">
                <a:latin typeface="Times New Roman" charset="0"/>
                <a:cs typeface="Times New Roman" charset="0"/>
              </a:rPr>
              <a:t>to the distance between</a:t>
            </a:r>
            <a:br>
              <a:rPr lang="en-US" dirty="0" smtClean="0">
                <a:latin typeface="Times New Roman" charset="0"/>
                <a:cs typeface="Times New Roman" charset="0"/>
              </a:rPr>
            </a:br>
            <a:r>
              <a:rPr lang="en-US" dirty="0" smtClean="0">
                <a:latin typeface="Times New Roman" charset="0"/>
                <a:cs typeface="Times New Roman" charset="0"/>
              </a:rPr>
              <a:t>them.</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6_13_Figure.jpg"/>
          <p:cNvPicPr>
            <a:picLocks noChangeAspect="1"/>
          </p:cNvPicPr>
          <p:nvPr/>
        </p:nvPicPr>
        <p:blipFill rotWithShape="1">
          <a:blip r:embed="rId2">
            <a:extLst>
              <a:ext uri="{28A0092B-C50C-407E-A947-70E740481C1C}">
                <a14:useLocalDpi xmlns:a14="http://schemas.microsoft.com/office/drawing/2010/main" val="0"/>
              </a:ext>
            </a:extLst>
          </a:blip>
          <a:srcRect b="5196"/>
          <a:stretch/>
        </p:blipFill>
        <p:spPr>
          <a:xfrm>
            <a:off x="4679064" y="2918194"/>
            <a:ext cx="4017261" cy="3714044"/>
          </a:xfrm>
          <a:prstGeom prst="rect">
            <a:avLst/>
          </a:prstGeom>
        </p:spPr>
      </p:pic>
    </p:spTree>
    <p:extLst>
      <p:ext uri="{BB962C8B-B14F-4D97-AF65-F5344CB8AC3E}">
        <p14:creationId xmlns:p14="http://schemas.microsoft.com/office/powerpoint/2010/main" val="3184088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16-5 Coulomb</a:t>
            </a:r>
            <a:r>
              <a:rPr lang="en-US" altLang="ja-JP" dirty="0">
                <a:latin typeface="Times New Roman" charset="0"/>
                <a:cs typeface="Times New Roman" charset="0"/>
              </a:rPr>
              <a:t>’</a:t>
            </a:r>
            <a:r>
              <a:rPr lang="en-US" dirty="0">
                <a:latin typeface="Times New Roman" charset="0"/>
                <a:cs typeface="Times New Roman" charset="0"/>
              </a:rPr>
              <a:t>s Law</a:t>
            </a:r>
          </a:p>
        </p:txBody>
      </p:sp>
      <p:sp>
        <p:nvSpPr>
          <p:cNvPr id="3" name="Content Placeholder 2"/>
          <p:cNvSpPr>
            <a:spLocks noGrp="1"/>
          </p:cNvSpPr>
          <p:nvPr>
            <p:ph idx="1"/>
          </p:nvPr>
        </p:nvSpPr>
        <p:spPr>
          <a:xfrm>
            <a:off x="455983" y="1596033"/>
            <a:ext cx="8247061" cy="4530095"/>
          </a:xfrm>
        </p:spPr>
        <p:txBody>
          <a:bodyPr/>
          <a:lstStyle/>
          <a:p>
            <a:pPr marL="0" indent="0">
              <a:spcBef>
                <a:spcPct val="50000"/>
              </a:spcBef>
              <a:buNone/>
            </a:pPr>
            <a:r>
              <a:rPr lang="en-US" dirty="0" smtClean="0">
                <a:latin typeface="Times New Roman" charset="0"/>
                <a:cs typeface="Times New Roman" charset="0"/>
              </a:rPr>
              <a:t>Coulomb</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This </a:t>
            </a:r>
            <a:r>
              <a:rPr lang="en-US" dirty="0">
                <a:latin typeface="Times New Roman" charset="0"/>
                <a:cs typeface="Times New Roman" charset="0"/>
              </a:rPr>
              <a:t>equation gives the magnitude of the force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435307" y="2230518"/>
            <a:ext cx="8343100" cy="954723"/>
            <a:chOff x="435307" y="2230518"/>
            <a:chExt cx="8343100" cy="954723"/>
          </a:xfrm>
        </p:grpSpPr>
        <p:pic>
          <p:nvPicPr>
            <p:cNvPr id="5" name="Picture 4" descr="16_KeyEquation_01.jpg"/>
            <p:cNvPicPr>
              <a:picLocks noChangeAspect="1"/>
            </p:cNvPicPr>
            <p:nvPr/>
          </p:nvPicPr>
          <p:blipFill rotWithShape="1">
            <a:blip r:embed="rId2">
              <a:extLst>
                <a:ext uri="{28A0092B-C50C-407E-A947-70E740481C1C}">
                  <a14:useLocalDpi xmlns:a14="http://schemas.microsoft.com/office/drawing/2010/main" val="0"/>
                </a:ext>
              </a:extLst>
            </a:blip>
            <a:srcRect r="12850" b="13916"/>
            <a:stretch/>
          </p:blipFill>
          <p:spPr>
            <a:xfrm>
              <a:off x="435307" y="2230518"/>
              <a:ext cx="7364619" cy="954723"/>
            </a:xfrm>
            <a:prstGeom prst="rect">
              <a:avLst/>
            </a:prstGeom>
          </p:spPr>
        </p:pic>
        <p:sp>
          <p:nvSpPr>
            <p:cNvPr id="6" name="TextBox 5"/>
            <p:cNvSpPr txBox="1"/>
            <p:nvPr/>
          </p:nvSpPr>
          <p:spPr>
            <a:xfrm>
              <a:off x="7952790" y="2512948"/>
              <a:ext cx="825617" cy="400110"/>
            </a:xfrm>
            <a:prstGeom prst="rect">
              <a:avLst/>
            </a:prstGeom>
            <a:noFill/>
          </p:spPr>
          <p:txBody>
            <a:bodyPr wrap="none" rtlCol="0">
              <a:spAutoFit/>
            </a:bodyPr>
            <a:lstStyle/>
            <a:p>
              <a:r>
                <a:rPr lang="en-US" sz="2000" dirty="0" smtClean="0">
                  <a:latin typeface="Times New Roman"/>
                  <a:cs typeface="Times New Roman"/>
                </a:rPr>
                <a:t>(16-1)</a:t>
              </a:r>
              <a:endParaRPr lang="en-US" sz="2000" dirty="0">
                <a:latin typeface="Times New Roman"/>
                <a:cs typeface="Times New Roman"/>
              </a:endParaRPr>
            </a:p>
          </p:txBody>
        </p:sp>
      </p:grpSp>
    </p:spTree>
    <p:extLst>
      <p:ext uri="{BB962C8B-B14F-4D97-AF65-F5344CB8AC3E}">
        <p14:creationId xmlns:p14="http://schemas.microsoft.com/office/powerpoint/2010/main" val="158903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lnSpc>
                <a:spcPct val="150000"/>
              </a:lnSpc>
            </a:pPr>
            <a:r>
              <a:rPr lang="en-US" dirty="0" smtClean="0"/>
              <a:t>Chapter 16</a:t>
            </a:r>
            <a:br>
              <a:rPr lang="en-US" dirty="0" smtClean="0"/>
            </a:br>
            <a:r>
              <a:rPr lang="en-US" dirty="0" smtClean="0">
                <a:latin typeface="Times New Roman" charset="0"/>
                <a:cs typeface="Times New Roman" charset="0"/>
              </a:rPr>
              <a:t>Electric </a:t>
            </a:r>
            <a:r>
              <a:rPr lang="en-US" dirty="0">
                <a:latin typeface="Times New Roman" charset="0"/>
                <a:cs typeface="Times New Roman" charset="0"/>
              </a:rPr>
              <a:t>Charge and Electric Field</a:t>
            </a:r>
            <a:br>
              <a:rPr lang="en-US" dirty="0">
                <a:latin typeface="Times New Roman" charset="0"/>
                <a:cs typeface="Times New Roman" charset="0"/>
              </a:rPr>
            </a:br>
            <a:endParaRPr lang="en-US" dirty="0"/>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5" name="Picture Placeholder 4" descr="16_ChOpener.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767" r="-19767"/>
          <a:stretch>
            <a:fillRect/>
          </a:stretch>
        </p:blipFill>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16-5 Coulomb</a:t>
            </a:r>
            <a:r>
              <a:rPr lang="en-US" altLang="ja-JP" dirty="0">
                <a:latin typeface="Times New Roman" charset="0"/>
                <a:cs typeface="Times New Roman" charset="0"/>
              </a:rPr>
              <a:t>’</a:t>
            </a:r>
            <a:r>
              <a:rPr lang="en-US" dirty="0">
                <a:latin typeface="Times New Roman" charset="0"/>
                <a:cs typeface="Times New Roman" charset="0"/>
              </a:rPr>
              <a:t>s Law</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6_15_Figure.jpg"/>
          <p:cNvPicPr>
            <a:picLocks noChangeAspect="1"/>
          </p:cNvPicPr>
          <p:nvPr/>
        </p:nvPicPr>
        <p:blipFill rotWithShape="1">
          <a:blip r:embed="rId2">
            <a:extLst>
              <a:ext uri="{28A0092B-C50C-407E-A947-70E740481C1C}">
                <a14:useLocalDpi xmlns:a14="http://schemas.microsoft.com/office/drawing/2010/main" val="0"/>
              </a:ext>
            </a:extLst>
          </a:blip>
          <a:srcRect b="3303"/>
          <a:stretch/>
        </p:blipFill>
        <p:spPr>
          <a:xfrm>
            <a:off x="4084673" y="1740226"/>
            <a:ext cx="4925861" cy="4525891"/>
          </a:xfrm>
          <a:prstGeom prst="rect">
            <a:avLst/>
          </a:prstGeom>
        </p:spPr>
      </p:pic>
      <p:sp>
        <p:nvSpPr>
          <p:cNvPr id="3" name="Content Placeholder 2"/>
          <p:cNvSpPr>
            <a:spLocks noGrp="1"/>
          </p:cNvSpPr>
          <p:nvPr>
            <p:ph idx="1"/>
          </p:nvPr>
        </p:nvSpPr>
        <p:spPr>
          <a:xfrm>
            <a:off x="180970" y="1622111"/>
            <a:ext cx="3614684" cy="3203890"/>
          </a:xfrm>
        </p:spPr>
        <p:txBody>
          <a:bodyPr/>
          <a:lstStyle/>
          <a:p>
            <a:pPr marL="0" indent="0">
              <a:spcBef>
                <a:spcPct val="50000"/>
              </a:spcBef>
              <a:buNone/>
            </a:pPr>
            <a:r>
              <a:rPr lang="en-US" dirty="0" smtClean="0">
                <a:latin typeface="Times New Roman" charset="0"/>
                <a:cs typeface="Times New Roman" charset="0"/>
              </a:rPr>
              <a:t>The </a:t>
            </a:r>
            <a:r>
              <a:rPr lang="en-US" dirty="0">
                <a:latin typeface="Times New Roman" charset="0"/>
                <a:cs typeface="Times New Roman" charset="0"/>
              </a:rPr>
              <a:t>force is along the line connecting the charges, and is attractive if the charges are opposite, and repulsive if they are the same</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3757210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16-5 Coulomb</a:t>
            </a:r>
            <a:r>
              <a:rPr lang="en-US" altLang="ja-JP" dirty="0">
                <a:latin typeface="Times New Roman" charset="0"/>
                <a:cs typeface="Times New Roman" charset="0"/>
              </a:rPr>
              <a:t>’</a:t>
            </a:r>
            <a:r>
              <a:rPr lang="en-US" dirty="0">
                <a:latin typeface="Times New Roman" charset="0"/>
                <a:cs typeface="Times New Roman" charset="0"/>
              </a:rPr>
              <a:t>s Law</a:t>
            </a:r>
          </a:p>
        </p:txBody>
      </p:sp>
      <p:sp>
        <p:nvSpPr>
          <p:cNvPr id="3" name="Content Placeholder 2"/>
          <p:cNvSpPr>
            <a:spLocks noGrp="1"/>
          </p:cNvSpPr>
          <p:nvPr>
            <p:ph idx="1"/>
          </p:nvPr>
        </p:nvSpPr>
        <p:spPr>
          <a:xfrm>
            <a:off x="447676" y="1594632"/>
            <a:ext cx="8239124" cy="4580995"/>
          </a:xfrm>
        </p:spPr>
        <p:txBody>
          <a:bodyPr>
            <a:normAutofit/>
          </a:bodyPr>
          <a:lstStyle/>
          <a:p>
            <a:pPr marL="0" indent="0">
              <a:spcBef>
                <a:spcPct val="50000"/>
              </a:spcBef>
              <a:buNone/>
            </a:pPr>
            <a:r>
              <a:rPr lang="en-US" dirty="0">
                <a:latin typeface="Times New Roman" charset="0"/>
                <a:cs typeface="Times New Roman" charset="0"/>
              </a:rPr>
              <a:t>Unit of charge: coulomb, C</a:t>
            </a:r>
          </a:p>
          <a:p>
            <a:pPr marL="0" indent="0">
              <a:spcBef>
                <a:spcPct val="50000"/>
              </a:spcBef>
              <a:buNone/>
            </a:pPr>
            <a:r>
              <a:rPr lang="en-US" dirty="0">
                <a:latin typeface="Times New Roman" charset="0"/>
                <a:cs typeface="Times New Roman" charset="0"/>
              </a:rPr>
              <a:t>The proportionality constant in Coulomb</a:t>
            </a:r>
            <a:r>
              <a:rPr lang="ja-JP" altLang="en-US" dirty="0">
                <a:latin typeface="Times New Roman" charset="0"/>
                <a:cs typeface="Times New Roman" charset="0"/>
              </a:rPr>
              <a:t>’</a:t>
            </a:r>
            <a:r>
              <a:rPr lang="en-US" dirty="0">
                <a:latin typeface="Times New Roman" charset="0"/>
                <a:cs typeface="Times New Roman" charset="0"/>
              </a:rPr>
              <a:t>s law is then:</a:t>
            </a:r>
          </a:p>
          <a:p>
            <a:pPr marL="0" indent="0" algn="ctr">
              <a:spcBef>
                <a:spcPct val="50000"/>
              </a:spcBef>
              <a:buNone/>
            </a:pPr>
            <a:r>
              <a:rPr lang="en-US" i="1" dirty="0">
                <a:latin typeface="Times New Roman" charset="0"/>
                <a:cs typeface="Times New Roman" charset="0"/>
              </a:rPr>
              <a:t>k</a:t>
            </a:r>
            <a:r>
              <a:rPr lang="en-US" dirty="0">
                <a:latin typeface="Times New Roman" charset="0"/>
                <a:cs typeface="Times New Roman" charset="0"/>
              </a:rPr>
              <a:t> </a:t>
            </a:r>
            <a:r>
              <a:rPr lang="en-US" dirty="0" smtClean="0">
                <a:latin typeface="Times New Roman" charset="0"/>
                <a:cs typeface="Times New Roman" charset="0"/>
              </a:rPr>
              <a:t>= </a:t>
            </a:r>
            <a:r>
              <a:rPr lang="en-US" dirty="0">
                <a:latin typeface="Times New Roman" charset="0"/>
                <a:cs typeface="Times New Roman" charset="0"/>
              </a:rPr>
              <a:t>8.988 </a:t>
            </a:r>
            <a:r>
              <a:rPr lang="en-US" dirty="0" smtClean="0">
                <a:latin typeface="Times New Roman" charset="0"/>
                <a:cs typeface="Times New Roman" charset="0"/>
              </a:rPr>
              <a:t>× </a:t>
            </a:r>
            <a:r>
              <a:rPr lang="en-US" dirty="0">
                <a:latin typeface="Times New Roman" charset="0"/>
                <a:cs typeface="Times New Roman" charset="0"/>
              </a:rPr>
              <a:t>10</a:t>
            </a:r>
            <a:r>
              <a:rPr lang="en-US" baseline="30000" dirty="0">
                <a:latin typeface="Times New Roman" charset="0"/>
                <a:cs typeface="Times New Roman" charset="0"/>
              </a:rPr>
              <a:t>9</a:t>
            </a:r>
            <a:r>
              <a:rPr lang="en-US" dirty="0">
                <a:latin typeface="Times New Roman" charset="0"/>
                <a:cs typeface="Times New Roman" charset="0"/>
              </a:rPr>
              <a:t> </a:t>
            </a:r>
            <a:r>
              <a:rPr lang="en-US" dirty="0" smtClean="0">
                <a:latin typeface="Times New Roman" charset="0"/>
                <a:cs typeface="Times New Roman" charset="0"/>
              </a:rPr>
              <a:t>N∙m</a:t>
            </a:r>
            <a:r>
              <a:rPr lang="en-US" baseline="30000" dirty="0" smtClean="0">
                <a:latin typeface="Times New Roman" charset="0"/>
                <a:cs typeface="Times New Roman" charset="0"/>
              </a:rPr>
              <a:t>2</a:t>
            </a:r>
            <a:r>
              <a:rPr lang="en-US" dirty="0">
                <a:latin typeface="Times New Roman" charset="0"/>
                <a:cs typeface="Times New Roman" charset="0"/>
              </a:rPr>
              <a:t>/</a:t>
            </a:r>
            <a:r>
              <a:rPr lang="en-US" dirty="0" smtClean="0">
                <a:latin typeface="Times New Roman" charset="0"/>
                <a:cs typeface="Times New Roman" charset="0"/>
              </a:rPr>
              <a:t>C</a:t>
            </a:r>
            <a:r>
              <a:rPr lang="en-US" baseline="30000" dirty="0" smtClean="0">
                <a:latin typeface="Times New Roman" charset="0"/>
                <a:cs typeface="Times New Roman" charset="0"/>
              </a:rPr>
              <a:t>2</a:t>
            </a:r>
          </a:p>
          <a:p>
            <a:pPr marL="0" indent="0">
              <a:spcBef>
                <a:spcPct val="50000"/>
              </a:spcBef>
              <a:buNone/>
            </a:pPr>
            <a:r>
              <a:rPr lang="en-US" dirty="0">
                <a:latin typeface="Times New Roman" charset="0"/>
                <a:cs typeface="Times New Roman" charset="0"/>
              </a:rPr>
              <a:t>Charges produced by rubbing are typically around a </a:t>
            </a:r>
            <a:r>
              <a:rPr lang="en-US" dirty="0" err="1">
                <a:latin typeface="Times New Roman" charset="0"/>
                <a:cs typeface="Times New Roman" charset="0"/>
              </a:rPr>
              <a:t>microcoulomb</a:t>
            </a:r>
            <a:r>
              <a:rPr lang="en-US" dirty="0">
                <a:latin typeface="Times New Roman" charset="0"/>
                <a:cs typeface="Times New Roman" charset="0"/>
              </a:rPr>
              <a:t>:</a:t>
            </a:r>
          </a:p>
          <a:p>
            <a:pPr marL="0" indent="0" algn="ctr">
              <a:spcBef>
                <a:spcPct val="50000"/>
              </a:spcBef>
              <a:buNone/>
            </a:pPr>
            <a:r>
              <a:rPr lang="en-US" dirty="0">
                <a:latin typeface="Times New Roman" charset="0"/>
                <a:cs typeface="Times New Roman" charset="0"/>
              </a:rPr>
              <a:t>1 </a:t>
            </a:r>
            <a:r>
              <a:rPr lang="en-US" i="1" dirty="0">
                <a:latin typeface="Times New Roman" charset="0"/>
                <a:cs typeface="Times New Roman" charset="0"/>
              </a:rPr>
              <a:t>µ</a:t>
            </a:r>
            <a:r>
              <a:rPr lang="en-US" dirty="0">
                <a:latin typeface="Times New Roman" charset="0"/>
                <a:cs typeface="Times New Roman" charset="0"/>
              </a:rPr>
              <a:t>C </a:t>
            </a:r>
            <a:r>
              <a:rPr lang="en-US" dirty="0" smtClean="0">
                <a:latin typeface="Times New Roman" charset="0"/>
                <a:cs typeface="Times New Roman" charset="0"/>
              </a:rPr>
              <a:t>= 10</a:t>
            </a:r>
            <a:r>
              <a:rPr lang="en-US" baseline="30000" dirty="0" smtClean="0">
                <a:latin typeface="Times New Roman" charset="0"/>
                <a:cs typeface="Times New Roman" charset="0"/>
              </a:rPr>
              <a:t>−6</a:t>
            </a:r>
            <a:r>
              <a:rPr lang="en-US" dirty="0" smtClean="0">
                <a:latin typeface="Times New Roman" charset="0"/>
                <a:cs typeface="Times New Roman" charset="0"/>
              </a:rPr>
              <a:t> C</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353956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16-5 Coulomb</a:t>
            </a:r>
            <a:r>
              <a:rPr lang="en-US" altLang="ja-JP" dirty="0">
                <a:latin typeface="Times New Roman" charset="0"/>
                <a:cs typeface="Times New Roman" charset="0"/>
              </a:rPr>
              <a:t>’</a:t>
            </a:r>
            <a:r>
              <a:rPr lang="en-US" dirty="0">
                <a:latin typeface="Times New Roman" charset="0"/>
                <a:cs typeface="Times New Roman" charset="0"/>
              </a:rPr>
              <a:t>s Law</a:t>
            </a:r>
          </a:p>
        </p:txBody>
      </p:sp>
      <p:sp>
        <p:nvSpPr>
          <p:cNvPr id="3" name="Content Placeholder 2"/>
          <p:cNvSpPr>
            <a:spLocks noGrp="1"/>
          </p:cNvSpPr>
          <p:nvPr>
            <p:ph idx="1"/>
          </p:nvPr>
        </p:nvSpPr>
        <p:spPr>
          <a:xfrm>
            <a:off x="449263" y="1600200"/>
            <a:ext cx="8008772" cy="4525963"/>
          </a:xfrm>
        </p:spPr>
        <p:txBody>
          <a:bodyPr/>
          <a:lstStyle/>
          <a:p>
            <a:pPr marL="0" indent="0">
              <a:spcBef>
                <a:spcPct val="50000"/>
              </a:spcBef>
              <a:buNone/>
            </a:pPr>
            <a:r>
              <a:rPr lang="en-US" dirty="0">
                <a:latin typeface="Times New Roman" charset="0"/>
                <a:cs typeface="Times New Roman" charset="0"/>
              </a:rPr>
              <a:t>Charge on the electron:</a:t>
            </a:r>
          </a:p>
          <a:p>
            <a:pPr marL="0" indent="0" algn="ctr">
              <a:spcBef>
                <a:spcPct val="50000"/>
              </a:spcBef>
              <a:buNone/>
            </a:pPr>
            <a:r>
              <a:rPr lang="en-US" i="1" dirty="0">
                <a:latin typeface="Times New Roman" charset="0"/>
                <a:cs typeface="Times New Roman" charset="0"/>
              </a:rPr>
              <a:t>e</a:t>
            </a:r>
            <a:r>
              <a:rPr lang="en-US" dirty="0">
                <a:latin typeface="Times New Roman" charset="0"/>
                <a:cs typeface="Times New Roman" charset="0"/>
              </a:rPr>
              <a:t> </a:t>
            </a:r>
            <a:r>
              <a:rPr lang="en-US" dirty="0" smtClean="0">
                <a:latin typeface="Times New Roman" charset="0"/>
                <a:cs typeface="Times New Roman" charset="0"/>
              </a:rPr>
              <a:t>= </a:t>
            </a:r>
            <a:r>
              <a:rPr lang="en-US" dirty="0">
                <a:latin typeface="Times New Roman" charset="0"/>
                <a:cs typeface="Times New Roman" charset="0"/>
              </a:rPr>
              <a:t>1.602 </a:t>
            </a:r>
            <a:r>
              <a:rPr lang="en-US" dirty="0" smtClean="0">
                <a:latin typeface="Times New Roman" charset="0"/>
                <a:cs typeface="Times New Roman" charset="0"/>
              </a:rPr>
              <a:t>× 10</a:t>
            </a:r>
            <a:r>
              <a:rPr lang="en-US" baseline="30000" dirty="0" smtClean="0">
                <a:latin typeface="Times New Roman" charset="0"/>
                <a:cs typeface="Times New Roman" charset="0"/>
              </a:rPr>
              <a:t>−19</a:t>
            </a:r>
            <a:r>
              <a:rPr lang="en-US" dirty="0" smtClean="0">
                <a:latin typeface="Times New Roman" charset="0"/>
                <a:cs typeface="Times New Roman" charset="0"/>
              </a:rPr>
              <a:t> C</a:t>
            </a:r>
          </a:p>
          <a:p>
            <a:pPr marL="0" indent="0">
              <a:spcBef>
                <a:spcPct val="50000"/>
              </a:spcBef>
              <a:buNone/>
            </a:pPr>
            <a:r>
              <a:rPr lang="en-US" dirty="0">
                <a:latin typeface="Times New Roman" charset="0"/>
                <a:cs typeface="Times New Roman" charset="0"/>
              </a:rPr>
              <a:t>Electric charge is quantized in units of the electron charge.</a:t>
            </a: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784804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16-5 Coulomb</a:t>
            </a:r>
            <a:r>
              <a:rPr lang="en-US" altLang="ja-JP" dirty="0">
                <a:latin typeface="Times New Roman" charset="0"/>
                <a:cs typeface="Times New Roman" charset="0"/>
              </a:rPr>
              <a:t>’</a:t>
            </a:r>
            <a:r>
              <a:rPr lang="en-US" dirty="0">
                <a:latin typeface="Times New Roman" charset="0"/>
                <a:cs typeface="Times New Roman" charset="0"/>
              </a:rPr>
              <a:t>s Law</a:t>
            </a:r>
          </a:p>
        </p:txBody>
      </p:sp>
      <p:sp>
        <p:nvSpPr>
          <p:cNvPr id="3" name="Content Placeholder 2"/>
          <p:cNvSpPr>
            <a:spLocks noGrp="1"/>
          </p:cNvSpPr>
          <p:nvPr>
            <p:ph idx="1"/>
          </p:nvPr>
        </p:nvSpPr>
        <p:spPr>
          <a:xfrm>
            <a:off x="457200" y="1599423"/>
            <a:ext cx="8229600" cy="4525963"/>
          </a:xfrm>
        </p:spPr>
        <p:txBody>
          <a:bodyPr/>
          <a:lstStyle/>
          <a:p>
            <a:pPr marL="0" indent="0">
              <a:spcBef>
                <a:spcPct val="50000"/>
              </a:spcBef>
              <a:buNone/>
            </a:pPr>
            <a:r>
              <a:rPr lang="en-US" dirty="0">
                <a:latin typeface="Times New Roman" charset="0"/>
                <a:cs typeface="Times New Roman" charset="0"/>
              </a:rPr>
              <a:t>The proportionality constant </a:t>
            </a:r>
            <a:r>
              <a:rPr lang="en-US" i="1" dirty="0">
                <a:latin typeface="Times New Roman" charset="0"/>
                <a:cs typeface="Times New Roman" charset="0"/>
              </a:rPr>
              <a:t>k</a:t>
            </a:r>
            <a:r>
              <a:rPr lang="en-US" dirty="0">
                <a:latin typeface="Times New Roman" charset="0"/>
                <a:cs typeface="Times New Roman" charset="0"/>
              </a:rPr>
              <a:t> can also be written in terms of </a:t>
            </a:r>
            <a:r>
              <a:rPr lang="el-GR" dirty="0">
                <a:latin typeface="Times New Roman" charset="0"/>
                <a:cs typeface="Times New Roman" charset="0"/>
              </a:rPr>
              <a:t>ε</a:t>
            </a:r>
            <a:r>
              <a:rPr lang="en-US" baseline="-25000" dirty="0">
                <a:latin typeface="Times New Roman" charset="0"/>
                <a:cs typeface="Times New Roman" charset="0"/>
              </a:rPr>
              <a:t>0</a:t>
            </a:r>
            <a:r>
              <a:rPr lang="en-US" dirty="0">
                <a:latin typeface="Times New Roman" charset="0"/>
                <a:cs typeface="Times New Roman" charset="0"/>
              </a:rPr>
              <a:t>, the permittivity of free space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1" name="Group 10"/>
          <p:cNvGrpSpPr/>
          <p:nvPr/>
        </p:nvGrpSpPr>
        <p:grpSpPr>
          <a:xfrm>
            <a:off x="2133500" y="2747259"/>
            <a:ext cx="3410384" cy="763366"/>
            <a:chOff x="2133500" y="2747259"/>
            <a:chExt cx="3410384" cy="763366"/>
          </a:xfrm>
        </p:grpSpPr>
        <p:pic>
          <p:nvPicPr>
            <p:cNvPr id="7" name="Picture 6" descr="16_KeyEquation_02.jpg"/>
            <p:cNvPicPr>
              <a:picLocks noChangeAspect="1"/>
            </p:cNvPicPr>
            <p:nvPr/>
          </p:nvPicPr>
          <p:blipFill rotWithShape="1">
            <a:blip r:embed="rId2">
              <a:extLst>
                <a:ext uri="{28A0092B-C50C-407E-A947-70E740481C1C}">
                  <a14:useLocalDpi xmlns:a14="http://schemas.microsoft.com/office/drawing/2010/main" val="0"/>
                </a:ext>
              </a:extLst>
            </a:blip>
            <a:srcRect r="71118" b="17615"/>
            <a:stretch/>
          </p:blipFill>
          <p:spPr>
            <a:xfrm>
              <a:off x="2133500" y="2747259"/>
              <a:ext cx="2468449" cy="763366"/>
            </a:xfrm>
            <a:prstGeom prst="rect">
              <a:avLst/>
            </a:prstGeom>
          </p:spPr>
        </p:pic>
        <p:sp>
          <p:nvSpPr>
            <p:cNvPr id="8" name="TextBox 7"/>
            <p:cNvSpPr txBox="1"/>
            <p:nvPr/>
          </p:nvSpPr>
          <p:spPr>
            <a:xfrm>
              <a:off x="4718267" y="2910732"/>
              <a:ext cx="825617" cy="400110"/>
            </a:xfrm>
            <a:prstGeom prst="rect">
              <a:avLst/>
            </a:prstGeom>
            <a:noFill/>
          </p:spPr>
          <p:txBody>
            <a:bodyPr wrap="none" rtlCol="0">
              <a:spAutoFit/>
            </a:bodyPr>
            <a:lstStyle/>
            <a:p>
              <a:r>
                <a:rPr lang="en-US" sz="2000" dirty="0" smtClean="0">
                  <a:latin typeface="Times New Roman"/>
                  <a:cs typeface="Times New Roman"/>
                </a:rPr>
                <a:t>(16-2)</a:t>
              </a:r>
              <a:endParaRPr lang="en-US" sz="2000" dirty="0">
                <a:latin typeface="Times New Roman"/>
                <a:cs typeface="Times New Roman"/>
              </a:endParaRPr>
            </a:p>
          </p:txBody>
        </p:sp>
      </p:grpSp>
      <p:pic>
        <p:nvPicPr>
          <p:cNvPr id="10" name="Picture 9" descr="EQ_pg4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484" y="4175072"/>
            <a:ext cx="4871381" cy="723749"/>
          </a:xfrm>
          <a:prstGeom prst="rect">
            <a:avLst/>
          </a:prstGeom>
        </p:spPr>
      </p:pic>
    </p:spTree>
    <p:extLst>
      <p:ext uri="{BB962C8B-B14F-4D97-AF65-F5344CB8AC3E}">
        <p14:creationId xmlns:p14="http://schemas.microsoft.com/office/powerpoint/2010/main" val="1553220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_20_Figure.jpg"/>
          <p:cNvPicPr>
            <a:picLocks noChangeAspect="1"/>
          </p:cNvPicPr>
          <p:nvPr/>
        </p:nvPicPr>
        <p:blipFill rotWithShape="1">
          <a:blip r:embed="rId2">
            <a:extLst>
              <a:ext uri="{28A0092B-C50C-407E-A947-70E740481C1C}">
                <a14:useLocalDpi xmlns:a14="http://schemas.microsoft.com/office/drawing/2010/main" val="0"/>
              </a:ext>
            </a:extLst>
          </a:blip>
          <a:srcRect b="3250"/>
          <a:stretch/>
        </p:blipFill>
        <p:spPr>
          <a:xfrm>
            <a:off x="2743547" y="3537719"/>
            <a:ext cx="6298853" cy="3255715"/>
          </a:xfrm>
          <a:prstGeom prst="rect">
            <a:avLst/>
          </a:prstGeom>
        </p:spPr>
      </p:pic>
      <p:sp>
        <p:nvSpPr>
          <p:cNvPr id="3" name="Content Placeholder 2"/>
          <p:cNvSpPr>
            <a:spLocks noGrp="1"/>
          </p:cNvSpPr>
          <p:nvPr>
            <p:ph idx="1"/>
          </p:nvPr>
        </p:nvSpPr>
        <p:spPr>
          <a:xfrm>
            <a:off x="449264" y="1600199"/>
            <a:ext cx="8542336" cy="4906325"/>
          </a:xfrm>
        </p:spPr>
        <p:txBody>
          <a:bodyPr/>
          <a:lstStyle/>
          <a:p>
            <a:pPr marL="0" indent="0">
              <a:spcBef>
                <a:spcPct val="50000"/>
              </a:spcBef>
              <a:buNone/>
            </a:pPr>
            <a:r>
              <a:rPr lang="en-US" dirty="0" smtClean="0">
                <a:latin typeface="Times New Roman" charset="0"/>
                <a:cs typeface="Times New Roman" charset="0"/>
              </a:rPr>
              <a:t>Coulomb</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strictly applies only to point charges.</a:t>
            </a:r>
          </a:p>
          <a:p>
            <a:pPr marL="0" indent="0">
              <a:spcBef>
                <a:spcPct val="50000"/>
              </a:spcBef>
              <a:buNone/>
              <a:tabLst>
                <a:tab pos="4116388" algn="l"/>
              </a:tabLst>
            </a:pPr>
            <a:r>
              <a:rPr lang="en-US" dirty="0">
                <a:latin typeface="Times New Roman" charset="0"/>
                <a:cs typeface="Times New Roman" charset="0"/>
              </a:rPr>
              <a:t>Superposition: for multiple point charges, the forces on each charge from every other charge can be calculated </a:t>
            </a:r>
            <a:r>
              <a:rPr lang="en-US" dirty="0" smtClean="0">
                <a:latin typeface="Times New Roman" charset="0"/>
                <a:cs typeface="Times New Roman" charset="0"/>
              </a:rPr>
              <a:t>and </a:t>
            </a:r>
            <a:r>
              <a:rPr lang="en-US" dirty="0">
                <a:latin typeface="Times New Roman" charset="0"/>
                <a:cs typeface="Times New Roman" charset="0"/>
              </a:rPr>
              <a:t>then added as vectors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16-5 Coulomb</a:t>
            </a:r>
            <a:r>
              <a:rPr lang="en-US" altLang="ja-JP" dirty="0">
                <a:latin typeface="Times New Roman" charset="0"/>
                <a:cs typeface="Times New Roman" charset="0"/>
              </a:rPr>
              <a:t>’</a:t>
            </a:r>
            <a:r>
              <a:rPr lang="en-US" dirty="0">
                <a:latin typeface="Times New Roman" charset="0"/>
                <a:cs typeface="Times New Roman" charset="0"/>
              </a:rPr>
              <a:t>s Law</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296104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396" y="1595389"/>
            <a:ext cx="8374574" cy="4892675"/>
          </a:xfrm>
        </p:spPr>
        <p:txBody>
          <a:bodyPr/>
          <a:lstStyle/>
          <a:p>
            <a:pPr marL="0" indent="0">
              <a:spcBef>
                <a:spcPct val="50000"/>
              </a:spcBef>
              <a:buNone/>
            </a:pPr>
            <a:r>
              <a:rPr lang="en-US" dirty="0">
                <a:latin typeface="Times New Roman" charset="0"/>
                <a:cs typeface="Times New Roman" charset="0"/>
              </a:rPr>
              <a:t>The net force on a charge is the vector sum of all the forces acting on it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16-6 Solving Problems Involving </a:t>
            </a:r>
            <a:r>
              <a:rPr lang="en-US" dirty="0" smtClean="0">
                <a:latin typeface="Times New Roman" charset="0"/>
                <a:cs typeface="Times New Roman" charset="0"/>
              </a:rPr>
              <a:t>Coulomb</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and </a:t>
            </a:r>
            <a:r>
              <a:rPr lang="en-US" dirty="0" smtClean="0">
                <a:latin typeface="Times New Roman" charset="0"/>
                <a:cs typeface="Times New Roman" charset="0"/>
              </a:rPr>
              <a:t>Vectors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4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594" y="2886338"/>
            <a:ext cx="3497161" cy="542662"/>
          </a:xfrm>
          <a:prstGeom prst="rect">
            <a:avLst/>
          </a:prstGeom>
        </p:spPr>
      </p:pic>
    </p:spTree>
    <p:extLst>
      <p:ext uri="{BB962C8B-B14F-4D97-AF65-F5344CB8AC3E}">
        <p14:creationId xmlns:p14="http://schemas.microsoft.com/office/powerpoint/2010/main" val="161736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_18_Figure.jpg"/>
          <p:cNvPicPr>
            <a:picLocks noChangeAspect="1"/>
          </p:cNvPicPr>
          <p:nvPr/>
        </p:nvPicPr>
        <p:blipFill rotWithShape="1">
          <a:blip r:embed="rId2">
            <a:extLst>
              <a:ext uri="{28A0092B-C50C-407E-A947-70E740481C1C}">
                <a14:useLocalDpi xmlns:a14="http://schemas.microsoft.com/office/drawing/2010/main" val="0"/>
              </a:ext>
            </a:extLst>
          </a:blip>
          <a:srcRect b="2262"/>
          <a:stretch/>
        </p:blipFill>
        <p:spPr>
          <a:xfrm>
            <a:off x="3779640" y="1565319"/>
            <a:ext cx="4916685" cy="4966441"/>
          </a:xfrm>
          <a:prstGeom prst="rect">
            <a:avLst/>
          </a:prstGeom>
        </p:spPr>
      </p:pic>
      <p:sp>
        <p:nvSpPr>
          <p:cNvPr id="3" name="Content Placeholder 2"/>
          <p:cNvSpPr>
            <a:spLocks noGrp="1"/>
          </p:cNvSpPr>
          <p:nvPr>
            <p:ph idx="1"/>
          </p:nvPr>
        </p:nvSpPr>
        <p:spPr>
          <a:xfrm>
            <a:off x="449263" y="1599220"/>
            <a:ext cx="8324897" cy="4540382"/>
          </a:xfrm>
        </p:spPr>
        <p:txBody>
          <a:bodyPr/>
          <a:lstStyle/>
          <a:p>
            <a:pPr marL="0" indent="0">
              <a:spcBef>
                <a:spcPct val="50000"/>
              </a:spcBef>
              <a:buNone/>
            </a:pPr>
            <a:r>
              <a:rPr lang="en-US" dirty="0">
                <a:latin typeface="Times New Roman" charset="0"/>
                <a:cs typeface="Times New Roman" charset="0"/>
              </a:rPr>
              <a:t>Vector </a:t>
            </a:r>
            <a:r>
              <a:rPr lang="en-US" dirty="0" smtClean="0">
                <a:latin typeface="Times New Roman" charset="0"/>
                <a:cs typeface="Times New Roman" charset="0"/>
              </a:rPr>
              <a:t>addition review:</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16-6 Solving Problems Involving Coulomb</a:t>
            </a:r>
            <a:r>
              <a:rPr lang="en-US" altLang="ja-JP" dirty="0">
                <a:latin typeface="Times New Roman" charset="0"/>
                <a:cs typeface="Times New Roman" charset="0"/>
              </a:rPr>
              <a:t>’</a:t>
            </a:r>
            <a:r>
              <a:rPr lang="en-US" dirty="0">
                <a:latin typeface="Times New Roman" charset="0"/>
                <a:cs typeface="Times New Roman" charset="0"/>
              </a:rPr>
              <a:t>s Law and Vectors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778378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249593" cy="4736531"/>
          </a:xfrm>
        </p:spPr>
        <p:txBody>
          <a:bodyPr/>
          <a:lstStyle/>
          <a:p>
            <a:pPr marL="0" indent="0">
              <a:spcBef>
                <a:spcPct val="50000"/>
              </a:spcBef>
              <a:buNone/>
            </a:pPr>
            <a:r>
              <a:rPr lang="en-US" dirty="0">
                <a:latin typeface="Times New Roman" charset="0"/>
                <a:cs typeface="Times New Roman" charset="0"/>
              </a:rPr>
              <a:t>The electric field is the </a:t>
            </a:r>
            <a:r>
              <a:rPr lang="en-US" dirty="0" smtClean="0">
                <a:latin typeface="Times New Roman" charset="0"/>
                <a:cs typeface="Times New Roman" charset="0"/>
              </a:rPr>
              <a:t>force</a:t>
            </a:r>
            <a:br>
              <a:rPr lang="en-US" dirty="0" smtClean="0">
                <a:latin typeface="Times New Roman" charset="0"/>
                <a:cs typeface="Times New Roman" charset="0"/>
              </a:rPr>
            </a:br>
            <a:r>
              <a:rPr lang="en-US" dirty="0" smtClean="0">
                <a:latin typeface="Times New Roman" charset="0"/>
                <a:cs typeface="Times New Roman" charset="0"/>
              </a:rPr>
              <a:t>on</a:t>
            </a:r>
            <a:r>
              <a:rPr lang="en-US" dirty="0">
                <a:latin typeface="Times New Roman" charset="0"/>
                <a:cs typeface="Times New Roman" charset="0"/>
              </a:rPr>
              <a:t> </a:t>
            </a:r>
            <a:r>
              <a:rPr lang="en-US" dirty="0" smtClean="0">
                <a:latin typeface="Times New Roman" charset="0"/>
                <a:cs typeface="Times New Roman" charset="0"/>
              </a:rPr>
              <a:t>a </a:t>
            </a:r>
            <a:r>
              <a:rPr lang="en-US" dirty="0">
                <a:latin typeface="Times New Roman" charset="0"/>
                <a:cs typeface="Times New Roman" charset="0"/>
              </a:rPr>
              <a:t>small charge, divided </a:t>
            </a:r>
            <a:r>
              <a:rPr lang="en-US" dirty="0" smtClean="0">
                <a:latin typeface="Times New Roman" charset="0"/>
                <a:cs typeface="Times New Roman" charset="0"/>
              </a:rPr>
              <a:t>by</a:t>
            </a:r>
            <a:br>
              <a:rPr lang="en-US" dirty="0" smtClean="0">
                <a:latin typeface="Times New Roman" charset="0"/>
                <a:cs typeface="Times New Roman" charset="0"/>
              </a:rPr>
            </a:br>
            <a:r>
              <a:rPr lang="en-US" dirty="0" smtClean="0">
                <a:latin typeface="Times New Roman" charset="0"/>
                <a:cs typeface="Times New Roman" charset="0"/>
              </a:rPr>
              <a:t>the</a:t>
            </a:r>
            <a:r>
              <a:rPr lang="en-US" dirty="0">
                <a:latin typeface="Times New Roman" charset="0"/>
                <a:cs typeface="Times New Roman" charset="0"/>
              </a:rPr>
              <a:t> </a:t>
            </a:r>
            <a:r>
              <a:rPr lang="en-US" dirty="0" smtClean="0">
                <a:latin typeface="Times New Roman" charset="0"/>
                <a:cs typeface="Times New Roman" charset="0"/>
              </a:rPr>
              <a:t>charge:</a:t>
            </a:r>
            <a:endParaRPr lang="en-US" dirty="0">
              <a:latin typeface="Times New Roman" charset="0"/>
              <a:cs typeface="Times New Roman" charset="0"/>
            </a:endParaRPr>
          </a:p>
        </p:txBody>
      </p:sp>
      <p:sp>
        <p:nvSpPr>
          <p:cNvPr id="2" name="Title 1"/>
          <p:cNvSpPr>
            <a:spLocks noGrp="1"/>
          </p:cNvSpPr>
          <p:nvPr>
            <p:ph type="title"/>
          </p:nvPr>
        </p:nvSpPr>
        <p:spPr>
          <a:xfrm>
            <a:off x="457200" y="30670"/>
            <a:ext cx="8229600" cy="1110203"/>
          </a:xfrm>
        </p:spPr>
        <p:txBody>
          <a:bodyPr/>
          <a:lstStyle/>
          <a:p>
            <a:pPr>
              <a:spcBef>
                <a:spcPct val="50000"/>
              </a:spcBef>
            </a:pPr>
            <a:r>
              <a:rPr lang="en-US" dirty="0">
                <a:latin typeface="Times New Roman" charset="0"/>
                <a:cs typeface="Times New Roman" charset="0"/>
              </a:rPr>
              <a:t>16-7 The Electric </a:t>
            </a:r>
            <a:r>
              <a:rPr lang="en-US" dirty="0" smtClean="0">
                <a:latin typeface="Times New Roman" charset="0"/>
                <a:cs typeface="Times New Roman" charset="0"/>
              </a:rPr>
              <a:t>Field</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2" name="Group 11"/>
          <p:cNvGrpSpPr/>
          <p:nvPr/>
        </p:nvGrpSpPr>
        <p:grpSpPr>
          <a:xfrm>
            <a:off x="1420828" y="3373539"/>
            <a:ext cx="2183124" cy="806519"/>
            <a:chOff x="1420828" y="3373539"/>
            <a:chExt cx="2183124" cy="806519"/>
          </a:xfrm>
        </p:grpSpPr>
        <p:pic>
          <p:nvPicPr>
            <p:cNvPr id="5" name="Picture 4" descr="16_KeyEquation_03.jpg"/>
            <p:cNvPicPr>
              <a:picLocks noChangeAspect="1"/>
            </p:cNvPicPr>
            <p:nvPr/>
          </p:nvPicPr>
          <p:blipFill rotWithShape="1">
            <a:blip r:embed="rId2">
              <a:extLst>
                <a:ext uri="{28A0092B-C50C-407E-A947-70E740481C1C}">
                  <a14:useLocalDpi xmlns:a14="http://schemas.microsoft.com/office/drawing/2010/main" val="0"/>
                </a:ext>
              </a:extLst>
            </a:blip>
            <a:srcRect r="85516" b="15730"/>
            <a:stretch/>
          </p:blipFill>
          <p:spPr>
            <a:xfrm>
              <a:off x="1420828" y="3373539"/>
              <a:ext cx="1237847" cy="806519"/>
            </a:xfrm>
            <a:prstGeom prst="rect">
              <a:avLst/>
            </a:prstGeom>
          </p:spPr>
        </p:pic>
        <p:sp>
          <p:nvSpPr>
            <p:cNvPr id="9" name="TextBox 8"/>
            <p:cNvSpPr txBox="1"/>
            <p:nvPr/>
          </p:nvSpPr>
          <p:spPr>
            <a:xfrm>
              <a:off x="2778335" y="3601601"/>
              <a:ext cx="825617" cy="400110"/>
            </a:xfrm>
            <a:prstGeom prst="rect">
              <a:avLst/>
            </a:prstGeom>
            <a:noFill/>
          </p:spPr>
          <p:txBody>
            <a:bodyPr wrap="none" rtlCol="0">
              <a:spAutoFit/>
            </a:bodyPr>
            <a:lstStyle/>
            <a:p>
              <a:r>
                <a:rPr lang="en-US" sz="2000" dirty="0" smtClean="0">
                  <a:latin typeface="Times New Roman"/>
                  <a:cs typeface="Times New Roman"/>
                </a:rPr>
                <a:t>(16-3)</a:t>
              </a:r>
              <a:endParaRPr lang="en-US" sz="2000" dirty="0">
                <a:latin typeface="Times New Roman"/>
                <a:cs typeface="Times New Roman"/>
              </a:endParaRPr>
            </a:p>
          </p:txBody>
        </p:sp>
      </p:grpSp>
      <p:pic>
        <p:nvPicPr>
          <p:cNvPr id="11" name="Picture 10" descr="16_24_Figure.jpg"/>
          <p:cNvPicPr>
            <a:picLocks noChangeAspect="1"/>
          </p:cNvPicPr>
          <p:nvPr/>
        </p:nvPicPr>
        <p:blipFill rotWithShape="1">
          <a:blip r:embed="rId3">
            <a:extLst>
              <a:ext uri="{28A0092B-C50C-407E-A947-70E740481C1C}">
                <a14:useLocalDpi xmlns:a14="http://schemas.microsoft.com/office/drawing/2010/main" val="0"/>
              </a:ext>
            </a:extLst>
          </a:blip>
          <a:srcRect b="3078"/>
          <a:stretch/>
        </p:blipFill>
        <p:spPr>
          <a:xfrm>
            <a:off x="5229335" y="1689993"/>
            <a:ext cx="2646351" cy="4765006"/>
          </a:xfrm>
          <a:prstGeom prst="rect">
            <a:avLst/>
          </a:prstGeom>
        </p:spPr>
      </p:pic>
    </p:spTree>
    <p:extLst>
      <p:ext uri="{BB962C8B-B14F-4D97-AF65-F5344CB8AC3E}">
        <p14:creationId xmlns:p14="http://schemas.microsoft.com/office/powerpoint/2010/main" val="2144493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16-7 The Electric </a:t>
            </a:r>
            <a:r>
              <a:rPr lang="en-US" dirty="0" smtClean="0">
                <a:latin typeface="Times New Roman" charset="0"/>
                <a:cs typeface="Times New Roman" charset="0"/>
              </a:rPr>
              <a:t>Field</a:t>
            </a:r>
            <a:endParaRPr lang="en-US" dirty="0"/>
          </a:p>
        </p:txBody>
      </p:sp>
      <p:sp>
        <p:nvSpPr>
          <p:cNvPr id="3" name="Content Placeholder 2"/>
          <p:cNvSpPr>
            <a:spLocks noGrp="1"/>
          </p:cNvSpPr>
          <p:nvPr>
            <p:ph idx="1"/>
          </p:nvPr>
        </p:nvSpPr>
        <p:spPr>
          <a:xfrm>
            <a:off x="450850" y="1600200"/>
            <a:ext cx="8251729" cy="4525963"/>
          </a:xfrm>
        </p:spPr>
        <p:txBody>
          <a:bodyPr/>
          <a:lstStyle/>
          <a:p>
            <a:pPr marL="0" indent="0">
              <a:spcBef>
                <a:spcPct val="50000"/>
              </a:spcBef>
              <a:buNone/>
            </a:pPr>
            <a:r>
              <a:rPr lang="en-US" dirty="0">
                <a:latin typeface="Times New Roman" charset="0"/>
                <a:cs typeface="Times New Roman" charset="0"/>
              </a:rPr>
              <a:t>For a point charge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1" name="Group 10"/>
          <p:cNvGrpSpPr/>
          <p:nvPr/>
        </p:nvGrpSpPr>
        <p:grpSpPr>
          <a:xfrm>
            <a:off x="421351" y="2318270"/>
            <a:ext cx="8379644" cy="1597236"/>
            <a:chOff x="421351" y="2318270"/>
            <a:chExt cx="8379644" cy="1597236"/>
          </a:xfrm>
        </p:grpSpPr>
        <p:pic>
          <p:nvPicPr>
            <p:cNvPr id="5" name="Picture 4" descr="16_KeyEquation_04A.jpg"/>
            <p:cNvPicPr>
              <a:picLocks noChangeAspect="1"/>
            </p:cNvPicPr>
            <p:nvPr/>
          </p:nvPicPr>
          <p:blipFill rotWithShape="1">
            <a:blip r:embed="rId2">
              <a:extLst>
                <a:ext uri="{28A0092B-C50C-407E-A947-70E740481C1C}">
                  <a14:useLocalDpi xmlns:a14="http://schemas.microsoft.com/office/drawing/2010/main" val="0"/>
                </a:ext>
              </a:extLst>
            </a:blip>
            <a:srcRect r="14657" b="9023"/>
            <a:stretch/>
          </p:blipFill>
          <p:spPr>
            <a:xfrm>
              <a:off x="421351" y="2318270"/>
              <a:ext cx="7293914" cy="1597236"/>
            </a:xfrm>
            <a:prstGeom prst="rect">
              <a:avLst/>
            </a:prstGeom>
          </p:spPr>
        </p:pic>
        <p:sp>
          <p:nvSpPr>
            <p:cNvPr id="7" name="TextBox 6"/>
            <p:cNvSpPr txBox="1"/>
            <p:nvPr/>
          </p:nvSpPr>
          <p:spPr>
            <a:xfrm>
              <a:off x="7861540" y="3352235"/>
              <a:ext cx="939455" cy="400110"/>
            </a:xfrm>
            <a:prstGeom prst="rect">
              <a:avLst/>
            </a:prstGeom>
            <a:noFill/>
          </p:spPr>
          <p:txBody>
            <a:bodyPr wrap="none" rtlCol="0">
              <a:spAutoFit/>
            </a:bodyPr>
            <a:lstStyle/>
            <a:p>
              <a:r>
                <a:rPr lang="en-US" sz="2000" dirty="0" smtClean="0">
                  <a:latin typeface="Times New Roman"/>
                  <a:cs typeface="Times New Roman"/>
                </a:rPr>
                <a:t>(16-4a)</a:t>
              </a:r>
              <a:endParaRPr lang="en-US" sz="2000" dirty="0">
                <a:latin typeface="Times New Roman"/>
                <a:cs typeface="Times New Roman"/>
              </a:endParaRPr>
            </a:p>
          </p:txBody>
        </p:sp>
      </p:grpSp>
      <p:grpSp>
        <p:nvGrpSpPr>
          <p:cNvPr id="10" name="Group 9"/>
          <p:cNvGrpSpPr/>
          <p:nvPr/>
        </p:nvGrpSpPr>
        <p:grpSpPr>
          <a:xfrm>
            <a:off x="425664" y="4651854"/>
            <a:ext cx="8382755" cy="764380"/>
            <a:chOff x="425664" y="4826313"/>
            <a:chExt cx="8382755" cy="764380"/>
          </a:xfrm>
        </p:grpSpPr>
        <p:pic>
          <p:nvPicPr>
            <p:cNvPr id="6" name="Picture 5" descr="16_KeyEquation_04B.jpg"/>
            <p:cNvPicPr>
              <a:picLocks noChangeAspect="1"/>
            </p:cNvPicPr>
            <p:nvPr/>
          </p:nvPicPr>
          <p:blipFill rotWithShape="1">
            <a:blip r:embed="rId3">
              <a:extLst>
                <a:ext uri="{28A0092B-C50C-407E-A947-70E740481C1C}">
                  <a14:useLocalDpi xmlns:a14="http://schemas.microsoft.com/office/drawing/2010/main" val="0"/>
                </a:ext>
              </a:extLst>
            </a:blip>
            <a:srcRect r="14791" b="17506"/>
            <a:stretch/>
          </p:blipFill>
          <p:spPr>
            <a:xfrm>
              <a:off x="425664" y="4826313"/>
              <a:ext cx="7282506" cy="764380"/>
            </a:xfrm>
            <a:prstGeom prst="rect">
              <a:avLst/>
            </a:prstGeom>
          </p:spPr>
        </p:pic>
        <p:sp>
          <p:nvSpPr>
            <p:cNvPr id="8" name="TextBox 7"/>
            <p:cNvSpPr txBox="1"/>
            <p:nvPr/>
          </p:nvSpPr>
          <p:spPr>
            <a:xfrm>
              <a:off x="7854562" y="4999134"/>
              <a:ext cx="953857" cy="400110"/>
            </a:xfrm>
            <a:prstGeom prst="rect">
              <a:avLst/>
            </a:prstGeom>
            <a:noFill/>
          </p:spPr>
          <p:txBody>
            <a:bodyPr wrap="none" rtlCol="0">
              <a:spAutoFit/>
            </a:bodyPr>
            <a:lstStyle/>
            <a:p>
              <a:r>
                <a:rPr lang="en-US" sz="2000" dirty="0" smtClean="0">
                  <a:latin typeface="Times New Roman"/>
                  <a:cs typeface="Times New Roman"/>
                </a:rPr>
                <a:t>(16-4b)</a:t>
              </a:r>
              <a:endParaRPr lang="en-US" sz="2000" dirty="0">
                <a:latin typeface="Times New Roman"/>
                <a:cs typeface="Times New Roman"/>
              </a:endParaRPr>
            </a:p>
          </p:txBody>
        </p:sp>
      </p:grpSp>
    </p:spTree>
    <p:extLst>
      <p:ext uri="{BB962C8B-B14F-4D97-AF65-F5344CB8AC3E}">
        <p14:creationId xmlns:p14="http://schemas.microsoft.com/office/powerpoint/2010/main" val="3028277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16-7 The Electric Field</a:t>
            </a:r>
          </a:p>
        </p:txBody>
      </p:sp>
      <p:sp>
        <p:nvSpPr>
          <p:cNvPr id="3" name="Content Placeholder 2"/>
          <p:cNvSpPr>
            <a:spLocks noGrp="1"/>
          </p:cNvSpPr>
          <p:nvPr>
            <p:ph idx="1"/>
          </p:nvPr>
        </p:nvSpPr>
        <p:spPr>
          <a:xfrm>
            <a:off x="452437" y="1595209"/>
            <a:ext cx="8243888" cy="4525963"/>
          </a:xfrm>
        </p:spPr>
        <p:txBody>
          <a:bodyPr/>
          <a:lstStyle/>
          <a:p>
            <a:pPr marL="0" indent="0">
              <a:spcBef>
                <a:spcPct val="50000"/>
              </a:spcBef>
              <a:buNone/>
            </a:pPr>
            <a:r>
              <a:rPr lang="en-US" dirty="0">
                <a:latin typeface="Times New Roman" charset="0"/>
                <a:cs typeface="Times New Roman" charset="0"/>
              </a:rPr>
              <a:t>Force on a point charge in an electric field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Superposition </a:t>
            </a:r>
            <a:r>
              <a:rPr lang="en-US" dirty="0">
                <a:latin typeface="Times New Roman" charset="0"/>
                <a:cs typeface="Times New Roman" charset="0"/>
              </a:rPr>
              <a:t>principle for electric fields: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0" name="Group 9"/>
          <p:cNvGrpSpPr/>
          <p:nvPr/>
        </p:nvGrpSpPr>
        <p:grpSpPr>
          <a:xfrm>
            <a:off x="3445273" y="2275433"/>
            <a:ext cx="2259804" cy="439154"/>
            <a:chOff x="3445273" y="2275433"/>
            <a:chExt cx="2259804" cy="439154"/>
          </a:xfrm>
        </p:grpSpPr>
        <p:pic>
          <p:nvPicPr>
            <p:cNvPr id="6" name="Picture 5" descr="16_KeyEquation_05.jpg"/>
            <p:cNvPicPr>
              <a:picLocks noChangeAspect="1"/>
            </p:cNvPicPr>
            <p:nvPr/>
          </p:nvPicPr>
          <p:blipFill rotWithShape="1">
            <a:blip r:embed="rId2">
              <a:extLst>
                <a:ext uri="{28A0092B-C50C-407E-A947-70E740481C1C}">
                  <a14:useLocalDpi xmlns:a14="http://schemas.microsoft.com/office/drawing/2010/main" val="0"/>
                </a:ext>
              </a:extLst>
            </a:blip>
            <a:srcRect r="84813" b="24959"/>
            <a:stretch/>
          </p:blipFill>
          <p:spPr>
            <a:xfrm>
              <a:off x="3445273" y="2275433"/>
              <a:ext cx="1297937" cy="439154"/>
            </a:xfrm>
            <a:prstGeom prst="rect">
              <a:avLst/>
            </a:prstGeom>
          </p:spPr>
        </p:pic>
        <p:sp>
          <p:nvSpPr>
            <p:cNvPr id="8" name="TextBox 7"/>
            <p:cNvSpPr txBox="1"/>
            <p:nvPr/>
          </p:nvSpPr>
          <p:spPr>
            <a:xfrm>
              <a:off x="4879460" y="2307442"/>
              <a:ext cx="825617" cy="400110"/>
            </a:xfrm>
            <a:prstGeom prst="rect">
              <a:avLst/>
            </a:prstGeom>
            <a:noFill/>
          </p:spPr>
          <p:txBody>
            <a:bodyPr wrap="none" rtlCol="0">
              <a:spAutoFit/>
            </a:bodyPr>
            <a:lstStyle/>
            <a:p>
              <a:r>
                <a:rPr lang="en-US" sz="2000" dirty="0" smtClean="0">
                  <a:latin typeface="Times New Roman"/>
                  <a:cs typeface="Times New Roman"/>
                </a:rPr>
                <a:t>(16-5)</a:t>
              </a:r>
              <a:endParaRPr lang="en-US" sz="2000" dirty="0">
                <a:latin typeface="Times New Roman"/>
                <a:cs typeface="Times New Roman"/>
              </a:endParaRPr>
            </a:p>
          </p:txBody>
        </p:sp>
      </p:grpSp>
      <p:pic>
        <p:nvPicPr>
          <p:cNvPr id="9" name="Picture 8" descr="EQ_pg4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6923" y="4139866"/>
            <a:ext cx="2762420" cy="453209"/>
          </a:xfrm>
          <a:prstGeom prst="rect">
            <a:avLst/>
          </a:prstGeom>
        </p:spPr>
      </p:pic>
    </p:spTree>
    <p:extLst>
      <p:ext uri="{BB962C8B-B14F-4D97-AF65-F5344CB8AC3E}">
        <p14:creationId xmlns:p14="http://schemas.microsoft.com/office/powerpoint/2010/main" val="997105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16</a:t>
            </a:r>
            <a:endParaRPr lang="en-US" dirty="0"/>
          </a:p>
        </p:txBody>
      </p:sp>
      <p:sp>
        <p:nvSpPr>
          <p:cNvPr id="3" name="Content Placeholder 2"/>
          <p:cNvSpPr>
            <a:spLocks noGrp="1"/>
          </p:cNvSpPr>
          <p:nvPr>
            <p:ph idx="1"/>
          </p:nvPr>
        </p:nvSpPr>
        <p:spPr>
          <a:xfrm>
            <a:off x="457200" y="1598604"/>
            <a:ext cx="8445500" cy="5320365"/>
          </a:xfrm>
        </p:spPr>
        <p:txBody>
          <a:bodyPr/>
          <a:lstStyle/>
          <a:p>
            <a:pPr>
              <a:spcBef>
                <a:spcPct val="50000"/>
              </a:spcBef>
              <a:buFontTx/>
              <a:buChar char="•"/>
            </a:pPr>
            <a:r>
              <a:rPr lang="en-US" dirty="0">
                <a:latin typeface="Times New Roman" charset="0"/>
                <a:cs typeface="Times New Roman" charset="0"/>
              </a:rPr>
              <a:t>Static Electricity; Electric Charge and Its Conservation</a:t>
            </a:r>
          </a:p>
          <a:p>
            <a:pPr>
              <a:spcBef>
                <a:spcPct val="50000"/>
              </a:spcBef>
              <a:buFontTx/>
              <a:buChar char="•"/>
            </a:pPr>
            <a:r>
              <a:rPr lang="en-US" dirty="0" smtClean="0">
                <a:latin typeface="Times New Roman" charset="0"/>
                <a:cs typeface="Times New Roman" charset="0"/>
              </a:rPr>
              <a:t>Electric </a:t>
            </a:r>
            <a:r>
              <a:rPr lang="en-US" dirty="0">
                <a:latin typeface="Times New Roman" charset="0"/>
                <a:cs typeface="Times New Roman" charset="0"/>
              </a:rPr>
              <a:t>Charge in the Atom</a:t>
            </a:r>
          </a:p>
          <a:p>
            <a:pPr>
              <a:spcBef>
                <a:spcPct val="50000"/>
              </a:spcBef>
              <a:buFontTx/>
              <a:buChar char="•"/>
            </a:pPr>
            <a:r>
              <a:rPr lang="en-US" dirty="0" smtClean="0">
                <a:latin typeface="Times New Roman" charset="0"/>
                <a:cs typeface="Times New Roman" charset="0"/>
              </a:rPr>
              <a:t>Insulators </a:t>
            </a:r>
            <a:r>
              <a:rPr lang="en-US" dirty="0">
                <a:latin typeface="Times New Roman" charset="0"/>
                <a:cs typeface="Times New Roman" charset="0"/>
              </a:rPr>
              <a:t>and Conductors</a:t>
            </a:r>
          </a:p>
          <a:p>
            <a:pPr>
              <a:spcBef>
                <a:spcPct val="50000"/>
              </a:spcBef>
              <a:buFontTx/>
              <a:buChar char="•"/>
            </a:pPr>
            <a:r>
              <a:rPr lang="en-US" dirty="0" smtClean="0">
                <a:latin typeface="Times New Roman" charset="0"/>
                <a:cs typeface="Times New Roman" charset="0"/>
              </a:rPr>
              <a:t>Induced </a:t>
            </a:r>
            <a:r>
              <a:rPr lang="en-US" dirty="0">
                <a:latin typeface="Times New Roman" charset="0"/>
                <a:cs typeface="Times New Roman" charset="0"/>
              </a:rPr>
              <a:t>Charge; the Electroscope</a:t>
            </a:r>
          </a:p>
          <a:p>
            <a:pPr>
              <a:spcBef>
                <a:spcPct val="50000"/>
              </a:spcBef>
              <a:buFontTx/>
              <a:buChar char="•"/>
            </a:pPr>
            <a:r>
              <a:rPr lang="en-US" dirty="0" smtClean="0">
                <a:latin typeface="Times New Roman" charset="0"/>
                <a:cs typeface="Times New Roman" charset="0"/>
              </a:rPr>
              <a:t>Coulomb</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p>
          <a:p>
            <a:pPr marL="346075" indent="-346075">
              <a:spcBef>
                <a:spcPct val="50000"/>
              </a:spcBef>
              <a:buFontTx/>
              <a:buChar char="•"/>
            </a:pPr>
            <a:r>
              <a:rPr lang="en-US" dirty="0" smtClean="0">
                <a:latin typeface="Times New Roman" charset="0"/>
                <a:cs typeface="Times New Roman" charset="0"/>
              </a:rPr>
              <a:t>Solving </a:t>
            </a:r>
            <a:r>
              <a:rPr lang="en-US" dirty="0">
                <a:latin typeface="Times New Roman" charset="0"/>
                <a:cs typeface="Times New Roman" charset="0"/>
              </a:rPr>
              <a:t>Problems Involving </a:t>
            </a:r>
            <a:r>
              <a:rPr lang="en-US" dirty="0" smtClean="0">
                <a:latin typeface="Times New Roman" charset="0"/>
                <a:cs typeface="Times New Roman" charset="0"/>
              </a:rPr>
              <a:t>Coulomb</a:t>
            </a:r>
            <a:r>
              <a:rPr lang="en-US" altLang="ja-JP" dirty="0" smtClean="0">
                <a:latin typeface="Times New Roman" charset="0"/>
                <a:cs typeface="Times New Roman" charset="0"/>
              </a:rPr>
              <a:t>’</a:t>
            </a:r>
            <a:r>
              <a:rPr lang="en-US" dirty="0" smtClean="0">
                <a:latin typeface="Times New Roman" charset="0"/>
                <a:cs typeface="Times New Roman" charset="0"/>
              </a:rPr>
              <a:t>s Law</a:t>
            </a:r>
            <a:br>
              <a:rPr lang="en-US" dirty="0" smtClean="0">
                <a:latin typeface="Times New Roman" charset="0"/>
                <a:cs typeface="Times New Roman" charset="0"/>
              </a:rPr>
            </a:br>
            <a:r>
              <a:rPr lang="en-US" dirty="0" smtClean="0">
                <a:latin typeface="Times New Roman" charset="0"/>
                <a:cs typeface="Times New Roman" charset="0"/>
              </a:rPr>
              <a:t>and </a:t>
            </a:r>
            <a:r>
              <a:rPr lang="en-US" dirty="0">
                <a:latin typeface="Times New Roman" charset="0"/>
                <a:cs typeface="Times New Roman" charset="0"/>
              </a:rPr>
              <a:t>Vectors</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Electric </a:t>
            </a:r>
            <a:r>
              <a:rPr lang="en-US" dirty="0" smtClean="0">
                <a:latin typeface="Times New Roman" charset="0"/>
                <a:cs typeface="Times New Roman" charset="0"/>
              </a:rPr>
              <a:t>Field</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16-7 The Electric Field</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5983" y="1599219"/>
            <a:ext cx="8242299" cy="4632471"/>
          </a:xfrm>
        </p:spPr>
        <p:txBody>
          <a:bodyPr/>
          <a:lstStyle/>
          <a:p>
            <a:pPr marL="0" indent="0">
              <a:spcBef>
                <a:spcPct val="50000"/>
              </a:spcBef>
              <a:buNone/>
            </a:pPr>
            <a:r>
              <a:rPr lang="en-US" dirty="0" smtClean="0">
                <a:latin typeface="Times New Roman" charset="0"/>
                <a:cs typeface="Times New Roman" charset="0"/>
              </a:rPr>
              <a:t>Problem solving in electrostatics: electric forces and electric fields</a:t>
            </a:r>
          </a:p>
          <a:p>
            <a:pPr marL="373063" indent="-417513">
              <a:spcBef>
                <a:spcPct val="50000"/>
              </a:spcBef>
              <a:buFontTx/>
              <a:buAutoNum type="arabicPeriod"/>
            </a:pPr>
            <a:r>
              <a:rPr lang="en-US" dirty="0" smtClean="0">
                <a:latin typeface="Times New Roman" charset="0"/>
                <a:cs typeface="Times New Roman" charset="0"/>
              </a:rPr>
              <a:t>Draw a diagram; show all charges, with signs, and   electric fields and forces with directions</a:t>
            </a:r>
          </a:p>
          <a:p>
            <a:pPr marL="373063" indent="-417513">
              <a:spcBef>
                <a:spcPct val="50000"/>
              </a:spcBef>
              <a:buFontTx/>
              <a:buAutoNum type="arabicPeriod"/>
            </a:pPr>
            <a:r>
              <a:rPr lang="en-US" dirty="0" smtClean="0">
                <a:latin typeface="Times New Roman" charset="0"/>
                <a:cs typeface="Times New Roman" charset="0"/>
              </a:rPr>
              <a:t>Calculate forces using Coulomb</a:t>
            </a:r>
            <a:r>
              <a:rPr lang="en-US" altLang="ja-JP" dirty="0" smtClean="0">
                <a:latin typeface="Times New Roman" charset="0"/>
                <a:cs typeface="Times New Roman" charset="0"/>
              </a:rPr>
              <a:t>’</a:t>
            </a:r>
            <a:r>
              <a:rPr lang="en-US" dirty="0" smtClean="0">
                <a:latin typeface="Times New Roman" charset="0"/>
                <a:cs typeface="Times New Roman" charset="0"/>
              </a:rPr>
              <a:t>s law</a:t>
            </a:r>
          </a:p>
          <a:p>
            <a:pPr marL="373063" indent="-417513">
              <a:spcBef>
                <a:spcPct val="50000"/>
              </a:spcBef>
              <a:buFontTx/>
              <a:buAutoNum type="arabicPeriod"/>
            </a:pPr>
            <a:r>
              <a:rPr lang="en-US" dirty="0" smtClean="0">
                <a:latin typeface="Times New Roman" charset="0"/>
                <a:cs typeface="Times New Roman" charset="0"/>
              </a:rPr>
              <a:t>Add forces </a:t>
            </a:r>
            <a:r>
              <a:rPr lang="en-US" dirty="0" err="1" smtClean="0">
                <a:latin typeface="Times New Roman" charset="0"/>
                <a:cs typeface="Times New Roman" charset="0"/>
              </a:rPr>
              <a:t>vectorially</a:t>
            </a:r>
            <a:r>
              <a:rPr lang="en-US" dirty="0" smtClean="0">
                <a:latin typeface="Times New Roman" charset="0"/>
                <a:cs typeface="Times New Roman" charset="0"/>
              </a:rPr>
              <a:t> to get result</a:t>
            </a:r>
            <a:endParaRPr lang="en-US" dirty="0">
              <a:latin typeface="Times New Roman" charset="0"/>
              <a:cs typeface="Times New Roman" charset="0"/>
            </a:endParaRPr>
          </a:p>
        </p:txBody>
      </p:sp>
    </p:spTree>
    <p:extLst>
      <p:ext uri="{BB962C8B-B14F-4D97-AF65-F5344CB8AC3E}">
        <p14:creationId xmlns:p14="http://schemas.microsoft.com/office/powerpoint/2010/main" val="3480615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16-8 Electric Field </a:t>
            </a:r>
            <a:r>
              <a:rPr lang="en-US" dirty="0" smtClean="0">
                <a:latin typeface="Times New Roman" charset="0"/>
                <a:cs typeface="Times New Roman" charset="0"/>
              </a:rPr>
              <a:t>Lines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600200"/>
            <a:ext cx="8239124" cy="4525963"/>
          </a:xfrm>
        </p:spPr>
        <p:txBody>
          <a:bodyPr/>
          <a:lstStyle/>
          <a:p>
            <a:pPr marL="0" indent="0">
              <a:spcBef>
                <a:spcPct val="50000"/>
              </a:spcBef>
              <a:buNone/>
            </a:pPr>
            <a:r>
              <a:rPr lang="en-US" dirty="0">
                <a:latin typeface="Times New Roman" charset="0"/>
                <a:cs typeface="Times New Roman" charset="0"/>
              </a:rPr>
              <a:t>The electric field can be represented by field lines. These lines start on a positive charge and end on a negative charge</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6" name="Picture 5" descr="16_31_Figure.jpg"/>
          <p:cNvPicPr>
            <a:picLocks noChangeAspect="1"/>
          </p:cNvPicPr>
          <p:nvPr/>
        </p:nvPicPr>
        <p:blipFill rotWithShape="1">
          <a:blip r:embed="rId2">
            <a:extLst>
              <a:ext uri="{28A0092B-C50C-407E-A947-70E740481C1C}">
                <a14:useLocalDpi xmlns:a14="http://schemas.microsoft.com/office/drawing/2010/main" val="0"/>
              </a:ext>
            </a:extLst>
          </a:blip>
          <a:srcRect b="5378"/>
          <a:stretch/>
        </p:blipFill>
        <p:spPr>
          <a:xfrm>
            <a:off x="1844652" y="3209904"/>
            <a:ext cx="5461045" cy="3091569"/>
          </a:xfrm>
          <a:prstGeom prst="rect">
            <a:avLst/>
          </a:prstGeom>
        </p:spPr>
      </p:pic>
    </p:spTree>
    <p:extLst>
      <p:ext uri="{BB962C8B-B14F-4D97-AF65-F5344CB8AC3E}">
        <p14:creationId xmlns:p14="http://schemas.microsoft.com/office/powerpoint/2010/main" val="2795444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16-8 Electric Field </a:t>
            </a:r>
            <a:r>
              <a:rPr lang="en-US" dirty="0" smtClean="0">
                <a:latin typeface="Times New Roman" charset="0"/>
                <a:cs typeface="Times New Roman" charset="0"/>
              </a:rPr>
              <a:t>Lines</a:t>
            </a:r>
            <a:endParaRPr lang="en-US" dirty="0"/>
          </a:p>
        </p:txBody>
      </p:sp>
      <p:sp>
        <p:nvSpPr>
          <p:cNvPr id="3" name="Content Placeholder 2"/>
          <p:cNvSpPr>
            <a:spLocks noGrp="1"/>
          </p:cNvSpPr>
          <p:nvPr>
            <p:ph idx="1"/>
          </p:nvPr>
        </p:nvSpPr>
        <p:spPr>
          <a:xfrm>
            <a:off x="457200" y="1598905"/>
            <a:ext cx="8229600" cy="4999810"/>
          </a:xfrm>
        </p:spPr>
        <p:txBody>
          <a:bodyPr>
            <a:noAutofit/>
          </a:bodyPr>
          <a:lstStyle/>
          <a:p>
            <a:pPr marL="0" indent="0">
              <a:spcBef>
                <a:spcPct val="50000"/>
              </a:spcBef>
              <a:buNone/>
            </a:pPr>
            <a:r>
              <a:rPr lang="en-US" dirty="0">
                <a:latin typeface="Times New Roman" charset="0"/>
                <a:cs typeface="Times New Roman" charset="0"/>
              </a:rPr>
              <a:t>The number of field lines starting (ending) on a positive (negative) charge is proportional to the magnitude </a:t>
            </a:r>
            <a:r>
              <a:rPr lang="en-US" dirty="0" smtClean="0">
                <a:latin typeface="Times New Roman" charset="0"/>
                <a:cs typeface="Times New Roman" charset="0"/>
              </a:rPr>
              <a:t>of</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charge.</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electric field is stronger where the field lines are closer together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107866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16-8 Electric Field </a:t>
            </a:r>
            <a:r>
              <a:rPr lang="en-US" dirty="0" smtClean="0">
                <a:latin typeface="Times New Roman" charset="0"/>
                <a:cs typeface="Times New Roman" charset="0"/>
              </a:rPr>
              <a:t>Lines</a:t>
            </a:r>
            <a:endParaRPr lang="en-US" dirty="0"/>
          </a:p>
        </p:txBody>
      </p:sp>
      <p:sp>
        <p:nvSpPr>
          <p:cNvPr id="3" name="Content Placeholder 2"/>
          <p:cNvSpPr>
            <a:spLocks noGrp="1"/>
          </p:cNvSpPr>
          <p:nvPr>
            <p:ph idx="1"/>
          </p:nvPr>
        </p:nvSpPr>
        <p:spPr>
          <a:xfrm>
            <a:off x="457200" y="1598905"/>
            <a:ext cx="8229600" cy="4999810"/>
          </a:xfrm>
        </p:spPr>
        <p:txBody>
          <a:bodyPr>
            <a:noAutofit/>
          </a:bodyPr>
          <a:lstStyle/>
          <a:p>
            <a:pPr marL="0" indent="0">
              <a:spcBef>
                <a:spcPct val="50000"/>
              </a:spcBef>
              <a:buNone/>
            </a:pPr>
            <a:r>
              <a:rPr lang="en-US" dirty="0">
                <a:latin typeface="Times New Roman" charset="0"/>
                <a:cs typeface="Times New Roman" charset="0"/>
              </a:rPr>
              <a:t>Electric dipole: two equal charges, opposite in sign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6_32_FigureA.jpg"/>
          <p:cNvPicPr>
            <a:picLocks noChangeAspect="1"/>
          </p:cNvPicPr>
          <p:nvPr/>
        </p:nvPicPr>
        <p:blipFill rotWithShape="1">
          <a:blip r:embed="rId2">
            <a:extLst>
              <a:ext uri="{28A0092B-C50C-407E-A947-70E740481C1C}">
                <a14:useLocalDpi xmlns:a14="http://schemas.microsoft.com/office/drawing/2010/main" val="0"/>
              </a:ext>
            </a:extLst>
          </a:blip>
          <a:srcRect b="4720"/>
          <a:stretch/>
        </p:blipFill>
        <p:spPr>
          <a:xfrm>
            <a:off x="2312150" y="2400016"/>
            <a:ext cx="4526050" cy="3880523"/>
          </a:xfrm>
          <a:prstGeom prst="rect">
            <a:avLst/>
          </a:prstGeom>
        </p:spPr>
      </p:pic>
    </p:spTree>
    <p:extLst>
      <p:ext uri="{BB962C8B-B14F-4D97-AF65-F5344CB8AC3E}">
        <p14:creationId xmlns:p14="http://schemas.microsoft.com/office/powerpoint/2010/main" val="951113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16-8 Electric Field </a:t>
            </a:r>
            <a:r>
              <a:rPr lang="en-US" dirty="0" smtClean="0">
                <a:latin typeface="Times New Roman" charset="0"/>
                <a:cs typeface="Times New Roman" charset="0"/>
              </a:rPr>
              <a:t>Lines</a:t>
            </a:r>
            <a:endParaRPr lang="en-US" dirty="0"/>
          </a:p>
        </p:txBody>
      </p:sp>
      <p:sp>
        <p:nvSpPr>
          <p:cNvPr id="3" name="Content Placeholder 2"/>
          <p:cNvSpPr>
            <a:spLocks noGrp="1"/>
          </p:cNvSpPr>
          <p:nvPr>
            <p:ph idx="1"/>
          </p:nvPr>
        </p:nvSpPr>
        <p:spPr>
          <a:xfrm>
            <a:off x="3719356" y="1598905"/>
            <a:ext cx="4967443" cy="4999810"/>
          </a:xfrm>
        </p:spPr>
        <p:txBody>
          <a:bodyPr>
            <a:noAutofit/>
          </a:bodyPr>
          <a:lstStyle/>
          <a:p>
            <a:pPr marL="0" indent="0">
              <a:spcBef>
                <a:spcPct val="50000"/>
              </a:spcBef>
              <a:buNone/>
            </a:pPr>
            <a:r>
              <a:rPr lang="en-US" dirty="0">
                <a:latin typeface="Times New Roman" charset="0"/>
                <a:cs typeface="Times New Roman" charset="0"/>
              </a:rPr>
              <a:t>The electric field between two closely spaced, oppositely charged parallel plates is constant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6" name="Picture 5" descr="16_32_FigureD.jpg"/>
          <p:cNvPicPr>
            <a:picLocks noChangeAspect="1"/>
          </p:cNvPicPr>
          <p:nvPr/>
        </p:nvPicPr>
        <p:blipFill rotWithShape="1">
          <a:blip r:embed="rId2">
            <a:extLst>
              <a:ext uri="{28A0092B-C50C-407E-A947-70E740481C1C}">
                <a14:useLocalDpi xmlns:a14="http://schemas.microsoft.com/office/drawing/2010/main" val="0"/>
              </a:ext>
            </a:extLst>
          </a:blip>
          <a:srcRect b="3972"/>
          <a:stretch/>
        </p:blipFill>
        <p:spPr>
          <a:xfrm>
            <a:off x="1150495" y="1720951"/>
            <a:ext cx="1857089" cy="4640762"/>
          </a:xfrm>
          <a:prstGeom prst="rect">
            <a:avLst/>
          </a:prstGeom>
        </p:spPr>
      </p:pic>
    </p:spTree>
    <p:extLst>
      <p:ext uri="{BB962C8B-B14F-4D97-AF65-F5344CB8AC3E}">
        <p14:creationId xmlns:p14="http://schemas.microsoft.com/office/powerpoint/2010/main" val="152450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16-8 Electric Field </a:t>
            </a:r>
            <a:r>
              <a:rPr lang="en-US" dirty="0" smtClean="0">
                <a:latin typeface="Times New Roman" charset="0"/>
                <a:cs typeface="Times New Roman" charset="0"/>
              </a:rPr>
              <a:t>Lines</a:t>
            </a:r>
            <a:endParaRPr lang="en-US" dirty="0"/>
          </a:p>
        </p:txBody>
      </p:sp>
      <p:sp>
        <p:nvSpPr>
          <p:cNvPr id="3" name="Content Placeholder 2"/>
          <p:cNvSpPr>
            <a:spLocks noGrp="1"/>
          </p:cNvSpPr>
          <p:nvPr>
            <p:ph idx="1"/>
          </p:nvPr>
        </p:nvSpPr>
        <p:spPr>
          <a:xfrm>
            <a:off x="449264" y="1598905"/>
            <a:ext cx="8237536" cy="4999810"/>
          </a:xfrm>
        </p:spPr>
        <p:txBody>
          <a:bodyPr>
            <a:noAutofit/>
          </a:bodyPr>
          <a:lstStyle/>
          <a:p>
            <a:pPr marL="0" indent="0">
              <a:spcBef>
                <a:spcPct val="50000"/>
              </a:spcBef>
              <a:buNone/>
            </a:pPr>
            <a:r>
              <a:rPr lang="en-US" dirty="0">
                <a:latin typeface="Times New Roman" charset="0"/>
                <a:cs typeface="Times New Roman" charset="0"/>
              </a:rPr>
              <a:t>Summary of field lines:</a:t>
            </a:r>
          </a:p>
          <a:p>
            <a:pPr marL="450850" indent="-444500">
              <a:spcBef>
                <a:spcPct val="50000"/>
              </a:spcBef>
              <a:buFontTx/>
              <a:buAutoNum type="arabicPeriod"/>
            </a:pPr>
            <a:r>
              <a:rPr lang="en-US" dirty="0" smtClean="0">
                <a:latin typeface="Times New Roman" charset="0"/>
                <a:cs typeface="Times New Roman" charset="0"/>
              </a:rPr>
              <a:t>Field </a:t>
            </a:r>
            <a:r>
              <a:rPr lang="en-US" dirty="0">
                <a:latin typeface="Times New Roman" charset="0"/>
                <a:cs typeface="Times New Roman" charset="0"/>
              </a:rPr>
              <a:t>lines indicate the direction of the field; the field is tangent to the line.</a:t>
            </a:r>
          </a:p>
          <a:p>
            <a:pPr marL="450850" indent="-444500">
              <a:spcBef>
                <a:spcPct val="50000"/>
              </a:spcBef>
              <a:buFontTx/>
              <a:buAutoNum type="arabicPeriod"/>
            </a:pPr>
            <a:r>
              <a:rPr lang="en-US" dirty="0" smtClean="0">
                <a:latin typeface="Times New Roman" charset="0"/>
                <a:cs typeface="Times New Roman" charset="0"/>
              </a:rPr>
              <a:t>The </a:t>
            </a:r>
            <a:r>
              <a:rPr lang="en-US" dirty="0">
                <a:latin typeface="Times New Roman" charset="0"/>
                <a:cs typeface="Times New Roman" charset="0"/>
              </a:rPr>
              <a:t>magnitude of the field is proportional to the density of the lines.</a:t>
            </a:r>
          </a:p>
          <a:p>
            <a:pPr marL="450850" indent="-444500">
              <a:spcBef>
                <a:spcPct val="50000"/>
              </a:spcBef>
              <a:buFontTx/>
              <a:buAutoNum type="arabicPeriod"/>
            </a:pPr>
            <a:r>
              <a:rPr lang="en-US" dirty="0" smtClean="0">
                <a:latin typeface="Times New Roman" charset="0"/>
                <a:cs typeface="Times New Roman" charset="0"/>
              </a:rPr>
              <a:t>Field </a:t>
            </a:r>
            <a:r>
              <a:rPr lang="en-US" dirty="0">
                <a:latin typeface="Times New Roman" charset="0"/>
                <a:cs typeface="Times New Roman" charset="0"/>
              </a:rPr>
              <a:t>lines start on positive charges and end on negative charges; the number is proportional to the magnitude of the charge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1250128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_34_Figure.jpg"/>
          <p:cNvPicPr>
            <a:picLocks noChangeAspect="1"/>
          </p:cNvPicPr>
          <p:nvPr/>
        </p:nvPicPr>
        <p:blipFill rotWithShape="1">
          <a:blip r:embed="rId2">
            <a:extLst>
              <a:ext uri="{28A0092B-C50C-407E-A947-70E740481C1C}">
                <a14:useLocalDpi xmlns:a14="http://schemas.microsoft.com/office/drawing/2010/main" val="0"/>
              </a:ext>
            </a:extLst>
          </a:blip>
          <a:srcRect b="3943"/>
          <a:stretch/>
        </p:blipFill>
        <p:spPr>
          <a:xfrm>
            <a:off x="449263" y="2622914"/>
            <a:ext cx="4218432" cy="3853020"/>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16-9 Electric Fields and </a:t>
            </a:r>
            <a:r>
              <a:rPr lang="en-US" dirty="0" smtClean="0">
                <a:latin typeface="Times New Roman" charset="0"/>
                <a:cs typeface="Times New Roman" charset="0"/>
              </a:rPr>
              <a:t>Conductors</a:t>
            </a:r>
            <a:endParaRPr lang="en-US" dirty="0">
              <a:latin typeface="Times New Roman" charset="0"/>
              <a:cs typeface="Times New Roman" charset="0"/>
            </a:endParaRPr>
          </a:p>
        </p:txBody>
      </p:sp>
      <p:sp>
        <p:nvSpPr>
          <p:cNvPr id="3" name="Content Placeholder 2"/>
          <p:cNvSpPr>
            <a:spLocks noGrp="1"/>
          </p:cNvSpPr>
          <p:nvPr>
            <p:ph idx="1"/>
          </p:nvPr>
        </p:nvSpPr>
        <p:spPr>
          <a:xfrm>
            <a:off x="449264" y="1598905"/>
            <a:ext cx="8237536" cy="4999810"/>
          </a:xfrm>
        </p:spPr>
        <p:txBody>
          <a:bodyPr>
            <a:noAutofit/>
          </a:bodyPr>
          <a:lstStyle/>
          <a:p>
            <a:pPr marL="0" indent="0">
              <a:spcBef>
                <a:spcPct val="50000"/>
              </a:spcBef>
              <a:buNone/>
            </a:pPr>
            <a:r>
              <a:rPr lang="en-US" dirty="0">
                <a:latin typeface="Times New Roman" charset="0"/>
                <a:cs typeface="Times New Roman" charset="0"/>
              </a:rPr>
              <a:t>The static electric field inside a conductor is </a:t>
            </a:r>
            <a:r>
              <a:rPr lang="en-US" dirty="0" smtClean="0">
                <a:latin typeface="Times New Roman" charset="0"/>
                <a:cs typeface="Times New Roman" charset="0"/>
              </a:rPr>
              <a:t>zero—if </a:t>
            </a:r>
            <a:r>
              <a:rPr lang="en-US" dirty="0">
                <a:latin typeface="Times New Roman" charset="0"/>
                <a:cs typeface="Times New Roman" charset="0"/>
              </a:rPr>
              <a:t>it were not, the charges would move.</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a:p>
            <a:pPr marL="0" indent="0">
              <a:spcBef>
                <a:spcPct val="50000"/>
              </a:spcBef>
              <a:buNone/>
              <a:tabLst>
                <a:tab pos="4346575" algn="l"/>
              </a:tabLst>
            </a:pPr>
            <a:r>
              <a:rPr lang="en-US" dirty="0" smtClean="0">
                <a:latin typeface="Times New Roman" charset="0"/>
                <a:cs typeface="Times New Roman" charset="0"/>
              </a:rPr>
              <a:t>	The </a:t>
            </a:r>
            <a:r>
              <a:rPr lang="en-US" dirty="0">
                <a:latin typeface="Times New Roman" charset="0"/>
                <a:cs typeface="Times New Roman" charset="0"/>
              </a:rPr>
              <a:t>net charge on a </a:t>
            </a:r>
            <a:r>
              <a:rPr lang="en-US" dirty="0" smtClean="0">
                <a:latin typeface="Times New Roman" charset="0"/>
                <a:cs typeface="Times New Roman" charset="0"/>
              </a:rPr>
              <a:t>	conductor </a:t>
            </a:r>
            <a:r>
              <a:rPr lang="en-US" dirty="0">
                <a:latin typeface="Times New Roman" charset="0"/>
                <a:cs typeface="Times New Roman" charset="0"/>
              </a:rPr>
              <a:t>is on its </a:t>
            </a:r>
            <a:r>
              <a:rPr lang="en-US" dirty="0" smtClean="0">
                <a:latin typeface="Times New Roman" charset="0"/>
                <a:cs typeface="Times New Roman" charset="0"/>
              </a:rPr>
              <a:t>	surface.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830213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598905"/>
            <a:ext cx="8237536" cy="4999810"/>
          </a:xfrm>
        </p:spPr>
        <p:txBody>
          <a:bodyPr>
            <a:noAutofit/>
          </a:bodyPr>
          <a:lstStyle/>
          <a:p>
            <a:pPr marL="0" indent="0">
              <a:spcBef>
                <a:spcPct val="50000"/>
              </a:spcBef>
              <a:buNone/>
            </a:pPr>
            <a:r>
              <a:rPr lang="en-US" dirty="0">
                <a:latin typeface="Times New Roman" charset="0"/>
                <a:cs typeface="Times New Roman" charset="0"/>
              </a:rPr>
              <a:t>The electric field is perpendicular to the surface of a </a:t>
            </a:r>
            <a:r>
              <a:rPr lang="en-US" dirty="0" smtClean="0">
                <a:latin typeface="Times New Roman" charset="0"/>
                <a:cs typeface="Times New Roman" charset="0"/>
              </a:rPr>
              <a:t>conductor—again</a:t>
            </a:r>
            <a:r>
              <a:rPr lang="en-US" dirty="0">
                <a:latin typeface="Times New Roman" charset="0"/>
                <a:cs typeface="Times New Roman" charset="0"/>
              </a:rPr>
              <a:t>, if it were not, charges would move.</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16-9 Electric Fields and </a:t>
            </a:r>
            <a:r>
              <a:rPr lang="en-US" dirty="0" smtClean="0">
                <a:latin typeface="Times New Roman" charset="0"/>
                <a:cs typeface="Times New Roman" charset="0"/>
              </a:rPr>
              <a:t>Conductors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6" name="Picture 5" descr="16_35_Figure.jpg"/>
          <p:cNvPicPr>
            <a:picLocks noChangeAspect="1"/>
          </p:cNvPicPr>
          <p:nvPr/>
        </p:nvPicPr>
        <p:blipFill rotWithShape="1">
          <a:blip r:embed="rId2">
            <a:extLst>
              <a:ext uri="{28A0092B-C50C-407E-A947-70E740481C1C}">
                <a14:useLocalDpi xmlns:a14="http://schemas.microsoft.com/office/drawing/2010/main" val="0"/>
              </a:ext>
            </a:extLst>
          </a:blip>
          <a:srcRect b="5394"/>
          <a:stretch/>
        </p:blipFill>
        <p:spPr>
          <a:xfrm>
            <a:off x="1888819" y="2772516"/>
            <a:ext cx="5372712" cy="3570830"/>
          </a:xfrm>
          <a:prstGeom prst="rect">
            <a:avLst/>
          </a:prstGeom>
        </p:spPr>
      </p:pic>
    </p:spTree>
    <p:extLst>
      <p:ext uri="{BB962C8B-B14F-4D97-AF65-F5344CB8AC3E}">
        <p14:creationId xmlns:p14="http://schemas.microsoft.com/office/powerpoint/2010/main" val="1782298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598905"/>
            <a:ext cx="4125911" cy="4999810"/>
          </a:xfrm>
        </p:spPr>
        <p:txBody>
          <a:bodyPr>
            <a:noAutofit/>
          </a:bodyPr>
          <a:lstStyle/>
          <a:p>
            <a:pPr marL="0" indent="0">
              <a:spcBef>
                <a:spcPct val="50000"/>
              </a:spcBef>
              <a:buNone/>
            </a:pPr>
            <a:r>
              <a:rPr lang="en-US" dirty="0">
                <a:latin typeface="Times New Roman" charset="0"/>
                <a:cs typeface="Times New Roman" charset="0"/>
              </a:rPr>
              <a:t>Molecular biology is the study of the structure and functioning of the living cell at the molecular level.</a:t>
            </a:r>
          </a:p>
          <a:p>
            <a:pPr marL="0" indent="0">
              <a:spcBef>
                <a:spcPct val="50000"/>
              </a:spcBef>
              <a:buNone/>
            </a:pPr>
            <a:r>
              <a:rPr lang="en-US" dirty="0">
                <a:latin typeface="Times New Roman" charset="0"/>
                <a:cs typeface="Times New Roman" charset="0"/>
              </a:rPr>
              <a:t>The DNA molecule is a double helix</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16-10 Electric Forces in Molecular Biology: DNA Structure and </a:t>
            </a:r>
            <a:r>
              <a:rPr lang="en-US" dirty="0" smtClean="0">
                <a:latin typeface="Times New Roman" charset="0"/>
                <a:cs typeface="Times New Roman" charset="0"/>
              </a:rPr>
              <a:t>Replication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6_39_FigureA.jpg"/>
          <p:cNvPicPr>
            <a:picLocks noChangeAspect="1"/>
          </p:cNvPicPr>
          <p:nvPr/>
        </p:nvPicPr>
        <p:blipFill rotWithShape="1">
          <a:blip r:embed="rId2">
            <a:extLst>
              <a:ext uri="{28A0092B-C50C-407E-A947-70E740481C1C}">
                <a14:useLocalDpi xmlns:a14="http://schemas.microsoft.com/office/drawing/2010/main" val="0"/>
              </a:ext>
            </a:extLst>
          </a:blip>
          <a:srcRect b="5321"/>
          <a:stretch/>
        </p:blipFill>
        <p:spPr>
          <a:xfrm>
            <a:off x="5288539" y="1820400"/>
            <a:ext cx="2233912" cy="4205570"/>
          </a:xfrm>
          <a:prstGeom prst="rect">
            <a:avLst/>
          </a:prstGeom>
        </p:spPr>
      </p:pic>
    </p:spTree>
    <p:extLst>
      <p:ext uri="{BB962C8B-B14F-4D97-AF65-F5344CB8AC3E}">
        <p14:creationId xmlns:p14="http://schemas.microsoft.com/office/powerpoint/2010/main" val="3927199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598905"/>
            <a:ext cx="4125911" cy="4999810"/>
          </a:xfrm>
        </p:spPr>
        <p:txBody>
          <a:bodyPr>
            <a:noAutofit/>
          </a:bodyPr>
          <a:lstStyle/>
          <a:p>
            <a:pPr marL="0" indent="0">
              <a:spcBef>
                <a:spcPct val="50000"/>
              </a:spcBef>
              <a:buNone/>
            </a:pPr>
            <a:r>
              <a:rPr lang="en-US" dirty="0">
                <a:latin typeface="Times New Roman" charset="0"/>
                <a:cs typeface="Times New Roman" charset="0"/>
              </a:rPr>
              <a:t>The A-T and G-C nucleotide bases attract each other through electrostatic forces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16-10 Electric Forces in Molecular Biology: DNA Structure and </a:t>
            </a:r>
            <a:r>
              <a:rPr lang="en-US" dirty="0" smtClean="0">
                <a:latin typeface="Times New Roman" charset="0"/>
                <a:cs typeface="Times New Roman" charset="0"/>
              </a:rPr>
              <a:t>Replication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6" name="Picture 5" descr="16_39_FigureB.jpg"/>
          <p:cNvPicPr>
            <a:picLocks noChangeAspect="1"/>
          </p:cNvPicPr>
          <p:nvPr/>
        </p:nvPicPr>
        <p:blipFill rotWithShape="1">
          <a:blip r:embed="rId2">
            <a:extLst>
              <a:ext uri="{28A0092B-C50C-407E-A947-70E740481C1C}">
                <a14:useLocalDpi xmlns:a14="http://schemas.microsoft.com/office/drawing/2010/main" val="0"/>
              </a:ext>
            </a:extLst>
          </a:blip>
          <a:srcRect b="2485"/>
          <a:stretch/>
        </p:blipFill>
        <p:spPr>
          <a:xfrm>
            <a:off x="4610101" y="1315465"/>
            <a:ext cx="3676468" cy="5385167"/>
          </a:xfrm>
          <a:prstGeom prst="rect">
            <a:avLst/>
          </a:prstGeom>
        </p:spPr>
      </p:pic>
    </p:spTree>
    <p:extLst>
      <p:ext uri="{BB962C8B-B14F-4D97-AF65-F5344CB8AC3E}">
        <p14:creationId xmlns:p14="http://schemas.microsoft.com/office/powerpoint/2010/main" val="6757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16</a:t>
            </a:r>
            <a:endParaRPr lang="en-US" dirty="0"/>
          </a:p>
        </p:txBody>
      </p:sp>
      <p:sp>
        <p:nvSpPr>
          <p:cNvPr id="3" name="Content Placeholder 2"/>
          <p:cNvSpPr>
            <a:spLocks noGrp="1"/>
          </p:cNvSpPr>
          <p:nvPr>
            <p:ph idx="1"/>
          </p:nvPr>
        </p:nvSpPr>
        <p:spPr>
          <a:xfrm>
            <a:off x="457200" y="1598604"/>
            <a:ext cx="8229600" cy="5320365"/>
          </a:xfrm>
        </p:spPr>
        <p:txBody>
          <a:bodyPr/>
          <a:lstStyle/>
          <a:p>
            <a:pPr>
              <a:spcBef>
                <a:spcPct val="50000"/>
              </a:spcBef>
              <a:buFontTx/>
              <a:buChar char="•"/>
            </a:pPr>
            <a:r>
              <a:rPr lang="en-US" dirty="0">
                <a:latin typeface="Times New Roman" charset="0"/>
                <a:cs typeface="Times New Roman" charset="0"/>
              </a:rPr>
              <a:t>Electric Field Lines</a:t>
            </a:r>
          </a:p>
          <a:p>
            <a:pPr>
              <a:spcBef>
                <a:spcPct val="50000"/>
              </a:spcBef>
              <a:buFontTx/>
              <a:buChar char="•"/>
            </a:pPr>
            <a:r>
              <a:rPr lang="en-US" dirty="0" smtClean="0">
                <a:latin typeface="Times New Roman" charset="0"/>
                <a:cs typeface="Times New Roman" charset="0"/>
              </a:rPr>
              <a:t>Electric </a:t>
            </a:r>
            <a:r>
              <a:rPr lang="en-US" dirty="0">
                <a:latin typeface="Times New Roman" charset="0"/>
                <a:cs typeface="Times New Roman" charset="0"/>
              </a:rPr>
              <a:t>Fields and Conductors</a:t>
            </a:r>
          </a:p>
          <a:p>
            <a:pPr marL="346075" indent="-346075">
              <a:spcBef>
                <a:spcPct val="50000"/>
              </a:spcBef>
              <a:buFontTx/>
              <a:buChar char="•"/>
            </a:pPr>
            <a:r>
              <a:rPr lang="en-US" dirty="0" smtClean="0">
                <a:latin typeface="Times New Roman" charset="0"/>
                <a:cs typeface="Times New Roman" charset="0"/>
              </a:rPr>
              <a:t>Electric </a:t>
            </a:r>
            <a:r>
              <a:rPr lang="en-US" dirty="0">
                <a:latin typeface="Times New Roman" charset="0"/>
                <a:cs typeface="Times New Roman" charset="0"/>
              </a:rPr>
              <a:t>Forces in Molecular Biology: DNA Structure and Replication</a:t>
            </a:r>
          </a:p>
          <a:p>
            <a:pPr marL="346075" indent="-346075">
              <a:spcBef>
                <a:spcPct val="50000"/>
              </a:spcBef>
              <a:buFontTx/>
              <a:buChar char="•"/>
            </a:pPr>
            <a:r>
              <a:rPr lang="en-US" dirty="0" smtClean="0">
                <a:latin typeface="Times New Roman" charset="0"/>
                <a:cs typeface="Times New Roman" charset="0"/>
              </a:rPr>
              <a:t>Photocopy </a:t>
            </a:r>
            <a:r>
              <a:rPr lang="en-US" dirty="0">
                <a:latin typeface="Times New Roman" charset="0"/>
                <a:cs typeface="Times New Roman" charset="0"/>
              </a:rPr>
              <a:t>Machines and Computer Printers Use Electrostatics </a:t>
            </a:r>
          </a:p>
          <a:p>
            <a:pPr>
              <a:spcBef>
                <a:spcPct val="50000"/>
              </a:spcBef>
              <a:buFontTx/>
              <a:buChar char="•"/>
            </a:pPr>
            <a:r>
              <a:rPr lang="en-US" dirty="0" smtClean="0">
                <a:latin typeface="Times New Roman" charset="0"/>
                <a:cs typeface="Times New Roman" charset="0"/>
              </a:rPr>
              <a:t>Gauss</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718987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598905"/>
            <a:ext cx="8542336" cy="4999810"/>
          </a:xfrm>
        </p:spPr>
        <p:txBody>
          <a:bodyPr>
            <a:noAutofit/>
          </a:bodyPr>
          <a:lstStyle/>
          <a:p>
            <a:pPr marL="0" indent="0">
              <a:spcBef>
                <a:spcPct val="50000"/>
              </a:spcBef>
              <a:buNone/>
            </a:pPr>
            <a:r>
              <a:rPr lang="en-US" dirty="0">
                <a:latin typeface="Times New Roman" charset="0"/>
                <a:cs typeface="Times New Roman" charset="0"/>
              </a:rPr>
              <a:t>Replication: DNA is in a </a:t>
            </a:r>
            <a:r>
              <a:rPr lang="en-US" altLang="ja-JP" dirty="0" smtClean="0">
                <a:latin typeface="Times New Roman" charset="0"/>
                <a:cs typeface="Times New Roman" charset="0"/>
              </a:rPr>
              <a:t>“</a:t>
            </a:r>
            <a:r>
              <a:rPr lang="en-US" dirty="0" smtClean="0">
                <a:latin typeface="Times New Roman" charset="0"/>
                <a:cs typeface="Times New Roman" charset="0"/>
              </a:rPr>
              <a:t>soup</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of A, C, G, and T in the cell. During random collisions, A and T will be attracted to each other, </a:t>
            </a:r>
            <a:r>
              <a:rPr lang="en-US" dirty="0" smtClean="0">
                <a:latin typeface="Times New Roman" charset="0"/>
                <a:cs typeface="Times New Roman" charset="0"/>
              </a:rPr>
              <a:t>as </a:t>
            </a:r>
            <a:r>
              <a:rPr lang="en-US" dirty="0" smtClean="0">
                <a:latin typeface="Times New Roman" charset="0"/>
                <a:cs typeface="Times New Roman" charset="0"/>
              </a:rPr>
              <a:t>will G </a:t>
            </a:r>
            <a:r>
              <a:rPr lang="en-US" dirty="0">
                <a:latin typeface="Times New Roman" charset="0"/>
                <a:cs typeface="Times New Roman" charset="0"/>
              </a:rPr>
              <a:t>and C</a:t>
            </a:r>
            <a:r>
              <a:rPr lang="en-US" dirty="0" smtClean="0">
                <a:latin typeface="Times New Roman" charset="0"/>
                <a:cs typeface="Times New Roman" charset="0"/>
              </a:rPr>
              <a:t>; </a:t>
            </a:r>
            <a:r>
              <a:rPr lang="en-US" dirty="0" smtClean="0">
                <a:latin typeface="Times New Roman" charset="0"/>
                <a:cs typeface="Times New Roman" charset="0"/>
              </a:rPr>
              <a:t>other combinations will not</a:t>
            </a:r>
            <a:r>
              <a:rPr lang="en-US" dirty="0">
                <a:latin typeface="Times New Roman" charset="0"/>
                <a:cs typeface="Times New Roman" charset="0"/>
              </a:rPr>
              <a:t>.</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16-10 Electric Forces in Molecular Biology: DNA Structure and </a:t>
            </a:r>
            <a:r>
              <a:rPr lang="en-US" dirty="0" smtClean="0">
                <a:latin typeface="Times New Roman" charset="0"/>
                <a:cs typeface="Times New Roman" charset="0"/>
              </a:rPr>
              <a:t>Replication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6_40_Figure.jpg"/>
          <p:cNvPicPr>
            <a:picLocks noChangeAspect="1"/>
          </p:cNvPicPr>
          <p:nvPr/>
        </p:nvPicPr>
        <p:blipFill rotWithShape="1">
          <a:blip r:embed="rId2">
            <a:extLst>
              <a:ext uri="{28A0092B-C50C-407E-A947-70E740481C1C}">
                <a14:useLocalDpi xmlns:a14="http://schemas.microsoft.com/office/drawing/2010/main" val="0"/>
              </a:ext>
            </a:extLst>
          </a:blip>
          <a:srcRect b="3377"/>
          <a:stretch/>
        </p:blipFill>
        <p:spPr>
          <a:xfrm>
            <a:off x="1863572" y="3167245"/>
            <a:ext cx="5575453" cy="3273798"/>
          </a:xfrm>
          <a:prstGeom prst="rect">
            <a:avLst/>
          </a:prstGeom>
        </p:spPr>
      </p:pic>
    </p:spTree>
    <p:extLst>
      <p:ext uri="{BB962C8B-B14F-4D97-AF65-F5344CB8AC3E}">
        <p14:creationId xmlns:p14="http://schemas.microsoft.com/office/powerpoint/2010/main" val="1065350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598905"/>
            <a:ext cx="8247061" cy="4999810"/>
          </a:xfrm>
        </p:spPr>
        <p:txBody>
          <a:bodyPr>
            <a:noAutofit/>
          </a:bodyPr>
          <a:lstStyle/>
          <a:p>
            <a:pPr marL="0" indent="0">
              <a:spcBef>
                <a:spcPct val="50000"/>
              </a:spcBef>
              <a:buNone/>
            </a:pPr>
            <a:r>
              <a:rPr lang="en-US" dirty="0">
                <a:latin typeface="Times New Roman" charset="0"/>
                <a:cs typeface="Times New Roman" charset="0"/>
              </a:rPr>
              <a:t>Photocopy machine: </a:t>
            </a:r>
          </a:p>
          <a:p>
            <a:pPr>
              <a:spcBef>
                <a:spcPct val="50000"/>
              </a:spcBef>
              <a:buFontTx/>
              <a:buChar char="•"/>
            </a:pPr>
            <a:r>
              <a:rPr lang="en-US" dirty="0" smtClean="0">
                <a:latin typeface="Times New Roman" charset="0"/>
                <a:cs typeface="Times New Roman" charset="0"/>
              </a:rPr>
              <a:t>drum </a:t>
            </a:r>
            <a:r>
              <a:rPr lang="en-US" dirty="0">
                <a:latin typeface="Times New Roman" charset="0"/>
                <a:cs typeface="Times New Roman" charset="0"/>
              </a:rPr>
              <a:t>is charged positively</a:t>
            </a:r>
          </a:p>
          <a:p>
            <a:pPr>
              <a:spcBef>
                <a:spcPct val="50000"/>
              </a:spcBef>
              <a:buFontTx/>
              <a:buChar char="•"/>
            </a:pPr>
            <a:r>
              <a:rPr lang="en-US" dirty="0" smtClean="0">
                <a:latin typeface="Times New Roman" charset="0"/>
                <a:cs typeface="Times New Roman" charset="0"/>
              </a:rPr>
              <a:t>image </a:t>
            </a:r>
            <a:r>
              <a:rPr lang="en-US" dirty="0">
                <a:latin typeface="Times New Roman" charset="0"/>
                <a:cs typeface="Times New Roman" charset="0"/>
              </a:rPr>
              <a:t>is focused on drum</a:t>
            </a:r>
          </a:p>
          <a:p>
            <a:pPr>
              <a:spcBef>
                <a:spcPct val="50000"/>
              </a:spcBef>
              <a:buFontTx/>
              <a:buChar char="•"/>
            </a:pPr>
            <a:r>
              <a:rPr lang="en-US" dirty="0" smtClean="0">
                <a:latin typeface="Times New Roman" charset="0"/>
                <a:cs typeface="Times New Roman" charset="0"/>
              </a:rPr>
              <a:t>only </a:t>
            </a:r>
            <a:r>
              <a:rPr lang="en-US" dirty="0">
                <a:latin typeface="Times New Roman" charset="0"/>
                <a:cs typeface="Times New Roman" charset="0"/>
              </a:rPr>
              <a:t>black areas stay charged and therefore attract toner particles</a:t>
            </a:r>
          </a:p>
          <a:p>
            <a:pPr>
              <a:spcBef>
                <a:spcPct val="50000"/>
              </a:spcBef>
              <a:buFontTx/>
              <a:buChar char="•"/>
            </a:pPr>
            <a:r>
              <a:rPr lang="en-US" dirty="0" smtClean="0">
                <a:latin typeface="Times New Roman" charset="0"/>
                <a:cs typeface="Times New Roman" charset="0"/>
              </a:rPr>
              <a:t>image </a:t>
            </a:r>
            <a:r>
              <a:rPr lang="en-US" dirty="0">
                <a:latin typeface="Times New Roman" charset="0"/>
                <a:cs typeface="Times New Roman" charset="0"/>
              </a:rPr>
              <a:t>is transferred to paper and sealed by heat</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16-11 Photocopy Machines and Computer Printers Use </a:t>
            </a:r>
            <a:r>
              <a:rPr lang="en-US" dirty="0" smtClean="0">
                <a:latin typeface="Times New Roman" charset="0"/>
                <a:cs typeface="Times New Roman" charset="0"/>
              </a:rPr>
              <a:t>Electrostatics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108580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598905"/>
            <a:ext cx="8247061" cy="4999810"/>
          </a:xfrm>
        </p:spPr>
        <p:txBody>
          <a:bodyPr>
            <a:noAutofit/>
          </a:bodyPr>
          <a:lstStyle/>
          <a:p>
            <a:pPr marL="0" indent="0">
              <a:spcBef>
                <a:spcPct val="50000"/>
              </a:spcBef>
              <a:buNone/>
            </a:pP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16-11 Photocopy Machines and Computer Printers Use </a:t>
            </a:r>
            <a:r>
              <a:rPr lang="en-US" dirty="0" smtClean="0">
                <a:latin typeface="Times New Roman" charset="0"/>
                <a:cs typeface="Times New Roman" charset="0"/>
              </a:rPr>
              <a:t>Electrostatics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6_41_Figure.jpg"/>
          <p:cNvPicPr>
            <a:picLocks noChangeAspect="1"/>
          </p:cNvPicPr>
          <p:nvPr/>
        </p:nvPicPr>
        <p:blipFill rotWithShape="1">
          <a:blip r:embed="rId2">
            <a:extLst>
              <a:ext uri="{28A0092B-C50C-407E-A947-70E740481C1C}">
                <a14:useLocalDpi xmlns:a14="http://schemas.microsoft.com/office/drawing/2010/main" val="0"/>
              </a:ext>
            </a:extLst>
          </a:blip>
          <a:srcRect b="4213"/>
          <a:stretch/>
        </p:blipFill>
        <p:spPr>
          <a:xfrm>
            <a:off x="429931" y="1946011"/>
            <a:ext cx="8284696" cy="3532015"/>
          </a:xfrm>
          <a:prstGeom prst="rect">
            <a:avLst/>
          </a:prstGeom>
        </p:spPr>
      </p:pic>
    </p:spTree>
    <p:extLst>
      <p:ext uri="{BB962C8B-B14F-4D97-AF65-F5344CB8AC3E}">
        <p14:creationId xmlns:p14="http://schemas.microsoft.com/office/powerpoint/2010/main" val="479552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598905"/>
            <a:ext cx="8247061" cy="4999810"/>
          </a:xfrm>
        </p:spPr>
        <p:txBody>
          <a:bodyPr>
            <a:noAutofit/>
          </a:bodyPr>
          <a:lstStyle/>
          <a:p>
            <a:pPr marL="0" indent="0">
              <a:spcBef>
                <a:spcPct val="50000"/>
              </a:spcBef>
              <a:buNone/>
            </a:pPr>
            <a:r>
              <a:rPr lang="en-US" dirty="0">
                <a:latin typeface="Times New Roman" charset="0"/>
                <a:cs typeface="Times New Roman" charset="0"/>
              </a:rPr>
              <a:t>Laser printer is similar, except a computer controls the laser intensity to form the image on the </a:t>
            </a:r>
            <a:r>
              <a:rPr lang="en-US" dirty="0" smtClean="0">
                <a:latin typeface="Times New Roman" charset="0"/>
                <a:cs typeface="Times New Roman" charset="0"/>
              </a:rPr>
              <a:t>drum</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16-11 Photocopy Machines and Computer Printers Use Electrostatics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6" name="Picture 5" descr="16_42_Figure.jpg"/>
          <p:cNvPicPr>
            <a:picLocks noChangeAspect="1"/>
          </p:cNvPicPr>
          <p:nvPr/>
        </p:nvPicPr>
        <p:blipFill rotWithShape="1">
          <a:blip r:embed="rId2">
            <a:extLst>
              <a:ext uri="{28A0092B-C50C-407E-A947-70E740481C1C}">
                <a14:useLocalDpi xmlns:a14="http://schemas.microsoft.com/office/drawing/2010/main" val="0"/>
              </a:ext>
            </a:extLst>
          </a:blip>
          <a:srcRect b="4747"/>
          <a:stretch/>
        </p:blipFill>
        <p:spPr>
          <a:xfrm>
            <a:off x="450202" y="2959008"/>
            <a:ext cx="8249945" cy="3105201"/>
          </a:xfrm>
          <a:prstGeom prst="rect">
            <a:avLst/>
          </a:prstGeom>
        </p:spPr>
      </p:pic>
    </p:spTree>
    <p:extLst>
      <p:ext uri="{BB962C8B-B14F-4D97-AF65-F5344CB8AC3E}">
        <p14:creationId xmlns:p14="http://schemas.microsoft.com/office/powerpoint/2010/main" val="3409808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1881" y="1598905"/>
            <a:ext cx="5144444" cy="4999810"/>
          </a:xfrm>
        </p:spPr>
        <p:txBody>
          <a:bodyPr>
            <a:noAutofit/>
          </a:bodyPr>
          <a:lstStyle/>
          <a:p>
            <a:pPr marL="0" indent="0">
              <a:spcBef>
                <a:spcPct val="50000"/>
              </a:spcBef>
              <a:buNone/>
            </a:pPr>
            <a:r>
              <a:rPr lang="en-US" dirty="0">
                <a:latin typeface="Times New Roman" charset="0"/>
                <a:cs typeface="Times New Roman" charset="0"/>
              </a:rPr>
              <a:t>Electric flux</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Electric </a:t>
            </a:r>
            <a:r>
              <a:rPr lang="en-US" dirty="0">
                <a:latin typeface="Times New Roman" charset="0"/>
                <a:cs typeface="Times New Roman" charset="0"/>
              </a:rPr>
              <a:t>flux through an area is proportional to the total number of field lines crossing the area</a:t>
            </a: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16-12 </a:t>
            </a:r>
            <a:r>
              <a:rPr lang="en-US" dirty="0" smtClean="0">
                <a:latin typeface="Times New Roman" charset="0"/>
                <a:cs typeface="Times New Roman" charset="0"/>
              </a:rPr>
              <a:t>Gauss</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6_43_Figure.jpg"/>
          <p:cNvPicPr>
            <a:picLocks noChangeAspect="1"/>
          </p:cNvPicPr>
          <p:nvPr/>
        </p:nvPicPr>
        <p:blipFill rotWithShape="1">
          <a:blip r:embed="rId2">
            <a:extLst>
              <a:ext uri="{28A0092B-C50C-407E-A947-70E740481C1C}">
                <a14:useLocalDpi xmlns:a14="http://schemas.microsoft.com/office/drawing/2010/main" val="0"/>
              </a:ext>
            </a:extLst>
          </a:blip>
          <a:srcRect b="2485"/>
          <a:stretch/>
        </p:blipFill>
        <p:spPr>
          <a:xfrm>
            <a:off x="435306" y="1216107"/>
            <a:ext cx="2815893" cy="5239586"/>
          </a:xfrm>
          <a:prstGeom prst="rect">
            <a:avLst/>
          </a:prstGeom>
        </p:spPr>
      </p:pic>
      <p:grpSp>
        <p:nvGrpSpPr>
          <p:cNvPr id="10" name="Group 9"/>
          <p:cNvGrpSpPr/>
          <p:nvPr/>
        </p:nvGrpSpPr>
        <p:grpSpPr>
          <a:xfrm>
            <a:off x="3598015" y="2272556"/>
            <a:ext cx="5202977" cy="400110"/>
            <a:chOff x="3598015" y="2272556"/>
            <a:chExt cx="5202977" cy="400110"/>
          </a:xfrm>
        </p:grpSpPr>
        <p:pic>
          <p:nvPicPr>
            <p:cNvPr id="7" name="Picture 6" descr="16_KeyEquation_07.jpg"/>
            <p:cNvPicPr>
              <a:picLocks noChangeAspect="1"/>
            </p:cNvPicPr>
            <p:nvPr/>
          </p:nvPicPr>
          <p:blipFill rotWithShape="1">
            <a:blip r:embed="rId3">
              <a:extLst>
                <a:ext uri="{28A0092B-C50C-407E-A947-70E740481C1C}">
                  <a14:useLocalDpi xmlns:a14="http://schemas.microsoft.com/office/drawing/2010/main" val="0"/>
                </a:ext>
              </a:extLst>
            </a:blip>
            <a:srcRect r="44856" b="33041"/>
            <a:stretch/>
          </p:blipFill>
          <p:spPr>
            <a:xfrm>
              <a:off x="3598015" y="2349075"/>
              <a:ext cx="4215584" cy="295736"/>
            </a:xfrm>
            <a:prstGeom prst="rect">
              <a:avLst/>
            </a:prstGeom>
          </p:spPr>
        </p:pic>
        <p:sp>
          <p:nvSpPr>
            <p:cNvPr id="8" name="TextBox 7"/>
            <p:cNvSpPr txBox="1"/>
            <p:nvPr/>
          </p:nvSpPr>
          <p:spPr>
            <a:xfrm>
              <a:off x="7975375" y="2272556"/>
              <a:ext cx="825617" cy="400110"/>
            </a:xfrm>
            <a:prstGeom prst="rect">
              <a:avLst/>
            </a:prstGeom>
            <a:noFill/>
          </p:spPr>
          <p:txBody>
            <a:bodyPr wrap="none" rtlCol="0">
              <a:spAutoFit/>
            </a:bodyPr>
            <a:lstStyle/>
            <a:p>
              <a:r>
                <a:rPr lang="en-US" sz="2000" dirty="0" smtClean="0">
                  <a:latin typeface="Times New Roman"/>
                  <a:cs typeface="Times New Roman"/>
                </a:rPr>
                <a:t>(16-7)</a:t>
              </a:r>
              <a:endParaRPr lang="en-US" sz="2000" dirty="0">
                <a:latin typeface="Times New Roman"/>
                <a:cs typeface="Times New Roman"/>
              </a:endParaRPr>
            </a:p>
          </p:txBody>
        </p:sp>
      </p:grpSp>
    </p:spTree>
    <p:extLst>
      <p:ext uri="{BB962C8B-B14F-4D97-AF65-F5344CB8AC3E}">
        <p14:creationId xmlns:p14="http://schemas.microsoft.com/office/powerpoint/2010/main" val="1994999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3" y="1598905"/>
            <a:ext cx="8247062" cy="4999810"/>
          </a:xfrm>
        </p:spPr>
        <p:txBody>
          <a:bodyPr>
            <a:noAutofit/>
          </a:bodyPr>
          <a:lstStyle/>
          <a:p>
            <a:pPr marL="0" indent="0">
              <a:spcBef>
                <a:spcPct val="50000"/>
              </a:spcBef>
              <a:buNone/>
            </a:pPr>
            <a:r>
              <a:rPr lang="en-US" dirty="0">
                <a:latin typeface="Times New Roman" charset="0"/>
                <a:cs typeface="Times New Roman" charset="0"/>
              </a:rPr>
              <a:t>Flux through a closed surface:</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16-12 </a:t>
            </a:r>
            <a:r>
              <a:rPr lang="en-US" dirty="0" smtClean="0">
                <a:latin typeface="Times New Roman" charset="0"/>
                <a:cs typeface="Times New Roman" charset="0"/>
              </a:rPr>
              <a:t>Gauss</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10" name="Picture 9" descr="16_44_Figure.jpg"/>
          <p:cNvPicPr>
            <a:picLocks noChangeAspect="1"/>
          </p:cNvPicPr>
          <p:nvPr/>
        </p:nvPicPr>
        <p:blipFill rotWithShape="1">
          <a:blip r:embed="rId2">
            <a:extLst>
              <a:ext uri="{28A0092B-C50C-407E-A947-70E740481C1C}">
                <a14:useLocalDpi xmlns:a14="http://schemas.microsoft.com/office/drawing/2010/main" val="0"/>
              </a:ext>
            </a:extLst>
          </a:blip>
          <a:srcRect b="3615"/>
          <a:stretch/>
        </p:blipFill>
        <p:spPr>
          <a:xfrm>
            <a:off x="2870482" y="3495155"/>
            <a:ext cx="3409386" cy="3176305"/>
          </a:xfrm>
          <a:prstGeom prst="rect">
            <a:avLst/>
          </a:prstGeom>
        </p:spPr>
      </p:pic>
      <p:pic>
        <p:nvPicPr>
          <p:cNvPr id="11" name="Picture 10" descr="EQ_pg46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359" y="2327214"/>
            <a:ext cx="5387631" cy="1061200"/>
          </a:xfrm>
          <a:prstGeom prst="rect">
            <a:avLst/>
          </a:prstGeom>
        </p:spPr>
      </p:pic>
    </p:spTree>
    <p:extLst>
      <p:ext uri="{BB962C8B-B14F-4D97-AF65-F5344CB8AC3E}">
        <p14:creationId xmlns:p14="http://schemas.microsoft.com/office/powerpoint/2010/main" val="967448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3" y="1598905"/>
            <a:ext cx="8247062" cy="4999810"/>
          </a:xfrm>
        </p:spPr>
        <p:txBody>
          <a:bodyPr>
            <a:noAutofit/>
          </a:bodyPr>
          <a:lstStyle/>
          <a:p>
            <a:pPr marL="0" indent="0">
              <a:spcBef>
                <a:spcPct val="50000"/>
              </a:spcBef>
              <a:buNone/>
            </a:pPr>
            <a:r>
              <a:rPr lang="en-US" dirty="0">
                <a:latin typeface="Times New Roman" charset="0"/>
                <a:cs typeface="Times New Roman" charset="0"/>
              </a:rPr>
              <a:t>The net number of field lines through the surface is proportional to the charge enclosed, and also to the flux, giving </a:t>
            </a:r>
            <a:r>
              <a:rPr lang="en-US" dirty="0" smtClean="0">
                <a:latin typeface="Times New Roman" charset="0"/>
                <a:cs typeface="Times New Roman" charset="0"/>
              </a:rPr>
              <a:t>Gauss</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This </a:t>
            </a:r>
            <a:r>
              <a:rPr lang="en-US" dirty="0">
                <a:latin typeface="Times New Roman" charset="0"/>
                <a:cs typeface="Times New Roman" charset="0"/>
              </a:rPr>
              <a:t>can be used to find the electric field in situations with a high degree of </a:t>
            </a:r>
            <a:r>
              <a:rPr lang="en-US" dirty="0" smtClean="0">
                <a:latin typeface="Times New Roman" charset="0"/>
                <a:cs typeface="Times New Roman" charset="0"/>
              </a:rPr>
              <a:t>symmetry.</a:t>
            </a:r>
          </a:p>
          <a:p>
            <a:pPr marL="0" indent="0">
              <a:spcBef>
                <a:spcPct val="50000"/>
              </a:spcBef>
              <a:buNone/>
            </a:pP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16-12 </a:t>
            </a:r>
            <a:r>
              <a:rPr lang="en-US" dirty="0" smtClean="0">
                <a:latin typeface="Times New Roman" charset="0"/>
                <a:cs typeface="Times New Roman" charset="0"/>
              </a:rPr>
              <a:t>Gauss</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7" name="Group 6"/>
          <p:cNvGrpSpPr/>
          <p:nvPr/>
        </p:nvGrpSpPr>
        <p:grpSpPr>
          <a:xfrm>
            <a:off x="2619167" y="3140754"/>
            <a:ext cx="3912016" cy="955552"/>
            <a:chOff x="2619167" y="3140754"/>
            <a:chExt cx="3912016" cy="955552"/>
          </a:xfrm>
        </p:grpSpPr>
        <p:pic>
          <p:nvPicPr>
            <p:cNvPr id="5" name="Picture 4" descr="16_KeyEquation_09.jpg"/>
            <p:cNvPicPr>
              <a:picLocks noChangeAspect="1"/>
            </p:cNvPicPr>
            <p:nvPr/>
          </p:nvPicPr>
          <p:blipFill rotWithShape="1">
            <a:blip r:embed="rId2">
              <a:extLst>
                <a:ext uri="{28A0092B-C50C-407E-A947-70E740481C1C}">
                  <a14:useLocalDpi xmlns:a14="http://schemas.microsoft.com/office/drawing/2010/main" val="0"/>
                </a:ext>
              </a:extLst>
            </a:blip>
            <a:srcRect r="65513" b="14344"/>
            <a:stretch/>
          </p:blipFill>
          <p:spPr>
            <a:xfrm>
              <a:off x="2619167" y="3140754"/>
              <a:ext cx="2947496" cy="955552"/>
            </a:xfrm>
            <a:prstGeom prst="rect">
              <a:avLst/>
            </a:prstGeom>
          </p:spPr>
        </p:pic>
        <p:sp>
          <p:nvSpPr>
            <p:cNvPr id="8" name="TextBox 7"/>
            <p:cNvSpPr txBox="1"/>
            <p:nvPr/>
          </p:nvSpPr>
          <p:spPr>
            <a:xfrm>
              <a:off x="5705566" y="3326289"/>
              <a:ext cx="825617" cy="400110"/>
            </a:xfrm>
            <a:prstGeom prst="rect">
              <a:avLst/>
            </a:prstGeom>
            <a:noFill/>
          </p:spPr>
          <p:txBody>
            <a:bodyPr wrap="none" rtlCol="0">
              <a:spAutoFit/>
            </a:bodyPr>
            <a:lstStyle/>
            <a:p>
              <a:r>
                <a:rPr lang="en-US" sz="2000" dirty="0" smtClean="0">
                  <a:latin typeface="Times New Roman"/>
                  <a:cs typeface="Times New Roman"/>
                </a:rPr>
                <a:t>(16-9)</a:t>
              </a:r>
              <a:endParaRPr lang="en-US" sz="2000" dirty="0">
                <a:latin typeface="Times New Roman"/>
                <a:cs typeface="Times New Roman"/>
              </a:endParaRPr>
            </a:p>
          </p:txBody>
        </p:sp>
      </p:grpSp>
    </p:spTree>
    <p:extLst>
      <p:ext uri="{BB962C8B-B14F-4D97-AF65-F5344CB8AC3E}">
        <p14:creationId xmlns:p14="http://schemas.microsoft.com/office/powerpoint/2010/main" val="2549625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16</a:t>
            </a:r>
            <a:endParaRPr lang="en-US" dirty="0"/>
          </a:p>
        </p:txBody>
      </p:sp>
      <p:sp>
        <p:nvSpPr>
          <p:cNvPr id="3" name="Content Placeholder 2"/>
          <p:cNvSpPr>
            <a:spLocks noGrp="1"/>
          </p:cNvSpPr>
          <p:nvPr>
            <p:ph idx="1"/>
          </p:nvPr>
        </p:nvSpPr>
        <p:spPr>
          <a:xfrm>
            <a:off x="457200" y="1598905"/>
            <a:ext cx="8229600" cy="4999810"/>
          </a:xfrm>
        </p:spPr>
        <p:txBody>
          <a:bodyPr>
            <a:noAutofit/>
          </a:bodyPr>
          <a:lstStyle/>
          <a:p>
            <a:pPr>
              <a:spcBef>
                <a:spcPct val="50000"/>
              </a:spcBef>
              <a:buFontTx/>
              <a:buChar char="•"/>
            </a:pPr>
            <a:r>
              <a:rPr lang="en-US" dirty="0">
                <a:latin typeface="Times New Roman" charset="0"/>
                <a:cs typeface="Times New Roman" charset="0"/>
              </a:rPr>
              <a:t>Two kinds of electric </a:t>
            </a:r>
            <a:r>
              <a:rPr lang="en-US" dirty="0" smtClean="0">
                <a:latin typeface="Times New Roman" charset="0"/>
                <a:cs typeface="Times New Roman" charset="0"/>
              </a:rPr>
              <a:t>charge—positive </a:t>
            </a:r>
            <a:r>
              <a:rPr lang="en-US" dirty="0">
                <a:latin typeface="Times New Roman" charset="0"/>
                <a:cs typeface="Times New Roman" charset="0"/>
              </a:rPr>
              <a:t>and negative</a:t>
            </a:r>
          </a:p>
          <a:p>
            <a:pPr>
              <a:spcBef>
                <a:spcPct val="50000"/>
              </a:spcBef>
              <a:buFontTx/>
              <a:buChar char="•"/>
            </a:pPr>
            <a:r>
              <a:rPr lang="en-US" dirty="0" smtClean="0">
                <a:latin typeface="Times New Roman" charset="0"/>
                <a:cs typeface="Times New Roman" charset="0"/>
              </a:rPr>
              <a:t>Charge </a:t>
            </a:r>
            <a:r>
              <a:rPr lang="en-US" dirty="0">
                <a:latin typeface="Times New Roman" charset="0"/>
                <a:cs typeface="Times New Roman" charset="0"/>
              </a:rPr>
              <a:t>is conserved</a:t>
            </a:r>
          </a:p>
          <a:p>
            <a:pPr>
              <a:spcBef>
                <a:spcPct val="50000"/>
              </a:spcBef>
              <a:buFontTx/>
              <a:buChar char="•"/>
            </a:pPr>
            <a:r>
              <a:rPr lang="en-US" dirty="0" smtClean="0">
                <a:latin typeface="Times New Roman" charset="0"/>
                <a:cs typeface="Times New Roman" charset="0"/>
              </a:rPr>
              <a:t>Charge </a:t>
            </a:r>
            <a:r>
              <a:rPr lang="en-US" dirty="0">
                <a:latin typeface="Times New Roman" charset="0"/>
                <a:cs typeface="Times New Roman" charset="0"/>
              </a:rPr>
              <a:t>on electron: </a:t>
            </a:r>
            <a:r>
              <a:rPr lang="en-US" i="1" dirty="0">
                <a:latin typeface="Times New Roman" charset="0"/>
                <a:cs typeface="Times New Roman" charset="0"/>
              </a:rPr>
              <a:t>e</a:t>
            </a:r>
            <a:r>
              <a:rPr lang="en-US" dirty="0">
                <a:latin typeface="Times New Roman" charset="0"/>
                <a:cs typeface="Times New Roman" charset="0"/>
              </a:rPr>
              <a:t> </a:t>
            </a:r>
            <a:r>
              <a:rPr lang="en-US" dirty="0" smtClean="0">
                <a:latin typeface="Times New Roman" charset="0"/>
                <a:cs typeface="Times New Roman" charset="0"/>
              </a:rPr>
              <a:t>= </a:t>
            </a:r>
            <a:r>
              <a:rPr lang="en-US" dirty="0">
                <a:latin typeface="Times New Roman" charset="0"/>
                <a:cs typeface="Times New Roman" charset="0"/>
              </a:rPr>
              <a:t>1.602 </a:t>
            </a:r>
            <a:r>
              <a:rPr lang="en-US" dirty="0" smtClean="0">
                <a:latin typeface="Times New Roman" charset="0"/>
                <a:cs typeface="Times New Roman" charset="0"/>
              </a:rPr>
              <a:t>× 10</a:t>
            </a:r>
            <a:r>
              <a:rPr lang="en-US" baseline="30000" dirty="0" smtClean="0">
                <a:latin typeface="Times New Roman" charset="0"/>
                <a:cs typeface="Times New Roman" charset="0"/>
              </a:rPr>
              <a:t>−19</a:t>
            </a:r>
            <a:r>
              <a:rPr lang="en-US" dirty="0" smtClean="0">
                <a:latin typeface="Times New Roman" charset="0"/>
                <a:cs typeface="Times New Roman" charset="0"/>
              </a:rPr>
              <a:t> </a:t>
            </a:r>
            <a:r>
              <a:rPr lang="en-US" dirty="0">
                <a:latin typeface="Times New Roman" charset="0"/>
                <a:cs typeface="Times New Roman" charset="0"/>
              </a:rPr>
              <a:t>C</a:t>
            </a:r>
          </a:p>
          <a:p>
            <a:pPr>
              <a:spcBef>
                <a:spcPct val="50000"/>
              </a:spcBef>
              <a:buFontTx/>
              <a:buChar char="•"/>
            </a:pPr>
            <a:r>
              <a:rPr lang="en-US" dirty="0" smtClean="0">
                <a:latin typeface="Times New Roman" charset="0"/>
                <a:cs typeface="Times New Roman" charset="0"/>
              </a:rPr>
              <a:t>Conductors</a:t>
            </a:r>
            <a:r>
              <a:rPr lang="en-US" dirty="0">
                <a:latin typeface="Times New Roman" charset="0"/>
                <a:cs typeface="Times New Roman" charset="0"/>
              </a:rPr>
              <a:t>: electrons free to move</a:t>
            </a:r>
          </a:p>
          <a:p>
            <a:pPr marL="346075" indent="-346075">
              <a:spcBef>
                <a:spcPct val="50000"/>
              </a:spcBef>
              <a:buFontTx/>
              <a:buChar char="•"/>
            </a:pPr>
            <a:r>
              <a:rPr lang="en-US" dirty="0" smtClean="0">
                <a:latin typeface="Times New Roman" charset="0"/>
                <a:cs typeface="Times New Roman" charset="0"/>
              </a:rPr>
              <a:t>Insulators</a:t>
            </a:r>
            <a:r>
              <a:rPr lang="en-US" dirty="0">
                <a:latin typeface="Times New Roman" charset="0"/>
                <a:cs typeface="Times New Roman" charset="0"/>
              </a:rPr>
              <a:t>: </a:t>
            </a:r>
            <a:r>
              <a:rPr lang="en-US" dirty="0" smtClean="0">
                <a:latin typeface="Times New Roman" charset="0"/>
                <a:cs typeface="Times New Roman" charset="0"/>
              </a:rPr>
              <a:t>nonconductors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345102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16</a:t>
            </a:r>
            <a:endParaRPr lang="en-US" dirty="0"/>
          </a:p>
        </p:txBody>
      </p:sp>
      <p:sp>
        <p:nvSpPr>
          <p:cNvPr id="3" name="Content Placeholder 2"/>
          <p:cNvSpPr>
            <a:spLocks noGrp="1"/>
          </p:cNvSpPr>
          <p:nvPr>
            <p:ph idx="1"/>
          </p:nvPr>
        </p:nvSpPr>
        <p:spPr>
          <a:xfrm>
            <a:off x="457200" y="1600200"/>
            <a:ext cx="8229600" cy="4420395"/>
          </a:xfrm>
        </p:spPr>
        <p:txBody>
          <a:bodyPr>
            <a:noAutofit/>
          </a:bodyPr>
          <a:lstStyle/>
          <a:p>
            <a:pPr>
              <a:spcBef>
                <a:spcPct val="50000"/>
              </a:spcBef>
              <a:buFontTx/>
              <a:buChar char="•"/>
            </a:pPr>
            <a:r>
              <a:rPr lang="en-US" dirty="0">
                <a:latin typeface="Times New Roman" charset="0"/>
                <a:cs typeface="Times New Roman" charset="0"/>
              </a:rPr>
              <a:t>Charge is quantized in units of </a:t>
            </a:r>
            <a:r>
              <a:rPr lang="en-US" i="1" dirty="0">
                <a:latin typeface="Times New Roman" charset="0"/>
                <a:cs typeface="Times New Roman" charset="0"/>
              </a:rPr>
              <a:t>e</a:t>
            </a:r>
          </a:p>
          <a:p>
            <a:pPr>
              <a:spcBef>
                <a:spcPct val="50000"/>
              </a:spcBef>
              <a:buFontTx/>
              <a:buChar char="•"/>
            </a:pPr>
            <a:r>
              <a:rPr lang="en-US" dirty="0" smtClean="0">
                <a:latin typeface="Times New Roman" charset="0"/>
                <a:cs typeface="Times New Roman" charset="0"/>
              </a:rPr>
              <a:t>Objects </a:t>
            </a:r>
            <a:r>
              <a:rPr lang="en-US" dirty="0">
                <a:latin typeface="Times New Roman" charset="0"/>
                <a:cs typeface="Times New Roman" charset="0"/>
              </a:rPr>
              <a:t>can be charged by conduction or induction</a:t>
            </a:r>
          </a:p>
          <a:p>
            <a:pPr>
              <a:spcBef>
                <a:spcPct val="50000"/>
              </a:spcBef>
              <a:buFontTx/>
              <a:buChar char="•"/>
            </a:pPr>
            <a:r>
              <a:rPr lang="en-US" dirty="0" smtClean="0">
                <a:latin typeface="Times New Roman" charset="0"/>
                <a:cs typeface="Times New Roman" charset="0"/>
              </a:rPr>
              <a:t>Coulomb</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p>
          <a:p>
            <a:pPr marL="0" indent="0">
              <a:spcBef>
                <a:spcPct val="50000"/>
              </a:spcBef>
              <a:buNone/>
            </a:pPr>
            <a:r>
              <a:rPr lang="en-US" dirty="0">
                <a:latin typeface="Times New Roman" charset="0"/>
                <a:cs typeface="Times New Roman" charset="0"/>
              </a:rPr>
              <a:t> </a:t>
            </a:r>
            <a:r>
              <a:rPr lang="en-US" dirty="0" smtClean="0">
                <a:latin typeface="Times New Roman" charset="0"/>
                <a:cs typeface="Times New Roman" charset="0"/>
              </a:rPr>
              <a:t/>
            </a:r>
            <a:br>
              <a:rPr lang="en-US" dirty="0" smtClean="0">
                <a:latin typeface="Times New Roman" charset="0"/>
                <a:cs typeface="Times New Roman" charset="0"/>
              </a:rPr>
            </a:br>
            <a:endParaRPr lang="en-US" dirty="0">
              <a:latin typeface="Times New Roman" charset="0"/>
              <a:cs typeface="Times New Roman" charset="0"/>
            </a:endParaRPr>
          </a:p>
          <a:p>
            <a:pPr>
              <a:spcBef>
                <a:spcPct val="50000"/>
              </a:spcBef>
              <a:buFontTx/>
              <a:buChar char="•"/>
            </a:pPr>
            <a:r>
              <a:rPr lang="en-US" dirty="0">
                <a:latin typeface="Times New Roman" charset="0"/>
                <a:cs typeface="Times New Roman" charset="0"/>
              </a:rPr>
              <a:t> Electric field is force per unit charge:</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10" name="Group 9"/>
          <p:cNvGrpSpPr/>
          <p:nvPr/>
        </p:nvGrpSpPr>
        <p:grpSpPr>
          <a:xfrm>
            <a:off x="3481022" y="5268161"/>
            <a:ext cx="2188305" cy="795672"/>
            <a:chOff x="2263384" y="5135572"/>
            <a:chExt cx="2188305" cy="795672"/>
          </a:xfrm>
        </p:grpSpPr>
        <p:pic>
          <p:nvPicPr>
            <p:cNvPr id="6" name="Picture 5" descr="16_KeyEquation_03.jpg"/>
            <p:cNvPicPr>
              <a:picLocks noChangeAspect="1"/>
            </p:cNvPicPr>
            <p:nvPr/>
          </p:nvPicPr>
          <p:blipFill rotWithShape="1">
            <a:blip r:embed="rId2">
              <a:extLst>
                <a:ext uri="{28A0092B-C50C-407E-A947-70E740481C1C}">
                  <a14:useLocalDpi xmlns:a14="http://schemas.microsoft.com/office/drawing/2010/main" val="0"/>
                </a:ext>
              </a:extLst>
            </a:blip>
            <a:srcRect r="85887" b="16864"/>
            <a:stretch/>
          </p:blipFill>
          <p:spPr>
            <a:xfrm>
              <a:off x="2263384" y="5135572"/>
              <a:ext cx="1206192" cy="795672"/>
            </a:xfrm>
            <a:prstGeom prst="rect">
              <a:avLst/>
            </a:prstGeom>
          </p:spPr>
        </p:pic>
        <p:sp>
          <p:nvSpPr>
            <p:cNvPr id="7" name="TextBox 6"/>
            <p:cNvSpPr txBox="1"/>
            <p:nvPr/>
          </p:nvSpPr>
          <p:spPr>
            <a:xfrm>
              <a:off x="3626072" y="5363975"/>
              <a:ext cx="825617" cy="400110"/>
            </a:xfrm>
            <a:prstGeom prst="rect">
              <a:avLst/>
            </a:prstGeom>
            <a:noFill/>
          </p:spPr>
          <p:txBody>
            <a:bodyPr wrap="none" rtlCol="0">
              <a:spAutoFit/>
            </a:bodyPr>
            <a:lstStyle/>
            <a:p>
              <a:r>
                <a:rPr lang="en-US" sz="2000" dirty="0" smtClean="0">
                  <a:latin typeface="Times New Roman"/>
                  <a:cs typeface="Times New Roman"/>
                </a:rPr>
                <a:t>(16-3)</a:t>
              </a:r>
              <a:endParaRPr lang="en-US" sz="2000" dirty="0">
                <a:latin typeface="Times New Roman"/>
                <a:cs typeface="Times New Roman"/>
              </a:endParaRPr>
            </a:p>
          </p:txBody>
        </p:sp>
      </p:grpSp>
      <p:grpSp>
        <p:nvGrpSpPr>
          <p:cNvPr id="9" name="Group 8"/>
          <p:cNvGrpSpPr/>
          <p:nvPr/>
        </p:nvGrpSpPr>
        <p:grpSpPr>
          <a:xfrm>
            <a:off x="669293" y="3470868"/>
            <a:ext cx="7815771" cy="894919"/>
            <a:chOff x="690227" y="3429000"/>
            <a:chExt cx="7815771" cy="894919"/>
          </a:xfrm>
        </p:grpSpPr>
        <p:pic>
          <p:nvPicPr>
            <p:cNvPr id="5" name="Picture 4" descr="16_KeyEquation_01.jpg"/>
            <p:cNvPicPr>
              <a:picLocks noChangeAspect="1"/>
            </p:cNvPicPr>
            <p:nvPr/>
          </p:nvPicPr>
          <p:blipFill rotWithShape="1">
            <a:blip r:embed="rId3">
              <a:extLst>
                <a:ext uri="{28A0092B-C50C-407E-A947-70E740481C1C}">
                  <a14:useLocalDpi xmlns:a14="http://schemas.microsoft.com/office/drawing/2010/main" val="0"/>
                </a:ext>
              </a:extLst>
            </a:blip>
            <a:srcRect r="12686" b="13060"/>
            <a:stretch/>
          </p:blipFill>
          <p:spPr>
            <a:xfrm>
              <a:off x="690227" y="3429000"/>
              <a:ext cx="6848225" cy="894919"/>
            </a:xfrm>
            <a:prstGeom prst="rect">
              <a:avLst/>
            </a:prstGeom>
          </p:spPr>
        </p:pic>
        <p:sp>
          <p:nvSpPr>
            <p:cNvPr id="8" name="TextBox 7"/>
            <p:cNvSpPr txBox="1"/>
            <p:nvPr/>
          </p:nvSpPr>
          <p:spPr>
            <a:xfrm>
              <a:off x="7680381" y="3661251"/>
              <a:ext cx="825617" cy="400110"/>
            </a:xfrm>
            <a:prstGeom prst="rect">
              <a:avLst/>
            </a:prstGeom>
            <a:noFill/>
          </p:spPr>
          <p:txBody>
            <a:bodyPr wrap="none" rtlCol="0">
              <a:spAutoFit/>
            </a:bodyPr>
            <a:lstStyle/>
            <a:p>
              <a:r>
                <a:rPr lang="en-US" sz="2000" dirty="0" smtClean="0">
                  <a:latin typeface="Times New Roman"/>
                  <a:cs typeface="Times New Roman"/>
                </a:rPr>
                <a:t>(16-1)</a:t>
              </a:r>
              <a:endParaRPr lang="en-US" sz="2000" dirty="0">
                <a:latin typeface="Times New Roman"/>
                <a:cs typeface="Times New Roman"/>
              </a:endParaRPr>
            </a:p>
          </p:txBody>
        </p:sp>
      </p:grpSp>
    </p:spTree>
    <p:extLst>
      <p:ext uri="{BB962C8B-B14F-4D97-AF65-F5344CB8AC3E}">
        <p14:creationId xmlns:p14="http://schemas.microsoft.com/office/powerpoint/2010/main" val="2899331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16</a:t>
            </a:r>
            <a:endParaRPr lang="en-US" dirty="0"/>
          </a:p>
        </p:txBody>
      </p:sp>
      <p:sp>
        <p:nvSpPr>
          <p:cNvPr id="3" name="Content Placeholder 2"/>
          <p:cNvSpPr>
            <a:spLocks noGrp="1"/>
          </p:cNvSpPr>
          <p:nvPr>
            <p:ph idx="1"/>
          </p:nvPr>
        </p:nvSpPr>
        <p:spPr>
          <a:xfrm>
            <a:off x="457200" y="1621485"/>
            <a:ext cx="7994650" cy="4420395"/>
          </a:xfrm>
        </p:spPr>
        <p:txBody>
          <a:bodyPr>
            <a:noAutofit/>
          </a:bodyPr>
          <a:lstStyle/>
          <a:p>
            <a:pPr>
              <a:spcBef>
                <a:spcPct val="50000"/>
              </a:spcBef>
              <a:buFontTx/>
              <a:buChar char="•"/>
            </a:pPr>
            <a:r>
              <a:rPr lang="en-US" sz="2600" dirty="0">
                <a:latin typeface="Times New Roman" charset="0"/>
                <a:cs typeface="Times New Roman" charset="0"/>
              </a:rPr>
              <a:t>Electric field of a point charge</a:t>
            </a:r>
            <a:r>
              <a:rPr lang="en-US" sz="2600" dirty="0" smtClean="0">
                <a:latin typeface="Times New Roman" charset="0"/>
                <a:cs typeface="Times New Roman" charset="0"/>
              </a:rPr>
              <a:t>:</a:t>
            </a:r>
            <a:br>
              <a:rPr lang="en-US" sz="2600" dirty="0" smtClean="0">
                <a:latin typeface="Times New Roman" charset="0"/>
                <a:cs typeface="Times New Roman" charset="0"/>
              </a:rPr>
            </a:b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
            </a:r>
            <a:br>
              <a:rPr lang="en-US" sz="2600" dirty="0" smtClean="0">
                <a:latin typeface="Times New Roman" charset="0"/>
                <a:cs typeface="Times New Roman" charset="0"/>
              </a:rPr>
            </a:br>
            <a:endParaRPr lang="en-US" sz="2600" dirty="0">
              <a:latin typeface="Times New Roman" charset="0"/>
              <a:cs typeface="Times New Roman" charset="0"/>
            </a:endParaRPr>
          </a:p>
          <a:p>
            <a:pPr>
              <a:spcBef>
                <a:spcPct val="50000"/>
              </a:spcBef>
              <a:buFontTx/>
              <a:buChar char="•"/>
            </a:pPr>
            <a:r>
              <a:rPr lang="en-US" sz="2600" dirty="0" smtClean="0">
                <a:latin typeface="Times New Roman" charset="0"/>
                <a:cs typeface="Times New Roman" charset="0"/>
              </a:rPr>
              <a:t>Electric </a:t>
            </a:r>
            <a:r>
              <a:rPr lang="en-US" sz="2600" dirty="0">
                <a:latin typeface="Times New Roman" charset="0"/>
                <a:cs typeface="Times New Roman" charset="0"/>
              </a:rPr>
              <a:t>field can be represented by electric field lines</a:t>
            </a:r>
          </a:p>
          <a:p>
            <a:pPr marL="346075" indent="-346075">
              <a:spcBef>
                <a:spcPct val="50000"/>
              </a:spcBef>
              <a:buFontTx/>
              <a:buChar char="•"/>
            </a:pPr>
            <a:r>
              <a:rPr lang="en-US" sz="2600" dirty="0" smtClean="0">
                <a:latin typeface="Times New Roman" charset="0"/>
                <a:cs typeface="Times New Roman" charset="0"/>
              </a:rPr>
              <a:t>Static </a:t>
            </a:r>
            <a:r>
              <a:rPr lang="en-US" sz="2600" dirty="0">
                <a:latin typeface="Times New Roman" charset="0"/>
                <a:cs typeface="Times New Roman" charset="0"/>
              </a:rPr>
              <a:t>electric field inside conductor is zero; surface field is perpendicular to surface</a:t>
            </a:r>
          </a:p>
          <a:p>
            <a:pPr>
              <a:spcBef>
                <a:spcPct val="50000"/>
              </a:spcBef>
              <a:buFontTx/>
              <a:buChar char="•"/>
            </a:pPr>
            <a:r>
              <a:rPr lang="en-US" sz="2600" dirty="0" smtClean="0">
                <a:latin typeface="Times New Roman" charset="0"/>
                <a:cs typeface="Times New Roman" charset="0"/>
              </a:rPr>
              <a:t>Electric </a:t>
            </a:r>
            <a:r>
              <a:rPr lang="en-US" sz="2600" dirty="0">
                <a:latin typeface="Times New Roman" charset="0"/>
                <a:cs typeface="Times New Roman" charset="0"/>
              </a:rPr>
              <a:t>flux: </a:t>
            </a:r>
          </a:p>
          <a:p>
            <a:pPr>
              <a:spcBef>
                <a:spcPct val="50000"/>
              </a:spcBef>
              <a:buFontTx/>
              <a:buChar char="•"/>
            </a:pPr>
            <a:r>
              <a:rPr lang="en-US" sz="2600" dirty="0" smtClean="0">
                <a:latin typeface="Times New Roman" charset="0"/>
                <a:cs typeface="Times New Roman" charset="0"/>
              </a:rPr>
              <a:t>Gauss</a:t>
            </a:r>
            <a:r>
              <a:rPr lang="en-US" altLang="ja-JP" sz="2600" dirty="0" smtClean="0">
                <a:latin typeface="Times New Roman" charset="0"/>
                <a:cs typeface="Times New Roman" charset="0"/>
              </a:rPr>
              <a:t>’</a:t>
            </a:r>
            <a:r>
              <a:rPr lang="en-US" sz="2600" dirty="0" smtClean="0">
                <a:latin typeface="Times New Roman" charset="0"/>
                <a:cs typeface="Times New Roman" charset="0"/>
              </a:rPr>
              <a:t>s </a:t>
            </a:r>
            <a:r>
              <a:rPr lang="en-US" sz="2600" dirty="0">
                <a:latin typeface="Times New Roman" charset="0"/>
                <a:cs typeface="Times New Roman" charset="0"/>
              </a:rPr>
              <a:t>law</a:t>
            </a:r>
            <a:r>
              <a:rPr lang="en-US" sz="2600" dirty="0" smtClean="0">
                <a:latin typeface="Times New Roman" charset="0"/>
                <a:cs typeface="Times New Roman" charset="0"/>
              </a:rPr>
              <a:t>:</a:t>
            </a:r>
            <a:endParaRPr lang="en-US" sz="26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16" name="Group 15"/>
          <p:cNvGrpSpPr/>
          <p:nvPr/>
        </p:nvGrpSpPr>
        <p:grpSpPr>
          <a:xfrm>
            <a:off x="1357242" y="2159996"/>
            <a:ext cx="6435866" cy="1164328"/>
            <a:chOff x="1915256" y="2159996"/>
            <a:chExt cx="6435866" cy="1164328"/>
          </a:xfrm>
        </p:grpSpPr>
        <p:pic>
          <p:nvPicPr>
            <p:cNvPr id="13" name="Picture 12" descr="16_KeyEquation_04A.jpg"/>
            <p:cNvPicPr>
              <a:picLocks noChangeAspect="1"/>
            </p:cNvPicPr>
            <p:nvPr/>
          </p:nvPicPr>
          <p:blipFill rotWithShape="1">
            <a:blip r:embed="rId2">
              <a:extLst>
                <a:ext uri="{28A0092B-C50C-407E-A947-70E740481C1C}">
                  <a14:useLocalDpi xmlns:a14="http://schemas.microsoft.com/office/drawing/2010/main" val="0"/>
                </a:ext>
              </a:extLst>
            </a:blip>
            <a:srcRect r="14645" b="9059"/>
            <a:stretch/>
          </p:blipFill>
          <p:spPr>
            <a:xfrm>
              <a:off x="1915256" y="2159996"/>
              <a:ext cx="5319838" cy="1164328"/>
            </a:xfrm>
            <a:prstGeom prst="rect">
              <a:avLst/>
            </a:prstGeom>
          </p:spPr>
        </p:pic>
        <p:sp>
          <p:nvSpPr>
            <p:cNvPr id="7" name="TextBox 6"/>
            <p:cNvSpPr txBox="1"/>
            <p:nvPr/>
          </p:nvSpPr>
          <p:spPr>
            <a:xfrm>
              <a:off x="7411667" y="2832265"/>
              <a:ext cx="939455" cy="400110"/>
            </a:xfrm>
            <a:prstGeom prst="rect">
              <a:avLst/>
            </a:prstGeom>
            <a:noFill/>
          </p:spPr>
          <p:txBody>
            <a:bodyPr wrap="none" rtlCol="0">
              <a:spAutoFit/>
            </a:bodyPr>
            <a:lstStyle/>
            <a:p>
              <a:r>
                <a:rPr lang="en-US" sz="2000" dirty="0" smtClean="0">
                  <a:latin typeface="Times New Roman"/>
                  <a:cs typeface="Times New Roman"/>
                </a:rPr>
                <a:t>(16-4a)</a:t>
              </a:r>
              <a:endParaRPr lang="en-US" sz="2000" dirty="0">
                <a:latin typeface="Times New Roman"/>
                <a:cs typeface="Times New Roman"/>
              </a:endParaRPr>
            </a:p>
          </p:txBody>
        </p:sp>
      </p:grpSp>
      <p:grpSp>
        <p:nvGrpSpPr>
          <p:cNvPr id="18" name="Group 17"/>
          <p:cNvGrpSpPr/>
          <p:nvPr/>
        </p:nvGrpSpPr>
        <p:grpSpPr>
          <a:xfrm>
            <a:off x="3506411" y="5032434"/>
            <a:ext cx="4283347" cy="400110"/>
            <a:chOff x="3138831" y="5032434"/>
            <a:chExt cx="4283347" cy="400110"/>
          </a:xfrm>
        </p:grpSpPr>
        <p:pic>
          <p:nvPicPr>
            <p:cNvPr id="14" name="Picture 13" descr="16_KeyEquation_07.jpg"/>
            <p:cNvPicPr>
              <a:picLocks noChangeAspect="1"/>
            </p:cNvPicPr>
            <p:nvPr/>
          </p:nvPicPr>
          <p:blipFill rotWithShape="1">
            <a:blip r:embed="rId3">
              <a:extLst>
                <a:ext uri="{28A0092B-C50C-407E-A947-70E740481C1C}">
                  <a14:useLocalDpi xmlns:a14="http://schemas.microsoft.com/office/drawing/2010/main" val="0"/>
                </a:ext>
              </a:extLst>
            </a:blip>
            <a:srcRect r="44919" b="30214"/>
            <a:stretch/>
          </p:blipFill>
          <p:spPr>
            <a:xfrm>
              <a:off x="3138831" y="5164147"/>
              <a:ext cx="3240199" cy="237176"/>
            </a:xfrm>
            <a:prstGeom prst="rect">
              <a:avLst/>
            </a:prstGeom>
          </p:spPr>
        </p:pic>
        <p:sp>
          <p:nvSpPr>
            <p:cNvPr id="11" name="TextBox 10"/>
            <p:cNvSpPr txBox="1"/>
            <p:nvPr/>
          </p:nvSpPr>
          <p:spPr>
            <a:xfrm>
              <a:off x="6596561" y="5032434"/>
              <a:ext cx="825617" cy="400110"/>
            </a:xfrm>
            <a:prstGeom prst="rect">
              <a:avLst/>
            </a:prstGeom>
            <a:noFill/>
          </p:spPr>
          <p:txBody>
            <a:bodyPr wrap="none" rtlCol="0">
              <a:spAutoFit/>
            </a:bodyPr>
            <a:lstStyle/>
            <a:p>
              <a:r>
                <a:rPr lang="en-US" sz="2000" dirty="0" smtClean="0">
                  <a:latin typeface="Times New Roman"/>
                  <a:cs typeface="Times New Roman"/>
                </a:rPr>
                <a:t>(16-7)</a:t>
              </a:r>
              <a:endParaRPr lang="en-US" sz="2000" dirty="0">
                <a:latin typeface="Times New Roman"/>
                <a:cs typeface="Times New Roman"/>
              </a:endParaRPr>
            </a:p>
          </p:txBody>
        </p:sp>
      </p:grpSp>
      <p:grpSp>
        <p:nvGrpSpPr>
          <p:cNvPr id="17" name="Group 16"/>
          <p:cNvGrpSpPr/>
          <p:nvPr/>
        </p:nvGrpSpPr>
        <p:grpSpPr>
          <a:xfrm>
            <a:off x="3505887" y="5680190"/>
            <a:ext cx="3013849" cy="657699"/>
            <a:chOff x="3248617" y="5743690"/>
            <a:chExt cx="3013849" cy="657699"/>
          </a:xfrm>
        </p:grpSpPr>
        <p:pic>
          <p:nvPicPr>
            <p:cNvPr id="15" name="Picture 14" descr="16_KeyEquation_09.jpg"/>
            <p:cNvPicPr>
              <a:picLocks noChangeAspect="1"/>
            </p:cNvPicPr>
            <p:nvPr/>
          </p:nvPicPr>
          <p:blipFill rotWithShape="1">
            <a:blip r:embed="rId4">
              <a:extLst>
                <a:ext uri="{28A0092B-C50C-407E-A947-70E740481C1C}">
                  <a14:useLocalDpi xmlns:a14="http://schemas.microsoft.com/office/drawing/2010/main" val="0"/>
                </a:ext>
              </a:extLst>
            </a:blip>
            <a:srcRect r="65544" b="14344"/>
            <a:stretch/>
          </p:blipFill>
          <p:spPr>
            <a:xfrm>
              <a:off x="3248617" y="5743690"/>
              <a:ext cx="2026869" cy="657699"/>
            </a:xfrm>
            <a:prstGeom prst="rect">
              <a:avLst/>
            </a:prstGeom>
          </p:spPr>
        </p:pic>
        <p:sp>
          <p:nvSpPr>
            <p:cNvPr id="12" name="TextBox 11"/>
            <p:cNvSpPr txBox="1"/>
            <p:nvPr/>
          </p:nvSpPr>
          <p:spPr>
            <a:xfrm>
              <a:off x="5436849" y="5784121"/>
              <a:ext cx="825617" cy="400110"/>
            </a:xfrm>
            <a:prstGeom prst="rect">
              <a:avLst/>
            </a:prstGeom>
            <a:noFill/>
          </p:spPr>
          <p:txBody>
            <a:bodyPr wrap="none" rtlCol="0">
              <a:spAutoFit/>
            </a:bodyPr>
            <a:lstStyle/>
            <a:p>
              <a:r>
                <a:rPr lang="en-US" sz="2000" dirty="0" smtClean="0">
                  <a:latin typeface="Times New Roman"/>
                  <a:cs typeface="Times New Roman"/>
                </a:rPr>
                <a:t>(16-9)</a:t>
              </a:r>
              <a:endParaRPr lang="en-US" sz="2000" dirty="0">
                <a:latin typeface="Times New Roman"/>
                <a:cs typeface="Times New Roman"/>
              </a:endParaRPr>
            </a:p>
          </p:txBody>
        </p:sp>
      </p:grpSp>
    </p:spTree>
    <p:extLst>
      <p:ext uri="{BB962C8B-B14F-4D97-AF65-F5344CB8AC3E}">
        <p14:creationId xmlns:p14="http://schemas.microsoft.com/office/powerpoint/2010/main" val="3442307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 Static Electricity; Electric </a:t>
            </a:r>
            <a:r>
              <a:rPr lang="en-US" dirty="0" smtClean="0">
                <a:latin typeface="Times New Roman" charset="0"/>
                <a:cs typeface="Times New Roman" charset="0"/>
              </a:rPr>
              <a:t>Charge</a:t>
            </a:r>
            <a:br>
              <a:rPr lang="en-US" dirty="0" smtClean="0">
                <a:latin typeface="Times New Roman" charset="0"/>
                <a:cs typeface="Times New Roman" charset="0"/>
              </a:rPr>
            </a:br>
            <a:r>
              <a:rPr lang="en-US" dirty="0" smtClean="0">
                <a:latin typeface="Times New Roman" charset="0"/>
                <a:cs typeface="Times New Roman" charset="0"/>
              </a:rPr>
              <a:t>and </a:t>
            </a:r>
            <a:r>
              <a:rPr lang="en-US" dirty="0">
                <a:latin typeface="Times New Roman" charset="0"/>
                <a:cs typeface="Times New Roman" charset="0"/>
              </a:rPr>
              <a:t>Its </a:t>
            </a:r>
            <a:r>
              <a:rPr lang="en-US" dirty="0" smtClean="0">
                <a:latin typeface="Times New Roman" charset="0"/>
                <a:cs typeface="Times New Roman" charset="0"/>
              </a:rPr>
              <a:t>Conservation</a:t>
            </a:r>
            <a:endParaRPr lang="en-US" dirty="0">
              <a:latin typeface="Times New Roman" charset="0"/>
              <a:cs typeface="Times New Roman" charset="0"/>
            </a:endParaRPr>
          </a:p>
        </p:txBody>
      </p:sp>
      <p:sp>
        <p:nvSpPr>
          <p:cNvPr id="3" name="Content Placeholder 2"/>
          <p:cNvSpPr>
            <a:spLocks noGrp="1"/>
          </p:cNvSpPr>
          <p:nvPr>
            <p:ph idx="1"/>
          </p:nvPr>
        </p:nvSpPr>
        <p:spPr>
          <a:xfrm>
            <a:off x="3954464" y="1598048"/>
            <a:ext cx="4808536" cy="4691322"/>
          </a:xfrm>
        </p:spPr>
        <p:txBody>
          <a:bodyPr rIns="0"/>
          <a:lstStyle/>
          <a:p>
            <a:pPr marL="0" indent="0">
              <a:spcBef>
                <a:spcPct val="50000"/>
              </a:spcBef>
              <a:buNone/>
            </a:pPr>
            <a:r>
              <a:rPr lang="en-US" dirty="0">
                <a:latin typeface="Times New Roman" charset="0"/>
                <a:cs typeface="Times New Roman" charset="0"/>
              </a:rPr>
              <a:t>Objects can be charged by rubbing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6_01_Figure.jpg"/>
          <p:cNvPicPr>
            <a:picLocks noChangeAspect="1"/>
          </p:cNvPicPr>
          <p:nvPr/>
        </p:nvPicPr>
        <p:blipFill rotWithShape="1">
          <a:blip r:embed="rId2">
            <a:extLst>
              <a:ext uri="{28A0092B-C50C-407E-A947-70E740481C1C}">
                <a14:useLocalDpi xmlns:a14="http://schemas.microsoft.com/office/drawing/2010/main" val="0"/>
              </a:ext>
            </a:extLst>
          </a:blip>
          <a:srcRect b="2558"/>
          <a:stretch/>
        </p:blipFill>
        <p:spPr>
          <a:xfrm>
            <a:off x="909820" y="1495645"/>
            <a:ext cx="2912617" cy="4987268"/>
          </a:xfrm>
          <a:prstGeom prst="rect">
            <a:avLst/>
          </a:prstGeom>
        </p:spPr>
      </p:pic>
    </p:spTree>
    <p:extLst>
      <p:ext uri="{BB962C8B-B14F-4D97-AF65-F5344CB8AC3E}">
        <p14:creationId xmlns:p14="http://schemas.microsoft.com/office/powerpoint/2010/main" val="291557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4090" y="1600200"/>
            <a:ext cx="4576149" cy="4525963"/>
          </a:xfrm>
        </p:spPr>
        <p:txBody>
          <a:bodyPr/>
          <a:lstStyle/>
          <a:p>
            <a:pPr marL="0" indent="0">
              <a:spcBef>
                <a:spcPct val="50000"/>
              </a:spcBef>
              <a:buNone/>
            </a:pPr>
            <a:r>
              <a:rPr lang="en-US" dirty="0">
                <a:latin typeface="Times New Roman" charset="0"/>
                <a:cs typeface="Times New Roman" charset="0"/>
              </a:rPr>
              <a:t>Charge comes in two types, positive and negative; like charges repel and opposite charges attract </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 Static Electricity; Electric Charge</a:t>
            </a:r>
            <a:br>
              <a:rPr lang="en-US" dirty="0">
                <a:latin typeface="Times New Roman" charset="0"/>
                <a:cs typeface="Times New Roman" charset="0"/>
              </a:rPr>
            </a:br>
            <a:r>
              <a:rPr lang="en-US" dirty="0">
                <a:latin typeface="Times New Roman" charset="0"/>
                <a:cs typeface="Times New Roman" charset="0"/>
              </a:rPr>
              <a:t>and Its Conservation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6_02_Figure.jpg"/>
          <p:cNvPicPr>
            <a:picLocks noChangeAspect="1"/>
          </p:cNvPicPr>
          <p:nvPr/>
        </p:nvPicPr>
        <p:blipFill rotWithShape="1">
          <a:blip r:embed="rId2">
            <a:extLst>
              <a:ext uri="{28A0092B-C50C-407E-A947-70E740481C1C}">
                <a14:useLocalDpi xmlns:a14="http://schemas.microsoft.com/office/drawing/2010/main" val="0"/>
              </a:ext>
            </a:extLst>
          </a:blip>
          <a:srcRect b="2796"/>
          <a:stretch/>
        </p:blipFill>
        <p:spPr>
          <a:xfrm>
            <a:off x="821780" y="1506554"/>
            <a:ext cx="2887617" cy="4955424"/>
          </a:xfrm>
          <a:prstGeom prst="rect">
            <a:avLst/>
          </a:prstGeom>
        </p:spPr>
      </p:pic>
    </p:spTree>
    <p:extLst>
      <p:ext uri="{BB962C8B-B14F-4D97-AF65-F5344CB8AC3E}">
        <p14:creationId xmlns:p14="http://schemas.microsoft.com/office/powerpoint/2010/main" val="166047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5078"/>
          </a:xfrm>
        </p:spPr>
        <p:txBody>
          <a:bodyPr/>
          <a:lstStyle/>
          <a:p>
            <a:pPr marL="0" indent="0">
              <a:spcBef>
                <a:spcPct val="50000"/>
              </a:spcBef>
              <a:buNone/>
            </a:pPr>
            <a:r>
              <a:rPr lang="en-US" dirty="0">
                <a:latin typeface="Times New Roman" charset="0"/>
                <a:cs typeface="Times New Roman" charset="0"/>
              </a:rPr>
              <a:t>Electric charge is </a:t>
            </a:r>
            <a:r>
              <a:rPr lang="en-US" dirty="0" smtClean="0">
                <a:latin typeface="Times New Roman" charset="0"/>
                <a:cs typeface="Times New Roman" charset="0"/>
              </a:rPr>
              <a:t>conserved—the </a:t>
            </a:r>
            <a:r>
              <a:rPr lang="en-US" dirty="0">
                <a:latin typeface="Times New Roman" charset="0"/>
                <a:cs typeface="Times New Roman" charset="0"/>
              </a:rPr>
              <a:t>arithmetic sum of the total charge cannot change in any interaction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16-1 Static Electricity; Electric Charge</a:t>
            </a:r>
            <a:br>
              <a:rPr lang="en-US" dirty="0">
                <a:latin typeface="Times New Roman" charset="0"/>
                <a:cs typeface="Times New Roman" charset="0"/>
              </a:rPr>
            </a:br>
            <a:r>
              <a:rPr lang="en-US" dirty="0">
                <a:latin typeface="Times New Roman" charset="0"/>
                <a:cs typeface="Times New Roman" charset="0"/>
              </a:rPr>
              <a:t>and Its Conservation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6938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16-2 Electric Charge in the </a:t>
            </a:r>
            <a:r>
              <a:rPr lang="en-US" dirty="0" smtClean="0">
                <a:latin typeface="Times New Roman" charset="0"/>
                <a:cs typeface="Times New Roman" charset="0"/>
              </a:rPr>
              <a:t>Atom</a:t>
            </a:r>
            <a:endParaRPr lang="en-US" dirty="0">
              <a:latin typeface="Times New Roman" charset="0"/>
              <a:cs typeface="Times New Roman" charset="0"/>
            </a:endParaRPr>
          </a:p>
        </p:txBody>
      </p:sp>
      <p:sp>
        <p:nvSpPr>
          <p:cNvPr id="3" name="Content Placeholder 2"/>
          <p:cNvSpPr>
            <a:spLocks noGrp="1"/>
          </p:cNvSpPr>
          <p:nvPr>
            <p:ph idx="1"/>
          </p:nvPr>
        </p:nvSpPr>
        <p:spPr>
          <a:xfrm>
            <a:off x="450850" y="1600200"/>
            <a:ext cx="8235949" cy="4806244"/>
          </a:xfrm>
        </p:spPr>
        <p:txBody>
          <a:bodyPr/>
          <a:lstStyle/>
          <a:p>
            <a:pPr marL="0" indent="0">
              <a:spcBef>
                <a:spcPct val="50000"/>
              </a:spcBef>
              <a:buNone/>
            </a:pPr>
            <a:r>
              <a:rPr lang="en-US" dirty="0">
                <a:latin typeface="Times New Roman" charset="0"/>
                <a:cs typeface="Times New Roman" charset="0"/>
              </a:rPr>
              <a:t>Atom: </a:t>
            </a:r>
          </a:p>
          <a:p>
            <a:pPr marL="0" indent="0">
              <a:spcBef>
                <a:spcPct val="50000"/>
              </a:spcBef>
              <a:buNone/>
            </a:pPr>
            <a:r>
              <a:rPr lang="en-US" dirty="0">
                <a:latin typeface="Times New Roman" charset="0"/>
                <a:cs typeface="Times New Roman" charset="0"/>
              </a:rPr>
              <a:t>Nucleus (small, massive</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positive </a:t>
            </a:r>
            <a:r>
              <a:rPr lang="en-US" dirty="0">
                <a:latin typeface="Times New Roman" charset="0"/>
                <a:cs typeface="Times New Roman" charset="0"/>
              </a:rPr>
              <a:t>charge)</a:t>
            </a:r>
          </a:p>
          <a:p>
            <a:pPr marL="0" indent="0">
              <a:spcBef>
                <a:spcPct val="50000"/>
              </a:spcBef>
              <a:buNone/>
            </a:pPr>
            <a:r>
              <a:rPr lang="en-US" dirty="0">
                <a:latin typeface="Times New Roman" charset="0"/>
                <a:cs typeface="Times New Roman" charset="0"/>
              </a:rPr>
              <a:t>Electron cloud (large, </a:t>
            </a:r>
            <a:r>
              <a:rPr lang="en-US" dirty="0" smtClean="0">
                <a:latin typeface="Times New Roman" charset="0"/>
                <a:cs typeface="Times New Roman" charset="0"/>
              </a:rPr>
              <a:t>very</a:t>
            </a:r>
            <a:br>
              <a:rPr lang="en-US" dirty="0" smtClean="0">
                <a:latin typeface="Times New Roman" charset="0"/>
                <a:cs typeface="Times New Roman" charset="0"/>
              </a:rPr>
            </a:br>
            <a:r>
              <a:rPr lang="en-US" dirty="0" smtClean="0">
                <a:latin typeface="Times New Roman" charset="0"/>
                <a:cs typeface="Times New Roman" charset="0"/>
              </a:rPr>
              <a:t>low </a:t>
            </a:r>
            <a:r>
              <a:rPr lang="en-US" dirty="0">
                <a:latin typeface="Times New Roman" charset="0"/>
                <a:cs typeface="Times New Roman" charset="0"/>
              </a:rPr>
              <a:t>density, </a:t>
            </a:r>
            <a:r>
              <a:rPr lang="en-US" dirty="0" smtClean="0">
                <a:latin typeface="Times New Roman" charset="0"/>
                <a:cs typeface="Times New Roman" charset="0"/>
              </a:rPr>
              <a:t>negative</a:t>
            </a:r>
            <a:br>
              <a:rPr lang="en-US" dirty="0" smtClean="0">
                <a:latin typeface="Times New Roman" charset="0"/>
                <a:cs typeface="Times New Roman" charset="0"/>
              </a:rPr>
            </a:br>
            <a:r>
              <a:rPr lang="en-US" dirty="0" smtClean="0">
                <a:latin typeface="Times New Roman" charset="0"/>
                <a:cs typeface="Times New Roman" charset="0"/>
              </a:rPr>
              <a:t>charge)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6_03_Figure.jpg"/>
          <p:cNvPicPr>
            <a:picLocks noChangeAspect="1"/>
          </p:cNvPicPr>
          <p:nvPr/>
        </p:nvPicPr>
        <p:blipFill rotWithShape="1">
          <a:blip r:embed="rId2">
            <a:extLst>
              <a:ext uri="{28A0092B-C50C-407E-A947-70E740481C1C}">
                <a14:useLocalDpi xmlns:a14="http://schemas.microsoft.com/office/drawing/2010/main" val="0"/>
              </a:ext>
            </a:extLst>
          </a:blip>
          <a:srcRect l="-422" t="-3930" r="422" b="3930"/>
          <a:stretch/>
        </p:blipFill>
        <p:spPr>
          <a:xfrm>
            <a:off x="4774730" y="1778528"/>
            <a:ext cx="3921595" cy="4348485"/>
          </a:xfrm>
          <a:prstGeom prst="rect">
            <a:avLst/>
          </a:prstGeom>
        </p:spPr>
      </p:pic>
    </p:spTree>
    <p:extLst>
      <p:ext uri="{BB962C8B-B14F-4D97-AF65-F5344CB8AC3E}">
        <p14:creationId xmlns:p14="http://schemas.microsoft.com/office/powerpoint/2010/main" val="2137971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16-2 Electric Charge in the </a:t>
            </a:r>
            <a:r>
              <a:rPr lang="en-US" dirty="0" smtClean="0">
                <a:latin typeface="Times New Roman" charset="0"/>
                <a:cs typeface="Times New Roman" charset="0"/>
              </a:rPr>
              <a:t>Atom</a:t>
            </a:r>
            <a:endParaRPr lang="en-US" dirty="0"/>
          </a:p>
        </p:txBody>
      </p:sp>
      <p:sp>
        <p:nvSpPr>
          <p:cNvPr id="3" name="Content Placeholder 2"/>
          <p:cNvSpPr>
            <a:spLocks noGrp="1"/>
          </p:cNvSpPr>
          <p:nvPr>
            <p:ph idx="1"/>
          </p:nvPr>
        </p:nvSpPr>
        <p:spPr>
          <a:xfrm>
            <a:off x="457940" y="1597818"/>
            <a:ext cx="8244973" cy="4886158"/>
          </a:xfrm>
        </p:spPr>
        <p:txBody>
          <a:bodyPr/>
          <a:lstStyle/>
          <a:p>
            <a:pPr marL="0" indent="0">
              <a:spcBef>
                <a:spcPct val="50000"/>
              </a:spcBef>
              <a:buNone/>
            </a:pPr>
            <a:r>
              <a:rPr lang="en-US" dirty="0">
                <a:latin typeface="Times New Roman" charset="0"/>
                <a:cs typeface="Times New Roman" charset="0"/>
              </a:rPr>
              <a:t>Atom is electrically neutral.</a:t>
            </a:r>
          </a:p>
          <a:p>
            <a:pPr marL="0" indent="0">
              <a:spcBef>
                <a:spcPct val="50000"/>
              </a:spcBef>
              <a:buNone/>
            </a:pPr>
            <a:r>
              <a:rPr lang="en-US" dirty="0">
                <a:latin typeface="Times New Roman" charset="0"/>
                <a:cs typeface="Times New Roman" charset="0"/>
              </a:rPr>
              <a:t>Rubbing charges objects by moving electrons from one to the other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8" name="Picture 7" descr="16_01_FigureA.jpg"/>
          <p:cNvPicPr>
            <a:picLocks noChangeAspect="1"/>
          </p:cNvPicPr>
          <p:nvPr/>
        </p:nvPicPr>
        <p:blipFill rotWithShape="1">
          <a:blip r:embed="rId2">
            <a:extLst>
              <a:ext uri="{28A0092B-C50C-407E-A947-70E740481C1C}">
                <a14:useLocalDpi xmlns:a14="http://schemas.microsoft.com/office/drawing/2010/main" val="0"/>
              </a:ext>
            </a:extLst>
          </a:blip>
          <a:srcRect b="6118"/>
          <a:stretch/>
        </p:blipFill>
        <p:spPr>
          <a:xfrm>
            <a:off x="1130460" y="3429000"/>
            <a:ext cx="2712720" cy="3090444"/>
          </a:xfrm>
          <a:prstGeom prst="rect">
            <a:avLst/>
          </a:prstGeom>
        </p:spPr>
      </p:pic>
      <p:pic>
        <p:nvPicPr>
          <p:cNvPr id="9" name="Picture 8" descr="16_01_FigureB.jpg"/>
          <p:cNvPicPr>
            <a:picLocks noChangeAspect="1"/>
          </p:cNvPicPr>
          <p:nvPr/>
        </p:nvPicPr>
        <p:blipFill rotWithShape="1">
          <a:blip r:embed="rId3">
            <a:extLst>
              <a:ext uri="{28A0092B-C50C-407E-A947-70E740481C1C}">
                <a14:useLocalDpi xmlns:a14="http://schemas.microsoft.com/office/drawing/2010/main" val="0"/>
              </a:ext>
            </a:extLst>
          </a:blip>
          <a:srcRect b="5893"/>
          <a:stretch/>
        </p:blipFill>
        <p:spPr>
          <a:xfrm>
            <a:off x="4974664" y="3659286"/>
            <a:ext cx="3364992" cy="2656145"/>
          </a:xfrm>
          <a:prstGeom prst="rect">
            <a:avLst/>
          </a:prstGeom>
        </p:spPr>
      </p:pic>
    </p:spTree>
    <p:extLst>
      <p:ext uri="{BB962C8B-B14F-4D97-AF65-F5344CB8AC3E}">
        <p14:creationId xmlns:p14="http://schemas.microsoft.com/office/powerpoint/2010/main" val="263945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2654</TotalTime>
  <Words>1514</Words>
  <Application>Microsoft Office PowerPoint</Application>
  <PresentationFormat>On-screen Show (4:3)</PresentationFormat>
  <Paragraphs>221</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Chapter 16 Electric Charge and Electric Field </vt:lpstr>
      <vt:lpstr>Contents of Chapter 16</vt:lpstr>
      <vt:lpstr>Contents of Chapter 16</vt:lpstr>
      <vt:lpstr>16-1 Static Electricity; Electric Charge and Its Conservation</vt:lpstr>
      <vt:lpstr>16-1 Static Electricity; Electric Charge and Its Conservation</vt:lpstr>
      <vt:lpstr>16-1 Static Electricity; Electric Charge and Its Conservation</vt:lpstr>
      <vt:lpstr>16-2 Electric Charge in the Atom</vt:lpstr>
      <vt:lpstr>16-2 Electric Charge in the Atom</vt:lpstr>
      <vt:lpstr>16-2 Electric Charge in the Atom</vt:lpstr>
      <vt:lpstr>16-3 Insulators and Conductors</vt:lpstr>
      <vt:lpstr>16-4 Induced Charge; the Electroscope</vt:lpstr>
      <vt:lpstr>16-4 Induced Charge; the Electroscope</vt:lpstr>
      <vt:lpstr>16-4 Induced Charge; the Electroscope</vt:lpstr>
      <vt:lpstr>16-4 Induced Charge; the Electroscope</vt:lpstr>
      <vt:lpstr>16-4 Induced Charge; the Electroscope</vt:lpstr>
      <vt:lpstr>16-4 Induced Charge; the Electroscope</vt:lpstr>
      <vt:lpstr>16-5 Coulomb’s Law</vt:lpstr>
      <vt:lpstr>16-5 Coulomb’s Law</vt:lpstr>
      <vt:lpstr>16-5 Coulomb’s Law</vt:lpstr>
      <vt:lpstr>16-5 Coulomb’s Law</vt:lpstr>
      <vt:lpstr>16-5 Coulomb’s Law</vt:lpstr>
      <vt:lpstr>16-5 Coulomb’s Law</vt:lpstr>
      <vt:lpstr>16-5 Coulomb’s Law</vt:lpstr>
      <vt:lpstr>16-6 Solving Problems Involving Coulomb’s Law and Vectors</vt:lpstr>
      <vt:lpstr>16-6 Solving Problems Involving Coulomb’s Law and Vectors</vt:lpstr>
      <vt:lpstr>16-7 The Electric Field</vt:lpstr>
      <vt:lpstr>16-7 The Electric Field</vt:lpstr>
      <vt:lpstr>16-7 The Electric Field</vt:lpstr>
      <vt:lpstr>16-7 The Electric Field</vt:lpstr>
      <vt:lpstr>16-8 Electric Field Lines</vt:lpstr>
      <vt:lpstr>16-8 Electric Field Lines</vt:lpstr>
      <vt:lpstr>16-8 Electric Field Lines</vt:lpstr>
      <vt:lpstr>16-8 Electric Field Lines</vt:lpstr>
      <vt:lpstr>16-8 Electric Field Lines</vt:lpstr>
      <vt:lpstr>16-9 Electric Fields and Conductors</vt:lpstr>
      <vt:lpstr>16-9 Electric Fields and Conductors</vt:lpstr>
      <vt:lpstr>16-10 Electric Forces in Molecular Biology: DNA Structure and Replication</vt:lpstr>
      <vt:lpstr>16-10 Electric Forces in Molecular Biology: DNA Structure and Replication</vt:lpstr>
      <vt:lpstr>16-10 Electric Forces in Molecular Biology: DNA Structure and Replication</vt:lpstr>
      <vt:lpstr>16-11 Photocopy Machines and Computer Printers Use Electrostatics</vt:lpstr>
      <vt:lpstr>16-11 Photocopy Machines and Computer Printers Use Electrostatics</vt:lpstr>
      <vt:lpstr>16-11 Photocopy Machines and Computer Printers Use Electrostatics</vt:lpstr>
      <vt:lpstr>16-12 Gauss’s Law</vt:lpstr>
      <vt:lpstr>16-12 Gauss’s Law</vt:lpstr>
      <vt:lpstr>16-12 Gauss’s Law</vt:lpstr>
      <vt:lpstr>Summary of Chapter 16</vt:lpstr>
      <vt:lpstr>Summary of Chapter 16</vt:lpstr>
      <vt:lpstr>Summary of 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Donna King</cp:lastModifiedBy>
  <cp:revision>159</cp:revision>
  <dcterms:created xsi:type="dcterms:W3CDTF">2013-06-27T17:53:05Z</dcterms:created>
  <dcterms:modified xsi:type="dcterms:W3CDTF">2013-07-23T14:19:50Z</dcterms:modified>
</cp:coreProperties>
</file>