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58" r:id="rId4"/>
    <p:sldId id="29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9" r:id="rId29"/>
    <p:sldId id="288" r:id="rId30"/>
    <p:sldId id="290" r:id="rId31"/>
    <p:sldId id="291" r:id="rId32"/>
    <p:sldId id="28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295" r:id="rId46"/>
    <p:sldId id="310" r:id="rId47"/>
    <p:sldId id="29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23" autoAdjust="0"/>
    <p:restoredTop sz="99445" autoAdjust="0"/>
  </p:normalViewPr>
  <p:slideViewPr>
    <p:cSldViewPr snapToGrid="0" showGuides="1">
      <p:cViewPr>
        <p:scale>
          <a:sx n="100" d="100"/>
          <a:sy n="100" d="100"/>
        </p:scale>
        <p:origin x="618" y="210"/>
      </p:cViewPr>
      <p:guideLst>
        <p:guide orient="horz" pos="316"/>
        <p:guide orient="horz" pos="1256"/>
        <p:guide orient="horz" pos="474"/>
        <p:guide orient="horz" pos="2824"/>
        <p:guide orient="horz" pos="2160"/>
        <p:guide pos="2882"/>
        <p:guide pos="5478"/>
        <p:guide pos="2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7/22/2013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7/22/2013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15</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25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3" y="1590082"/>
            <a:ext cx="8247062" cy="4868612"/>
          </a:xfrm>
        </p:spPr>
        <p:txBody>
          <a:bodyPr>
            <a:normAutofit/>
          </a:bodyPr>
          <a:lstStyle/>
          <a:p>
            <a:pPr marL="0" indent="0">
              <a:spcBef>
                <a:spcPct val="50000"/>
              </a:spcBef>
              <a:buNone/>
            </a:pPr>
            <a:r>
              <a:rPr lang="en-US" dirty="0">
                <a:latin typeface="Times New Roman" charset="0"/>
                <a:cs typeface="Times New Roman" charset="0"/>
              </a:rPr>
              <a:t>If the pressure is constant, the work done is the pressure multiplied by the change in volume</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In an isometric process, the volume does not change, so the work done is zero</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r>
              <a:rPr lang="en-US" dirty="0">
                <a:latin typeface="Times New Roman" charset="0"/>
                <a:cs typeface="Times New Roman" charset="0"/>
              </a:rPr>
              <a:t>15-2 Thermodynamic Processes and the</a:t>
            </a:r>
            <a:br>
              <a:rPr lang="en-US" dirty="0">
                <a:latin typeface="Times New Roman" charset="0"/>
                <a:cs typeface="Times New Roman" charset="0"/>
              </a:rPr>
            </a:br>
            <a:r>
              <a:rPr lang="en-US" dirty="0">
                <a:latin typeface="Times New Roman" charset="0"/>
                <a:cs typeface="Times New Roman" charset="0"/>
              </a:rPr>
              <a:t>First </a:t>
            </a:r>
            <a:r>
              <a:rPr lang="en-US" dirty="0" smtClean="0">
                <a:latin typeface="Times New Roman" charset="0"/>
                <a:cs typeface="Times New Roman" charset="0"/>
              </a:rPr>
              <a:t>Law</a:t>
            </a:r>
            <a:endParaRPr lang="en-US" dirty="0"/>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8" name="Group 7"/>
          <p:cNvGrpSpPr/>
          <p:nvPr/>
        </p:nvGrpSpPr>
        <p:grpSpPr>
          <a:xfrm>
            <a:off x="456242" y="2731870"/>
            <a:ext cx="8306319" cy="402384"/>
            <a:chOff x="449264" y="2766760"/>
            <a:chExt cx="8306319" cy="402384"/>
          </a:xfrm>
        </p:grpSpPr>
        <p:pic>
          <p:nvPicPr>
            <p:cNvPr id="6" name="Picture 5" descr="15_KeyEquation_03.jpg"/>
            <p:cNvPicPr>
              <a:picLocks noChangeAspect="1"/>
            </p:cNvPicPr>
            <p:nvPr/>
          </p:nvPicPr>
          <p:blipFill rotWithShape="1">
            <a:blip r:embed="rId2">
              <a:extLst>
                <a:ext uri="{28A0092B-C50C-407E-A947-70E740481C1C}">
                  <a14:useLocalDpi xmlns:a14="http://schemas.microsoft.com/office/drawing/2010/main" val="0"/>
                </a:ext>
              </a:extLst>
            </a:blip>
            <a:srcRect t="-1785" r="12799" b="29557"/>
            <a:stretch/>
          </p:blipFill>
          <p:spPr>
            <a:xfrm>
              <a:off x="449264" y="2805309"/>
              <a:ext cx="7331380" cy="363835"/>
            </a:xfrm>
            <a:prstGeom prst="rect">
              <a:avLst/>
            </a:prstGeom>
          </p:spPr>
        </p:pic>
        <p:sp>
          <p:nvSpPr>
            <p:cNvPr id="7" name="TextBox 6"/>
            <p:cNvSpPr txBox="1"/>
            <p:nvPr/>
          </p:nvSpPr>
          <p:spPr>
            <a:xfrm>
              <a:off x="7929966" y="2766760"/>
              <a:ext cx="825617" cy="400110"/>
            </a:xfrm>
            <a:prstGeom prst="rect">
              <a:avLst/>
            </a:prstGeom>
            <a:noFill/>
          </p:spPr>
          <p:txBody>
            <a:bodyPr wrap="none" rtlCol="0">
              <a:spAutoFit/>
            </a:bodyPr>
            <a:lstStyle/>
            <a:p>
              <a:r>
                <a:rPr lang="en-US" sz="2000" dirty="0" smtClean="0">
                  <a:latin typeface="Times New Roman"/>
                  <a:cs typeface="Times New Roman"/>
                </a:rPr>
                <a:t>(15-3)</a:t>
              </a:r>
              <a:endParaRPr lang="en-US" sz="2000" dirty="0">
                <a:latin typeface="Times New Roman"/>
                <a:cs typeface="Times New Roman"/>
              </a:endParaRPr>
            </a:p>
          </p:txBody>
        </p:sp>
      </p:grpSp>
    </p:spTree>
    <p:extLst>
      <p:ext uri="{BB962C8B-B14F-4D97-AF65-F5344CB8AC3E}">
        <p14:creationId xmlns:p14="http://schemas.microsoft.com/office/powerpoint/2010/main" val="4125049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15-2 Thermodynamic Processes and the</a:t>
            </a:r>
            <a:br>
              <a:rPr lang="en-US" dirty="0">
                <a:latin typeface="Times New Roman" charset="0"/>
                <a:cs typeface="Times New Roman" charset="0"/>
              </a:rPr>
            </a:br>
            <a:r>
              <a:rPr lang="en-US" dirty="0">
                <a:latin typeface="Times New Roman" charset="0"/>
                <a:cs typeface="Times New Roman" charset="0"/>
              </a:rPr>
              <a:t>First Law</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49263" y="1593222"/>
            <a:ext cx="8247063" cy="4525963"/>
          </a:xfrm>
        </p:spPr>
        <p:txBody>
          <a:bodyPr/>
          <a:lstStyle/>
          <a:p>
            <a:pPr marL="0" indent="0">
              <a:spcBef>
                <a:spcPct val="50000"/>
              </a:spcBef>
              <a:buNone/>
            </a:pPr>
            <a:r>
              <a:rPr lang="en-US" dirty="0">
                <a:latin typeface="Times New Roman" charset="0"/>
                <a:cs typeface="Times New Roman" charset="0"/>
              </a:rPr>
              <a:t>For processes where the pressure varies, the work done is the area under the </a:t>
            </a:r>
            <a:r>
              <a:rPr lang="en-US" i="1" dirty="0">
                <a:latin typeface="Times New Roman" charset="0"/>
                <a:cs typeface="Times New Roman" charset="0"/>
              </a:rPr>
              <a:t>P</a:t>
            </a:r>
            <a:r>
              <a:rPr lang="en-US" dirty="0">
                <a:latin typeface="Times New Roman" charset="0"/>
                <a:cs typeface="Times New Roman" charset="0"/>
              </a:rPr>
              <a:t>-</a:t>
            </a:r>
            <a:r>
              <a:rPr lang="en-US" i="1" dirty="0">
                <a:latin typeface="Times New Roman" charset="0"/>
                <a:cs typeface="Times New Roman" charset="0"/>
              </a:rPr>
              <a:t>V</a:t>
            </a:r>
            <a:r>
              <a:rPr lang="en-US" dirty="0">
                <a:latin typeface="Times New Roman" charset="0"/>
                <a:cs typeface="Times New Roman" charset="0"/>
              </a:rPr>
              <a:t> curve</a:t>
            </a:r>
            <a:r>
              <a:rPr lang="en-US" dirty="0" smtClean="0">
                <a:latin typeface="Times New Roman" charset="0"/>
                <a:cs typeface="Times New Roman" charset="0"/>
              </a:rPr>
              <a:t>.</a:t>
            </a:r>
            <a:endParaRPr lang="en-US" dirty="0">
              <a:latin typeface="Times New Roman" charset="0"/>
              <a:cs typeface="Times New Roman" charset="0"/>
            </a:endParaRPr>
          </a:p>
        </p:txBody>
      </p:sp>
      <p:pic>
        <p:nvPicPr>
          <p:cNvPr id="6" name="Picture 5" descr="15_06_Figure.jpg"/>
          <p:cNvPicPr>
            <a:picLocks noChangeAspect="1"/>
          </p:cNvPicPr>
          <p:nvPr/>
        </p:nvPicPr>
        <p:blipFill rotWithShape="1">
          <a:blip r:embed="rId2">
            <a:extLst>
              <a:ext uri="{28A0092B-C50C-407E-A947-70E740481C1C}">
                <a14:useLocalDpi xmlns:a14="http://schemas.microsoft.com/office/drawing/2010/main" val="0"/>
              </a:ext>
            </a:extLst>
          </a:blip>
          <a:srcRect b="4004"/>
          <a:stretch/>
        </p:blipFill>
        <p:spPr>
          <a:xfrm>
            <a:off x="1955495" y="2663433"/>
            <a:ext cx="5226660" cy="3833437"/>
          </a:xfrm>
          <a:prstGeom prst="rect">
            <a:avLst/>
          </a:prstGeom>
        </p:spPr>
      </p:pic>
    </p:spTree>
    <p:extLst>
      <p:ext uri="{BB962C8B-B14F-4D97-AF65-F5344CB8AC3E}">
        <p14:creationId xmlns:p14="http://schemas.microsoft.com/office/powerpoint/2010/main" val="709685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15-2 Thermodynamic Processes and the</a:t>
            </a:r>
            <a:br>
              <a:rPr lang="en-US" dirty="0">
                <a:latin typeface="Times New Roman" charset="0"/>
                <a:cs typeface="Times New Roman" charset="0"/>
              </a:rPr>
            </a:br>
            <a:r>
              <a:rPr lang="en-US" dirty="0">
                <a:latin typeface="Times New Roman" charset="0"/>
                <a:cs typeface="Times New Roman" charset="0"/>
              </a:rPr>
              <a:t>First Law</a:t>
            </a:r>
          </a:p>
        </p:txBody>
      </p:sp>
      <p:sp>
        <p:nvSpPr>
          <p:cNvPr id="3" name="Content Placeholder 2"/>
          <p:cNvSpPr>
            <a:spLocks noGrp="1"/>
          </p:cNvSpPr>
          <p:nvPr>
            <p:ph idx="1"/>
          </p:nvPr>
        </p:nvSpPr>
        <p:spPr/>
        <p:txBody>
          <a:bodyPr/>
          <a:lstStyle/>
          <a:p>
            <a:pPr marL="0" indent="0">
              <a:spcBef>
                <a:spcPct val="50000"/>
              </a:spcBef>
              <a:buNone/>
            </a:pPr>
            <a:r>
              <a:rPr lang="en-US" dirty="0" smtClean="0">
                <a:latin typeface="Times New Roman" charset="0"/>
                <a:cs typeface="Times New Roman" charset="0"/>
              </a:rPr>
              <a:t> </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5_01_Table.jpg"/>
          <p:cNvPicPr>
            <a:picLocks noChangeAspect="1"/>
          </p:cNvPicPr>
          <p:nvPr/>
        </p:nvPicPr>
        <p:blipFill rotWithShape="1">
          <a:blip r:embed="rId2">
            <a:extLst>
              <a:ext uri="{28A0092B-C50C-407E-A947-70E740481C1C}">
                <a14:useLocalDpi xmlns:a14="http://schemas.microsoft.com/office/drawing/2010/main" val="0"/>
              </a:ext>
            </a:extLst>
          </a:blip>
          <a:srcRect b="6587"/>
          <a:stretch/>
        </p:blipFill>
        <p:spPr>
          <a:xfrm>
            <a:off x="435307" y="1959970"/>
            <a:ext cx="8276092" cy="2282885"/>
          </a:xfrm>
          <a:prstGeom prst="rect">
            <a:avLst/>
          </a:prstGeom>
        </p:spPr>
      </p:pic>
    </p:spTree>
    <p:extLst>
      <p:ext uri="{BB962C8B-B14F-4D97-AF65-F5344CB8AC3E}">
        <p14:creationId xmlns:p14="http://schemas.microsoft.com/office/powerpoint/2010/main" val="3094640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15-3 Human Metabolism and the First </a:t>
            </a:r>
            <a:r>
              <a:rPr lang="en-US" dirty="0" smtClean="0">
                <a:latin typeface="Times New Roman" charset="0"/>
                <a:cs typeface="Times New Roman" charset="0"/>
              </a:rPr>
              <a:t>Law</a:t>
            </a:r>
            <a:endParaRPr lang="en-US" dirty="0">
              <a:latin typeface="Times New Roman" charset="0"/>
              <a:cs typeface="Times New Roman" charset="0"/>
            </a:endParaRPr>
          </a:p>
        </p:txBody>
      </p:sp>
      <p:sp>
        <p:nvSpPr>
          <p:cNvPr id="3" name="Content Placeholder 2"/>
          <p:cNvSpPr>
            <a:spLocks noGrp="1"/>
          </p:cNvSpPr>
          <p:nvPr>
            <p:ph idx="1"/>
          </p:nvPr>
        </p:nvSpPr>
        <p:spPr>
          <a:xfrm>
            <a:off x="444500" y="1589253"/>
            <a:ext cx="8242299" cy="4839671"/>
          </a:xfrm>
        </p:spPr>
        <p:txBody>
          <a:bodyPr/>
          <a:lstStyle/>
          <a:p>
            <a:pPr marL="0" indent="0">
              <a:spcBef>
                <a:spcPct val="50000"/>
              </a:spcBef>
              <a:buNone/>
            </a:pPr>
            <a:r>
              <a:rPr lang="en-US" dirty="0">
                <a:latin typeface="Times New Roman" charset="0"/>
                <a:cs typeface="Times New Roman" charset="0"/>
              </a:rPr>
              <a:t>If we apply the first law of thermodynamics to the human body:</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we know that the body can do work. If the internal energy is not to drop, there must be energy coming in. It </a:t>
            </a:r>
            <a:r>
              <a:rPr lang="en-US" dirty="0" smtClean="0">
                <a:latin typeface="Times New Roman" charset="0"/>
                <a:cs typeface="Times New Roman" charset="0"/>
              </a:rPr>
              <a:t>isn</a:t>
            </a:r>
            <a:r>
              <a:rPr lang="en-US" altLang="ja-JP" dirty="0" smtClean="0">
                <a:latin typeface="Times New Roman" charset="0"/>
                <a:cs typeface="Times New Roman" charset="0"/>
              </a:rPr>
              <a:t>’</a:t>
            </a:r>
            <a:r>
              <a:rPr lang="en-US" dirty="0" smtClean="0">
                <a:latin typeface="Times New Roman" charset="0"/>
                <a:cs typeface="Times New Roman" charset="0"/>
              </a:rPr>
              <a:t>t </a:t>
            </a:r>
            <a:r>
              <a:rPr lang="en-US" dirty="0">
                <a:latin typeface="Times New Roman" charset="0"/>
                <a:cs typeface="Times New Roman" charset="0"/>
              </a:rPr>
              <a:t>in the form of heat; the body loses heat rather than absorbing it. Rather, it is the chemical potential energy stored in foods.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8" name="Group 7"/>
          <p:cNvGrpSpPr/>
          <p:nvPr/>
        </p:nvGrpSpPr>
        <p:grpSpPr>
          <a:xfrm>
            <a:off x="2901178" y="2586243"/>
            <a:ext cx="3335294" cy="582942"/>
            <a:chOff x="2901178" y="2628111"/>
            <a:chExt cx="3335294" cy="582942"/>
          </a:xfrm>
        </p:grpSpPr>
        <p:pic>
          <p:nvPicPr>
            <p:cNvPr id="6" name="Picture 5" descr="15_KeyEquation_01.jpg"/>
            <p:cNvPicPr>
              <a:picLocks noChangeAspect="1"/>
            </p:cNvPicPr>
            <p:nvPr/>
          </p:nvPicPr>
          <p:blipFill rotWithShape="1">
            <a:blip r:embed="rId2">
              <a:extLst>
                <a:ext uri="{28A0092B-C50C-407E-A947-70E740481C1C}">
                  <a14:useLocalDpi xmlns:a14="http://schemas.microsoft.com/office/drawing/2010/main" val="0"/>
                </a:ext>
              </a:extLst>
            </a:blip>
            <a:srcRect r="72485" b="22881"/>
            <a:stretch/>
          </p:blipFill>
          <p:spPr>
            <a:xfrm>
              <a:off x="2901178" y="2628111"/>
              <a:ext cx="2351638" cy="582942"/>
            </a:xfrm>
            <a:prstGeom prst="rect">
              <a:avLst/>
            </a:prstGeom>
          </p:spPr>
        </p:pic>
        <p:sp>
          <p:nvSpPr>
            <p:cNvPr id="7" name="TextBox 6"/>
            <p:cNvSpPr txBox="1"/>
            <p:nvPr/>
          </p:nvSpPr>
          <p:spPr>
            <a:xfrm>
              <a:off x="5410855" y="2724889"/>
              <a:ext cx="825617" cy="400110"/>
            </a:xfrm>
            <a:prstGeom prst="rect">
              <a:avLst/>
            </a:prstGeom>
            <a:noFill/>
          </p:spPr>
          <p:txBody>
            <a:bodyPr wrap="none" rtlCol="0">
              <a:spAutoFit/>
            </a:bodyPr>
            <a:lstStyle/>
            <a:p>
              <a:r>
                <a:rPr lang="en-US" sz="2000" dirty="0" smtClean="0">
                  <a:latin typeface="Times New Roman"/>
                  <a:cs typeface="Times New Roman"/>
                </a:rPr>
                <a:t>(15-1)</a:t>
              </a:r>
              <a:endParaRPr lang="en-US" sz="2000" dirty="0">
                <a:latin typeface="Times New Roman"/>
                <a:cs typeface="Times New Roman"/>
              </a:endParaRPr>
            </a:p>
          </p:txBody>
        </p:sp>
      </p:grpSp>
    </p:spTree>
    <p:extLst>
      <p:ext uri="{BB962C8B-B14F-4D97-AF65-F5344CB8AC3E}">
        <p14:creationId xmlns:p14="http://schemas.microsoft.com/office/powerpoint/2010/main" val="895687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15-3 Human Metabolism and the First Law</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49263" y="1591723"/>
            <a:ext cx="8367147" cy="4920641"/>
          </a:xfrm>
        </p:spPr>
        <p:txBody>
          <a:bodyPr/>
          <a:lstStyle/>
          <a:p>
            <a:pPr marL="0" indent="0">
              <a:spcBef>
                <a:spcPct val="50000"/>
              </a:spcBef>
              <a:buNone/>
            </a:pPr>
            <a:r>
              <a:rPr lang="en-US" dirty="0">
                <a:latin typeface="Times New Roman" charset="0"/>
                <a:cs typeface="Times New Roman" charset="0"/>
              </a:rPr>
              <a:t>The metabolic rate is the rate at which internal energy is transformed in the body.</a:t>
            </a:r>
          </a:p>
        </p:txBody>
      </p:sp>
      <p:pic>
        <p:nvPicPr>
          <p:cNvPr id="6" name="Picture 5" descr="15_09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41" y="2652043"/>
            <a:ext cx="2865360" cy="3871731"/>
          </a:xfrm>
          <a:prstGeom prst="rect">
            <a:avLst/>
          </a:prstGeom>
        </p:spPr>
      </p:pic>
      <p:pic>
        <p:nvPicPr>
          <p:cNvPr id="7" name="Picture 6" descr="15_02_Table.jpg"/>
          <p:cNvPicPr>
            <a:picLocks noChangeAspect="1"/>
          </p:cNvPicPr>
          <p:nvPr/>
        </p:nvPicPr>
        <p:blipFill rotWithShape="1">
          <a:blip r:embed="rId3">
            <a:extLst>
              <a:ext uri="{28A0092B-C50C-407E-A947-70E740481C1C}">
                <a14:useLocalDpi xmlns:a14="http://schemas.microsoft.com/office/drawing/2010/main" val="0"/>
              </a:ext>
            </a:extLst>
          </a:blip>
          <a:srcRect b="2760"/>
          <a:stretch/>
        </p:blipFill>
        <p:spPr>
          <a:xfrm>
            <a:off x="5006978" y="2305620"/>
            <a:ext cx="3256556" cy="4212185"/>
          </a:xfrm>
          <a:prstGeom prst="rect">
            <a:avLst/>
          </a:prstGeom>
        </p:spPr>
      </p:pic>
    </p:spTree>
    <p:extLst>
      <p:ext uri="{BB962C8B-B14F-4D97-AF65-F5344CB8AC3E}">
        <p14:creationId xmlns:p14="http://schemas.microsoft.com/office/powerpoint/2010/main" val="1373490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_10_Figure.jpg"/>
          <p:cNvPicPr>
            <a:picLocks noChangeAspect="1"/>
          </p:cNvPicPr>
          <p:nvPr/>
        </p:nvPicPr>
        <p:blipFill rotWithShape="1">
          <a:blip r:embed="rId2">
            <a:extLst>
              <a:ext uri="{28A0092B-C50C-407E-A947-70E740481C1C}">
                <a14:useLocalDpi xmlns:a14="http://schemas.microsoft.com/office/drawing/2010/main" val="0"/>
              </a:ext>
            </a:extLst>
          </a:blip>
          <a:srcRect b="6073"/>
          <a:stretch/>
        </p:blipFill>
        <p:spPr>
          <a:xfrm>
            <a:off x="411710" y="1738914"/>
            <a:ext cx="8304347" cy="2392287"/>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15-4 The Second Law </a:t>
            </a:r>
            <a:r>
              <a:rPr lang="en-US" dirty="0" smtClean="0">
                <a:latin typeface="Times New Roman" charset="0"/>
                <a:cs typeface="Times New Roman" charset="0"/>
              </a:rPr>
              <a:t>of</a:t>
            </a:r>
            <a:br>
              <a:rPr lang="en-US" dirty="0" smtClean="0">
                <a:latin typeface="Times New Roman" charset="0"/>
                <a:cs typeface="Times New Roman" charset="0"/>
              </a:rPr>
            </a:br>
            <a:r>
              <a:rPr lang="en-US" dirty="0" smtClean="0">
                <a:latin typeface="Times New Roman" charset="0"/>
                <a:cs typeface="Times New Roman" charset="0"/>
              </a:rPr>
              <a:t>Thermodynamics </a:t>
            </a:r>
            <a:r>
              <a:rPr lang="en-US" dirty="0">
                <a:latin typeface="Times New Roman" charset="0"/>
                <a:cs typeface="Times New Roman" charset="0"/>
              </a:rPr>
              <a:t>– </a:t>
            </a:r>
            <a:r>
              <a:rPr lang="en-US" dirty="0" smtClean="0">
                <a:latin typeface="Times New Roman" charset="0"/>
                <a:cs typeface="Times New Roman" charset="0"/>
              </a:rPr>
              <a:t>Introduction</a:t>
            </a:r>
            <a:endParaRPr lang="en-US" dirty="0">
              <a:latin typeface="Times New Roman" charset="0"/>
              <a:cs typeface="Times New Roman" charset="0"/>
            </a:endParaRPr>
          </a:p>
        </p:txBody>
      </p:sp>
      <p:sp>
        <p:nvSpPr>
          <p:cNvPr id="3" name="Content Placeholder 2"/>
          <p:cNvSpPr>
            <a:spLocks noGrp="1"/>
          </p:cNvSpPr>
          <p:nvPr>
            <p:ph idx="1"/>
          </p:nvPr>
        </p:nvSpPr>
        <p:spPr>
          <a:xfrm>
            <a:off x="455983" y="4445226"/>
            <a:ext cx="8317450" cy="1992929"/>
          </a:xfrm>
        </p:spPr>
        <p:txBody>
          <a:bodyPr/>
          <a:lstStyle/>
          <a:p>
            <a:pPr marL="0" indent="0">
              <a:spcBef>
                <a:spcPct val="50000"/>
              </a:spcBef>
              <a:buNone/>
            </a:pPr>
            <a:r>
              <a:rPr lang="en-US" dirty="0">
                <a:latin typeface="Times New Roman" charset="0"/>
                <a:cs typeface="Times New Roman" charset="0"/>
              </a:rPr>
              <a:t>The absence of the process illustrated above indicates that conservation of energy is not the whole story. If it were, movies run backwards would look perfectly normal to us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516044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15-4 The Second Law of</a:t>
            </a:r>
            <a:br>
              <a:rPr lang="en-US" dirty="0">
                <a:latin typeface="Times New Roman" charset="0"/>
                <a:cs typeface="Times New Roman" charset="0"/>
              </a:rPr>
            </a:br>
            <a:r>
              <a:rPr lang="en-US" dirty="0">
                <a:latin typeface="Times New Roman" charset="0"/>
                <a:cs typeface="Times New Roman" charset="0"/>
              </a:rPr>
              <a:t>Thermodynamics – Introduction</a:t>
            </a:r>
          </a:p>
        </p:txBody>
      </p:sp>
      <p:sp>
        <p:nvSpPr>
          <p:cNvPr id="3" name="Content Placeholder 2"/>
          <p:cNvSpPr>
            <a:spLocks noGrp="1"/>
          </p:cNvSpPr>
          <p:nvPr>
            <p:ph idx="1"/>
          </p:nvPr>
        </p:nvSpPr>
        <p:spPr>
          <a:xfrm>
            <a:off x="455984" y="1589057"/>
            <a:ext cx="8359792" cy="4550470"/>
          </a:xfrm>
        </p:spPr>
        <p:txBody>
          <a:bodyPr/>
          <a:lstStyle/>
          <a:p>
            <a:pPr marL="0" indent="0">
              <a:spcBef>
                <a:spcPct val="50000"/>
              </a:spcBef>
              <a:buNone/>
            </a:pPr>
            <a:r>
              <a:rPr lang="en-US" dirty="0">
                <a:latin typeface="Times New Roman" charset="0"/>
                <a:cs typeface="Times New Roman" charset="0"/>
              </a:rPr>
              <a:t>The second law of thermodynamics is a statement about which processes occur and which do not. There are many ways to state the second law; here is one:</a:t>
            </a:r>
          </a:p>
          <a:p>
            <a:pPr marL="0" indent="0" algn="ctr">
              <a:spcBef>
                <a:spcPct val="50000"/>
              </a:spcBef>
              <a:buNone/>
            </a:pPr>
            <a:endParaRPr lang="en-US" dirty="0">
              <a:latin typeface="Times New Roman" charset="0"/>
              <a:cs typeface="Times New Roman" charset="0"/>
            </a:endParaRPr>
          </a:p>
          <a:p>
            <a:pPr marL="0" indent="0" algn="ctr">
              <a:spcBef>
                <a:spcPct val="50000"/>
              </a:spcBef>
              <a:buNone/>
            </a:pPr>
            <a:r>
              <a:rPr lang="en-US" dirty="0">
                <a:latin typeface="Times New Roman" charset="0"/>
                <a:cs typeface="Times New Roman" charset="0"/>
              </a:rPr>
              <a:t>Heat can flow spontaneously from a hot object to a cold object; it will not flow spontaneously from a cold object to a hot object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39798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15-5 Heat </a:t>
            </a:r>
            <a:r>
              <a:rPr lang="en-US" dirty="0" smtClean="0">
                <a:latin typeface="Times New Roman" charset="0"/>
                <a:cs typeface="Times New Roman" charset="0"/>
              </a:rPr>
              <a:t>Engines</a:t>
            </a:r>
            <a:endParaRPr lang="en-US" dirty="0">
              <a:latin typeface="Times New Roman" charset="0"/>
              <a:cs typeface="Times New Roman" charset="0"/>
            </a:endParaRPr>
          </a:p>
        </p:txBody>
      </p:sp>
      <p:sp>
        <p:nvSpPr>
          <p:cNvPr id="3" name="Content Placeholder 2"/>
          <p:cNvSpPr>
            <a:spLocks noGrp="1"/>
          </p:cNvSpPr>
          <p:nvPr>
            <p:ph idx="1"/>
          </p:nvPr>
        </p:nvSpPr>
        <p:spPr>
          <a:xfrm>
            <a:off x="457199" y="1593222"/>
            <a:ext cx="8225589" cy="4525963"/>
          </a:xfrm>
        </p:spPr>
        <p:txBody>
          <a:bodyPr>
            <a:noAutofit/>
          </a:bodyPr>
          <a:lstStyle/>
          <a:p>
            <a:pPr marL="0" indent="0">
              <a:spcBef>
                <a:spcPct val="50000"/>
              </a:spcBef>
              <a:buNone/>
            </a:pPr>
            <a:r>
              <a:rPr lang="en-US" dirty="0">
                <a:latin typeface="Times New Roman" charset="0"/>
                <a:cs typeface="Times New Roman" charset="0"/>
              </a:rPr>
              <a:t>It is easy to produce thermal energy using work, but how does one produce work using thermal energy</a:t>
            </a:r>
            <a:r>
              <a:rPr lang="en-US" dirty="0" smtClean="0">
                <a:latin typeface="Times New Roman" charset="0"/>
                <a:cs typeface="Times New Roman" charset="0"/>
              </a:rPr>
              <a:t>?</a:t>
            </a:r>
          </a:p>
          <a:p>
            <a:pPr marL="0" indent="0">
              <a:spcBef>
                <a:spcPct val="50000"/>
              </a:spcBef>
              <a:buNone/>
            </a:pPr>
            <a:r>
              <a:rPr lang="en-US" dirty="0" smtClean="0">
                <a:latin typeface="Times New Roman" charset="0"/>
                <a:cs typeface="Times New Roman" charset="0"/>
              </a:rPr>
              <a:t>This </a:t>
            </a:r>
            <a:r>
              <a:rPr lang="en-US" dirty="0">
                <a:latin typeface="Times New Roman" charset="0"/>
                <a:cs typeface="Times New Roman" charset="0"/>
              </a:rPr>
              <a:t>is a heat engine</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mechanical energy can</a:t>
            </a:r>
            <a:br>
              <a:rPr lang="en-US" dirty="0" smtClean="0">
                <a:latin typeface="Times New Roman" charset="0"/>
                <a:cs typeface="Times New Roman" charset="0"/>
              </a:rPr>
            </a:br>
            <a:r>
              <a:rPr lang="en-US" dirty="0" smtClean="0">
                <a:latin typeface="Times New Roman" charset="0"/>
                <a:cs typeface="Times New Roman" charset="0"/>
              </a:rPr>
              <a:t>be </a:t>
            </a:r>
            <a:r>
              <a:rPr lang="en-US" dirty="0">
                <a:latin typeface="Times New Roman" charset="0"/>
                <a:cs typeface="Times New Roman" charset="0"/>
              </a:rPr>
              <a:t>obtained </a:t>
            </a:r>
            <a:r>
              <a:rPr lang="en-US" dirty="0" smtClean="0">
                <a:latin typeface="Times New Roman" charset="0"/>
                <a:cs typeface="Times New Roman" charset="0"/>
              </a:rPr>
              <a:t>from thermal</a:t>
            </a:r>
            <a:br>
              <a:rPr lang="en-US" dirty="0" smtClean="0">
                <a:latin typeface="Times New Roman" charset="0"/>
                <a:cs typeface="Times New Roman" charset="0"/>
              </a:rPr>
            </a:br>
            <a:r>
              <a:rPr lang="en-US" dirty="0" smtClean="0">
                <a:latin typeface="Times New Roman" charset="0"/>
                <a:cs typeface="Times New Roman" charset="0"/>
              </a:rPr>
              <a:t>energy </a:t>
            </a:r>
            <a:r>
              <a:rPr lang="en-US" dirty="0">
                <a:latin typeface="Times New Roman" charset="0"/>
                <a:cs typeface="Times New Roman" charset="0"/>
              </a:rPr>
              <a:t>only when </a:t>
            </a:r>
            <a:r>
              <a:rPr lang="en-US" dirty="0" smtClean="0">
                <a:latin typeface="Times New Roman" charset="0"/>
                <a:cs typeface="Times New Roman" charset="0"/>
              </a:rPr>
              <a:t>heat</a:t>
            </a:r>
            <a:br>
              <a:rPr lang="en-US" dirty="0" smtClean="0">
                <a:latin typeface="Times New Roman" charset="0"/>
                <a:cs typeface="Times New Roman" charset="0"/>
              </a:rPr>
            </a:br>
            <a:r>
              <a:rPr lang="en-US" dirty="0" smtClean="0">
                <a:latin typeface="Times New Roman" charset="0"/>
                <a:cs typeface="Times New Roman" charset="0"/>
              </a:rPr>
              <a:t>can </a:t>
            </a:r>
            <a:r>
              <a:rPr lang="en-US" dirty="0">
                <a:latin typeface="Times New Roman" charset="0"/>
                <a:cs typeface="Times New Roman" charset="0"/>
              </a:rPr>
              <a:t>flow from a </a:t>
            </a:r>
            <a:r>
              <a:rPr lang="en-US" dirty="0" smtClean="0">
                <a:latin typeface="Times New Roman" charset="0"/>
                <a:cs typeface="Times New Roman" charset="0"/>
              </a:rPr>
              <a:t>higher</a:t>
            </a:r>
            <a:br>
              <a:rPr lang="en-US" dirty="0" smtClean="0">
                <a:latin typeface="Times New Roman" charset="0"/>
                <a:cs typeface="Times New Roman" charset="0"/>
              </a:rPr>
            </a:br>
            <a:r>
              <a:rPr lang="en-US" dirty="0" smtClean="0">
                <a:latin typeface="Times New Roman" charset="0"/>
                <a:cs typeface="Times New Roman" charset="0"/>
              </a:rPr>
              <a:t>temperature </a:t>
            </a:r>
            <a:r>
              <a:rPr lang="en-US" dirty="0">
                <a:latin typeface="Times New Roman" charset="0"/>
                <a:cs typeface="Times New Roman" charset="0"/>
              </a:rPr>
              <a:t>to a </a:t>
            </a:r>
            <a:r>
              <a:rPr lang="en-US" dirty="0" smtClean="0">
                <a:latin typeface="Times New Roman" charset="0"/>
                <a:cs typeface="Times New Roman" charset="0"/>
              </a:rPr>
              <a:t>lower</a:t>
            </a:r>
            <a:br>
              <a:rPr lang="en-US" dirty="0" smtClean="0">
                <a:latin typeface="Times New Roman" charset="0"/>
                <a:cs typeface="Times New Roman" charset="0"/>
              </a:rPr>
            </a:br>
            <a:r>
              <a:rPr lang="en-US" dirty="0" smtClean="0">
                <a:latin typeface="Times New Roman" charset="0"/>
                <a:cs typeface="Times New Roman" charset="0"/>
              </a:rPr>
              <a:t>temperature</a:t>
            </a:r>
            <a:r>
              <a:rPr lang="en-US" dirty="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5_11_Figure.jpg"/>
          <p:cNvPicPr>
            <a:picLocks noChangeAspect="1"/>
          </p:cNvPicPr>
          <p:nvPr/>
        </p:nvPicPr>
        <p:blipFill rotWithShape="1">
          <a:blip r:embed="rId2">
            <a:extLst>
              <a:ext uri="{28A0092B-C50C-407E-A947-70E740481C1C}">
                <a14:useLocalDpi xmlns:a14="http://schemas.microsoft.com/office/drawing/2010/main" val="0"/>
              </a:ext>
            </a:extLst>
          </a:blip>
          <a:srcRect b="2733"/>
          <a:stretch/>
        </p:blipFill>
        <p:spPr>
          <a:xfrm>
            <a:off x="5284264" y="2636408"/>
            <a:ext cx="2694068" cy="3874417"/>
          </a:xfrm>
          <a:prstGeom prst="rect">
            <a:avLst/>
          </a:prstGeom>
        </p:spPr>
      </p:pic>
    </p:spTree>
    <p:extLst>
      <p:ext uri="{BB962C8B-B14F-4D97-AF65-F5344CB8AC3E}">
        <p14:creationId xmlns:p14="http://schemas.microsoft.com/office/powerpoint/2010/main" val="2313120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15-5 Heat </a:t>
            </a:r>
            <a:r>
              <a:rPr lang="en-US" dirty="0" smtClean="0">
                <a:latin typeface="Times New Roman" charset="0"/>
                <a:cs typeface="Times New Roman" charset="0"/>
              </a:rPr>
              <a:t>Engines</a:t>
            </a:r>
            <a:endParaRPr lang="en-US" dirty="0"/>
          </a:p>
        </p:txBody>
      </p:sp>
      <p:sp>
        <p:nvSpPr>
          <p:cNvPr id="3" name="Content Placeholder 2"/>
          <p:cNvSpPr>
            <a:spLocks noGrp="1"/>
          </p:cNvSpPr>
          <p:nvPr>
            <p:ph idx="1"/>
          </p:nvPr>
        </p:nvSpPr>
        <p:spPr>
          <a:xfrm>
            <a:off x="451221" y="1593222"/>
            <a:ext cx="8238288" cy="4910910"/>
          </a:xfrm>
        </p:spPr>
        <p:txBody>
          <a:bodyPr/>
          <a:lstStyle/>
          <a:p>
            <a:pPr marL="0" indent="0">
              <a:spcBef>
                <a:spcPct val="50000"/>
              </a:spcBef>
              <a:buNone/>
            </a:pPr>
            <a:r>
              <a:rPr lang="en-US" dirty="0">
                <a:latin typeface="Times New Roman" charset="0"/>
                <a:cs typeface="Times New Roman" charset="0"/>
              </a:rPr>
              <a:t>We will discuss only engines that run in a repeating cycle; the change in internal energy over a cycle is zero, as the system returns to its initial state.</a:t>
            </a:r>
          </a:p>
          <a:p>
            <a:pPr marL="0" indent="0">
              <a:spcBef>
                <a:spcPct val="50000"/>
              </a:spcBef>
              <a:buNone/>
            </a:pPr>
            <a:r>
              <a:rPr lang="en-US" dirty="0">
                <a:latin typeface="Times New Roman" charset="0"/>
                <a:cs typeface="Times New Roman" charset="0"/>
              </a:rPr>
              <a:t>The high temperature reservoir transfers an amount of heat </a:t>
            </a:r>
            <a:r>
              <a:rPr lang="en-US" i="1" dirty="0">
                <a:latin typeface="Times New Roman" charset="0"/>
                <a:cs typeface="Times New Roman" charset="0"/>
              </a:rPr>
              <a:t>Q</a:t>
            </a:r>
            <a:r>
              <a:rPr lang="en-US" baseline="-25000" dirty="0">
                <a:latin typeface="Times New Roman" charset="0"/>
                <a:cs typeface="Times New Roman" charset="0"/>
              </a:rPr>
              <a:t>H</a:t>
            </a:r>
            <a:r>
              <a:rPr lang="en-US" dirty="0">
                <a:latin typeface="Times New Roman" charset="0"/>
                <a:cs typeface="Times New Roman" charset="0"/>
              </a:rPr>
              <a:t> to the engine, where part of it is transformed into work </a:t>
            </a:r>
            <a:r>
              <a:rPr lang="en-US" i="1" dirty="0">
                <a:latin typeface="Times New Roman" charset="0"/>
                <a:cs typeface="Times New Roman" charset="0"/>
              </a:rPr>
              <a:t>W</a:t>
            </a:r>
            <a:r>
              <a:rPr lang="en-US" dirty="0">
                <a:latin typeface="Times New Roman" charset="0"/>
                <a:cs typeface="Times New Roman" charset="0"/>
              </a:rPr>
              <a:t> and the rest, </a:t>
            </a:r>
            <a:r>
              <a:rPr lang="en-US" i="1" dirty="0">
                <a:latin typeface="Times New Roman" charset="0"/>
                <a:cs typeface="Times New Roman" charset="0"/>
              </a:rPr>
              <a:t>Q</a:t>
            </a:r>
            <a:r>
              <a:rPr lang="en-US" baseline="-25000" dirty="0">
                <a:latin typeface="Times New Roman" charset="0"/>
                <a:cs typeface="Times New Roman" charset="0"/>
              </a:rPr>
              <a:t>L</a:t>
            </a:r>
            <a:r>
              <a:rPr lang="en-US" dirty="0">
                <a:latin typeface="Times New Roman" charset="0"/>
                <a:cs typeface="Times New Roman" charset="0"/>
              </a:rPr>
              <a:t>, is exhausted to the lower temperature reservoir. Note that all three of these quantities are positive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184088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15-5 Heat Engines</a:t>
            </a:r>
          </a:p>
        </p:txBody>
      </p:sp>
      <p:sp>
        <p:nvSpPr>
          <p:cNvPr id="3" name="Content Placeholder 2"/>
          <p:cNvSpPr>
            <a:spLocks noGrp="1"/>
          </p:cNvSpPr>
          <p:nvPr>
            <p:ph idx="1"/>
          </p:nvPr>
        </p:nvSpPr>
        <p:spPr>
          <a:xfrm>
            <a:off x="455983" y="1589055"/>
            <a:ext cx="8247061" cy="4530095"/>
          </a:xfrm>
        </p:spPr>
        <p:txBody>
          <a:bodyPr/>
          <a:lstStyle/>
          <a:p>
            <a:pPr marL="0" indent="0">
              <a:spcBef>
                <a:spcPct val="50000"/>
              </a:spcBef>
              <a:buNone/>
            </a:pPr>
            <a:r>
              <a:rPr lang="en-US" dirty="0">
                <a:latin typeface="Times New Roman" charset="0"/>
                <a:cs typeface="Times New Roman" charset="0"/>
              </a:rPr>
              <a:t>A steam engine </a:t>
            </a:r>
            <a:r>
              <a:rPr lang="en-US" dirty="0" smtClean="0">
                <a:latin typeface="Times New Roman" charset="0"/>
                <a:cs typeface="Times New Roman" charset="0"/>
              </a:rPr>
              <a:t>is one</a:t>
            </a:r>
            <a:br>
              <a:rPr lang="en-US" dirty="0" smtClean="0">
                <a:latin typeface="Times New Roman" charset="0"/>
                <a:cs typeface="Times New Roman" charset="0"/>
              </a:rPr>
            </a:br>
            <a:r>
              <a:rPr lang="en-US" dirty="0" smtClean="0">
                <a:latin typeface="Times New Roman" charset="0"/>
                <a:cs typeface="Times New Roman" charset="0"/>
              </a:rPr>
              <a:t>type </a:t>
            </a:r>
            <a:r>
              <a:rPr lang="en-US" dirty="0">
                <a:latin typeface="Times New Roman" charset="0"/>
                <a:cs typeface="Times New Roman" charset="0"/>
              </a:rPr>
              <a:t>of heat engine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5_12_FigureA.jpg"/>
          <p:cNvPicPr>
            <a:picLocks noChangeAspect="1"/>
          </p:cNvPicPr>
          <p:nvPr/>
        </p:nvPicPr>
        <p:blipFill rotWithShape="1">
          <a:blip r:embed="rId2">
            <a:extLst>
              <a:ext uri="{28A0092B-C50C-407E-A947-70E740481C1C}">
                <a14:useLocalDpi xmlns:a14="http://schemas.microsoft.com/office/drawing/2010/main" val="0"/>
              </a:ext>
            </a:extLst>
          </a:blip>
          <a:srcRect b="2517"/>
          <a:stretch/>
        </p:blipFill>
        <p:spPr>
          <a:xfrm>
            <a:off x="4355375" y="1732803"/>
            <a:ext cx="4340950" cy="4882699"/>
          </a:xfrm>
          <a:prstGeom prst="rect">
            <a:avLst/>
          </a:prstGeom>
        </p:spPr>
      </p:pic>
    </p:spTree>
    <p:extLst>
      <p:ext uri="{BB962C8B-B14F-4D97-AF65-F5344CB8AC3E}">
        <p14:creationId xmlns:p14="http://schemas.microsoft.com/office/powerpoint/2010/main" val="1589039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lnSpc>
                <a:spcPct val="150000"/>
              </a:lnSpc>
            </a:pPr>
            <a:r>
              <a:rPr lang="en-US" dirty="0" smtClean="0"/>
              <a:t>Chapter 15</a:t>
            </a:r>
            <a:br>
              <a:rPr lang="en-US" dirty="0" smtClean="0"/>
            </a:br>
            <a:r>
              <a:rPr lang="en-US" dirty="0" smtClean="0"/>
              <a:t>The Laws of Thermodynamics</a:t>
            </a:r>
            <a:endParaRPr lang="en-US" dirty="0"/>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5" name="Picture Placeholder 4" descr="15_ChOpener.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0173" r="-30173"/>
          <a:stretch>
            <a:fillRect/>
          </a:stretch>
        </p:blipFill>
        <p:spPr/>
      </p:pic>
    </p:spTree>
    <p:extLst>
      <p:ext uri="{BB962C8B-B14F-4D97-AF65-F5344CB8AC3E}">
        <p14:creationId xmlns:p14="http://schemas.microsoft.com/office/powerpoint/2010/main" val="163347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480" y="1587691"/>
            <a:ext cx="8229600" cy="4838408"/>
          </a:xfrm>
        </p:spPr>
        <p:txBody>
          <a:bodyPr/>
          <a:lstStyle/>
          <a:p>
            <a:pPr marL="0" indent="0">
              <a:spcBef>
                <a:spcPct val="50000"/>
              </a:spcBef>
              <a:buNone/>
            </a:pPr>
            <a:r>
              <a:rPr lang="en-US" dirty="0">
                <a:latin typeface="Times New Roman" charset="0"/>
                <a:cs typeface="Times New Roman" charset="0"/>
              </a:rPr>
              <a:t>The internal combustion engine is a type of heat engine as well</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15-5 Heat Engines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5_13_Figure.jpg"/>
          <p:cNvPicPr>
            <a:picLocks noChangeAspect="1"/>
          </p:cNvPicPr>
          <p:nvPr/>
        </p:nvPicPr>
        <p:blipFill rotWithShape="1">
          <a:blip r:embed="rId2">
            <a:extLst>
              <a:ext uri="{28A0092B-C50C-407E-A947-70E740481C1C}">
                <a14:useLocalDpi xmlns:a14="http://schemas.microsoft.com/office/drawing/2010/main" val="0"/>
              </a:ext>
            </a:extLst>
          </a:blip>
          <a:srcRect l="477" t="-4285" r="-477" b="4699"/>
          <a:stretch/>
        </p:blipFill>
        <p:spPr>
          <a:xfrm>
            <a:off x="470727" y="2742270"/>
            <a:ext cx="8283906" cy="3300998"/>
          </a:xfrm>
          <a:prstGeom prst="rect">
            <a:avLst/>
          </a:prstGeom>
        </p:spPr>
      </p:pic>
    </p:spTree>
    <p:extLst>
      <p:ext uri="{BB962C8B-B14F-4D97-AF65-F5344CB8AC3E}">
        <p14:creationId xmlns:p14="http://schemas.microsoft.com/office/powerpoint/2010/main" val="3757210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15-5 Heat Engines</a:t>
            </a:r>
          </a:p>
        </p:txBody>
      </p:sp>
      <p:sp>
        <p:nvSpPr>
          <p:cNvPr id="3" name="Content Placeholder 2"/>
          <p:cNvSpPr>
            <a:spLocks noGrp="1"/>
          </p:cNvSpPr>
          <p:nvPr>
            <p:ph idx="1"/>
          </p:nvPr>
        </p:nvSpPr>
        <p:spPr>
          <a:xfrm>
            <a:off x="447676" y="1587654"/>
            <a:ext cx="8239124" cy="4580995"/>
          </a:xfrm>
        </p:spPr>
        <p:txBody>
          <a:bodyPr>
            <a:normAutofit/>
          </a:bodyPr>
          <a:lstStyle/>
          <a:p>
            <a:pPr marL="0" indent="0">
              <a:spcBef>
                <a:spcPct val="50000"/>
              </a:spcBef>
              <a:buNone/>
            </a:pPr>
            <a:r>
              <a:rPr lang="en-US" dirty="0">
                <a:latin typeface="Times New Roman" charset="0"/>
                <a:cs typeface="Times New Roman" charset="0"/>
              </a:rPr>
              <a:t>Why does a heat engine need a temperature difference?</a:t>
            </a:r>
          </a:p>
          <a:p>
            <a:pPr marL="0" indent="0">
              <a:spcBef>
                <a:spcPct val="50000"/>
              </a:spcBef>
              <a:buNone/>
            </a:pPr>
            <a:r>
              <a:rPr lang="en-US" dirty="0">
                <a:latin typeface="Times New Roman" charset="0"/>
                <a:cs typeface="Times New Roman" charset="0"/>
              </a:rPr>
              <a:t>Otherwise the work done on the system in one part of the cycle will be equal to the work done by the system in another part, and the net work will be zero</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353956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15-5 Heat Engines</a:t>
            </a:r>
          </a:p>
        </p:txBody>
      </p:sp>
      <p:sp>
        <p:nvSpPr>
          <p:cNvPr id="3" name="Content Placeholder 2"/>
          <p:cNvSpPr>
            <a:spLocks noGrp="1"/>
          </p:cNvSpPr>
          <p:nvPr>
            <p:ph idx="1"/>
          </p:nvPr>
        </p:nvSpPr>
        <p:spPr>
          <a:xfrm>
            <a:off x="449263" y="1593222"/>
            <a:ext cx="8247062" cy="4525963"/>
          </a:xfrm>
        </p:spPr>
        <p:txBody>
          <a:bodyPr/>
          <a:lstStyle/>
          <a:p>
            <a:pPr marL="0" indent="0">
              <a:spcBef>
                <a:spcPct val="50000"/>
              </a:spcBef>
              <a:buNone/>
            </a:pPr>
            <a:r>
              <a:rPr lang="en-US" dirty="0">
                <a:latin typeface="Times New Roman" charset="0"/>
                <a:cs typeface="Times New Roman" charset="0"/>
              </a:rPr>
              <a:t>The efficiency of the heat engine is the ratio of the work done to the heat input</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Using </a:t>
            </a:r>
            <a:r>
              <a:rPr lang="en-US" dirty="0">
                <a:latin typeface="Times New Roman" charset="0"/>
                <a:cs typeface="Times New Roman" charset="0"/>
              </a:rPr>
              <a:t>conservation of energy to eliminate </a:t>
            </a:r>
            <a:r>
              <a:rPr lang="en-US" i="1" dirty="0">
                <a:latin typeface="Times New Roman" charset="0"/>
                <a:cs typeface="Times New Roman" charset="0"/>
              </a:rPr>
              <a:t>W</a:t>
            </a:r>
            <a:r>
              <a:rPr lang="en-US" dirty="0">
                <a:latin typeface="Times New Roman" charset="0"/>
                <a:cs typeface="Times New Roman" charset="0"/>
              </a:rPr>
              <a:t>, we find</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3" name="Group 12"/>
          <p:cNvGrpSpPr/>
          <p:nvPr/>
        </p:nvGrpSpPr>
        <p:grpSpPr>
          <a:xfrm>
            <a:off x="3351420" y="2662849"/>
            <a:ext cx="2434809" cy="775158"/>
            <a:chOff x="3351420" y="2662849"/>
            <a:chExt cx="2434809" cy="775158"/>
          </a:xfrm>
        </p:grpSpPr>
        <p:pic>
          <p:nvPicPr>
            <p:cNvPr id="6" name="Picture 5" descr="15_KeyEquation_04A.jpg"/>
            <p:cNvPicPr>
              <a:picLocks noChangeAspect="1"/>
            </p:cNvPicPr>
            <p:nvPr/>
          </p:nvPicPr>
          <p:blipFill rotWithShape="1">
            <a:blip r:embed="rId2">
              <a:extLst>
                <a:ext uri="{28A0092B-C50C-407E-A947-70E740481C1C}">
                  <a14:useLocalDpi xmlns:a14="http://schemas.microsoft.com/office/drawing/2010/main" val="0"/>
                </a:ext>
              </a:extLst>
            </a:blip>
            <a:srcRect r="84144" b="14659"/>
            <a:stretch/>
          </p:blipFill>
          <p:spPr>
            <a:xfrm>
              <a:off x="3351420" y="2662849"/>
              <a:ext cx="1355192" cy="775158"/>
            </a:xfrm>
            <a:prstGeom prst="rect">
              <a:avLst/>
            </a:prstGeom>
          </p:spPr>
        </p:pic>
        <p:sp>
          <p:nvSpPr>
            <p:cNvPr id="8" name="TextBox 7"/>
            <p:cNvSpPr txBox="1"/>
            <p:nvPr/>
          </p:nvSpPr>
          <p:spPr>
            <a:xfrm>
              <a:off x="4846774" y="2815606"/>
              <a:ext cx="939455" cy="400110"/>
            </a:xfrm>
            <a:prstGeom prst="rect">
              <a:avLst/>
            </a:prstGeom>
            <a:noFill/>
          </p:spPr>
          <p:txBody>
            <a:bodyPr wrap="none" rtlCol="0">
              <a:spAutoFit/>
            </a:bodyPr>
            <a:lstStyle/>
            <a:p>
              <a:r>
                <a:rPr lang="en-US" sz="2000" dirty="0" smtClean="0">
                  <a:latin typeface="Times New Roman"/>
                  <a:cs typeface="Times New Roman"/>
                </a:rPr>
                <a:t>(15-4a)</a:t>
              </a:r>
              <a:endParaRPr lang="en-US" sz="2000" dirty="0">
                <a:latin typeface="Times New Roman"/>
                <a:cs typeface="Times New Roman"/>
              </a:endParaRPr>
            </a:p>
          </p:txBody>
        </p:sp>
      </p:grpSp>
      <p:grpSp>
        <p:nvGrpSpPr>
          <p:cNvPr id="12" name="Group 11"/>
          <p:cNvGrpSpPr/>
          <p:nvPr/>
        </p:nvGrpSpPr>
        <p:grpSpPr>
          <a:xfrm>
            <a:off x="1756356" y="4616433"/>
            <a:ext cx="5694715" cy="1775760"/>
            <a:chOff x="1756356" y="4616433"/>
            <a:chExt cx="5694715" cy="1775760"/>
          </a:xfrm>
        </p:grpSpPr>
        <p:pic>
          <p:nvPicPr>
            <p:cNvPr id="7" name="Picture 6" descr="15_KeyEquation_04B.jpg"/>
            <p:cNvPicPr>
              <a:picLocks noChangeAspect="1"/>
            </p:cNvPicPr>
            <p:nvPr/>
          </p:nvPicPr>
          <p:blipFill rotWithShape="1">
            <a:blip r:embed="rId3">
              <a:extLst>
                <a:ext uri="{28A0092B-C50C-407E-A947-70E740481C1C}">
                  <a14:useLocalDpi xmlns:a14="http://schemas.microsoft.com/office/drawing/2010/main" val="0"/>
                </a:ext>
              </a:extLst>
            </a:blip>
            <a:srcRect r="53085" b="8827"/>
            <a:stretch/>
          </p:blipFill>
          <p:spPr>
            <a:xfrm>
              <a:off x="1756356" y="4616433"/>
              <a:ext cx="4526781" cy="1775760"/>
            </a:xfrm>
            <a:prstGeom prst="rect">
              <a:avLst/>
            </a:prstGeom>
          </p:spPr>
        </p:pic>
        <p:sp>
          <p:nvSpPr>
            <p:cNvPr id="9" name="TextBox 8"/>
            <p:cNvSpPr txBox="1"/>
            <p:nvPr/>
          </p:nvSpPr>
          <p:spPr>
            <a:xfrm>
              <a:off x="6497214" y="5278978"/>
              <a:ext cx="953857" cy="400110"/>
            </a:xfrm>
            <a:prstGeom prst="rect">
              <a:avLst/>
            </a:prstGeom>
            <a:noFill/>
          </p:spPr>
          <p:txBody>
            <a:bodyPr wrap="none" rtlCol="0">
              <a:spAutoFit/>
            </a:bodyPr>
            <a:lstStyle/>
            <a:p>
              <a:r>
                <a:rPr lang="en-US" sz="2000" dirty="0" smtClean="0">
                  <a:latin typeface="Times New Roman"/>
                  <a:cs typeface="Times New Roman"/>
                </a:rPr>
                <a:t>(15-4b)</a:t>
              </a:r>
              <a:endParaRPr lang="en-US" sz="2000" dirty="0">
                <a:latin typeface="Times New Roman"/>
                <a:cs typeface="Times New Roman"/>
              </a:endParaRPr>
            </a:p>
          </p:txBody>
        </p:sp>
      </p:grpSp>
    </p:spTree>
    <p:extLst>
      <p:ext uri="{BB962C8B-B14F-4D97-AF65-F5344CB8AC3E}">
        <p14:creationId xmlns:p14="http://schemas.microsoft.com/office/powerpoint/2010/main" val="1784804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15-5 Heat Engines</a:t>
            </a:r>
          </a:p>
        </p:txBody>
      </p:sp>
      <p:sp>
        <p:nvSpPr>
          <p:cNvPr id="3" name="Content Placeholder 2"/>
          <p:cNvSpPr>
            <a:spLocks noGrp="1"/>
          </p:cNvSpPr>
          <p:nvPr>
            <p:ph idx="1"/>
          </p:nvPr>
        </p:nvSpPr>
        <p:spPr>
          <a:xfrm>
            <a:off x="457200" y="1613379"/>
            <a:ext cx="8229600" cy="4841620"/>
          </a:xfrm>
        </p:spPr>
        <p:txBody>
          <a:bodyPr/>
          <a:lstStyle/>
          <a:p>
            <a:pPr marL="0" indent="0">
              <a:spcBef>
                <a:spcPct val="50000"/>
              </a:spcBef>
              <a:buNone/>
            </a:pPr>
            <a:r>
              <a:rPr lang="en-US" sz="2600" dirty="0">
                <a:latin typeface="Times New Roman" charset="0"/>
                <a:cs typeface="Times New Roman" charset="0"/>
              </a:rPr>
              <a:t>The Carnot engine was created to examine the efficiency of a heat engine. It is idealized, as it has no friction. Each leg of its cycle is reversible.</a:t>
            </a:r>
          </a:p>
          <a:p>
            <a:pPr marL="0" indent="0">
              <a:spcBef>
                <a:spcPct val="50000"/>
              </a:spcBef>
              <a:buNone/>
            </a:pPr>
            <a:r>
              <a:rPr lang="en-US" sz="2600" dirty="0">
                <a:latin typeface="Times New Roman" charset="0"/>
                <a:cs typeface="Times New Roman" charset="0"/>
              </a:rPr>
              <a:t>The Carnot cycle consists of:</a:t>
            </a:r>
          </a:p>
          <a:p>
            <a:pPr>
              <a:spcBef>
                <a:spcPct val="50000"/>
              </a:spcBef>
              <a:buFontTx/>
              <a:buChar char="•"/>
            </a:pPr>
            <a:r>
              <a:rPr lang="en-US" sz="2600" dirty="0" smtClean="0">
                <a:latin typeface="Times New Roman" charset="0"/>
                <a:cs typeface="Times New Roman" charset="0"/>
              </a:rPr>
              <a:t>Isothermal </a:t>
            </a:r>
            <a:r>
              <a:rPr lang="en-US" sz="2600" dirty="0">
                <a:latin typeface="Times New Roman" charset="0"/>
                <a:cs typeface="Times New Roman" charset="0"/>
              </a:rPr>
              <a:t>expansion</a:t>
            </a:r>
          </a:p>
          <a:p>
            <a:pPr>
              <a:spcBef>
                <a:spcPct val="50000"/>
              </a:spcBef>
              <a:buFontTx/>
              <a:buChar char="•"/>
            </a:pPr>
            <a:r>
              <a:rPr lang="en-US" sz="2600" dirty="0" smtClean="0">
                <a:latin typeface="Times New Roman" charset="0"/>
                <a:cs typeface="Times New Roman" charset="0"/>
              </a:rPr>
              <a:t>Adiabatic </a:t>
            </a:r>
            <a:r>
              <a:rPr lang="en-US" sz="2600" dirty="0">
                <a:latin typeface="Times New Roman" charset="0"/>
                <a:cs typeface="Times New Roman" charset="0"/>
              </a:rPr>
              <a:t>expansion</a:t>
            </a:r>
          </a:p>
          <a:p>
            <a:pPr>
              <a:spcBef>
                <a:spcPct val="50000"/>
              </a:spcBef>
              <a:buFontTx/>
              <a:buChar char="•"/>
            </a:pPr>
            <a:r>
              <a:rPr lang="en-US" sz="2600" dirty="0" smtClean="0">
                <a:latin typeface="Times New Roman" charset="0"/>
                <a:cs typeface="Times New Roman" charset="0"/>
              </a:rPr>
              <a:t>Isothermal </a:t>
            </a:r>
            <a:r>
              <a:rPr lang="en-US" sz="2600" dirty="0">
                <a:latin typeface="Times New Roman" charset="0"/>
                <a:cs typeface="Times New Roman" charset="0"/>
              </a:rPr>
              <a:t>compression</a:t>
            </a:r>
          </a:p>
          <a:p>
            <a:pPr>
              <a:spcBef>
                <a:spcPct val="50000"/>
              </a:spcBef>
              <a:buFontTx/>
              <a:buChar char="•"/>
            </a:pPr>
            <a:r>
              <a:rPr lang="en-US" sz="2600" dirty="0" smtClean="0">
                <a:latin typeface="Times New Roman" charset="0"/>
                <a:cs typeface="Times New Roman" charset="0"/>
              </a:rPr>
              <a:t>Adiabatic </a:t>
            </a:r>
            <a:r>
              <a:rPr lang="en-US" sz="2600" dirty="0">
                <a:latin typeface="Times New Roman" charset="0"/>
                <a:cs typeface="Times New Roman" charset="0"/>
              </a:rPr>
              <a:t>compression</a:t>
            </a:r>
          </a:p>
          <a:p>
            <a:pPr marL="0" indent="0">
              <a:spcBef>
                <a:spcPct val="50000"/>
              </a:spcBef>
              <a:buNone/>
            </a:pPr>
            <a:r>
              <a:rPr lang="en-US" sz="2600" dirty="0">
                <a:latin typeface="Times New Roman" charset="0"/>
                <a:cs typeface="Times New Roman" charset="0"/>
              </a:rPr>
              <a:t>An example is on the next slide</a:t>
            </a:r>
            <a:r>
              <a:rPr lang="en-US" sz="2600" dirty="0" smtClean="0">
                <a:latin typeface="Times New Roman" charset="0"/>
                <a:cs typeface="Times New Roman" charset="0"/>
              </a:rPr>
              <a:t>.</a:t>
            </a:r>
            <a:endParaRPr lang="en-US" sz="26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553220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4" y="1600199"/>
            <a:ext cx="8237536" cy="4906325"/>
          </a:xfrm>
        </p:spPr>
        <p:txBody>
          <a:bodyPr/>
          <a:lstStyle/>
          <a:p>
            <a:pPr marL="0" indent="0">
              <a:spcBef>
                <a:spcPct val="50000"/>
              </a:spcBef>
              <a:buNone/>
            </a:pPr>
            <a:r>
              <a:rPr lang="en-US" dirty="0" smtClean="0">
                <a:latin typeface="Times New Roman" charset="0"/>
                <a:cs typeface="Times New Roman" charset="0"/>
              </a:rPr>
              <a:t> </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15-5 Heat Engines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5_14_Figure.jpg"/>
          <p:cNvPicPr>
            <a:picLocks noChangeAspect="1"/>
          </p:cNvPicPr>
          <p:nvPr/>
        </p:nvPicPr>
        <p:blipFill rotWithShape="1">
          <a:blip r:embed="rId2">
            <a:extLst>
              <a:ext uri="{28A0092B-C50C-407E-A947-70E740481C1C}">
                <a14:useLocalDpi xmlns:a14="http://schemas.microsoft.com/office/drawing/2010/main" val="0"/>
              </a:ext>
            </a:extLst>
          </a:blip>
          <a:srcRect b="2485"/>
          <a:stretch/>
        </p:blipFill>
        <p:spPr>
          <a:xfrm>
            <a:off x="1235850" y="1360779"/>
            <a:ext cx="6688862" cy="5157020"/>
          </a:xfrm>
          <a:prstGeom prst="rect">
            <a:avLst/>
          </a:prstGeom>
        </p:spPr>
      </p:pic>
    </p:spTree>
    <p:extLst>
      <p:ext uri="{BB962C8B-B14F-4D97-AF65-F5344CB8AC3E}">
        <p14:creationId xmlns:p14="http://schemas.microsoft.com/office/powerpoint/2010/main" val="2296104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396" y="1588411"/>
            <a:ext cx="8374574" cy="4892675"/>
          </a:xfrm>
        </p:spPr>
        <p:txBody>
          <a:bodyPr/>
          <a:lstStyle/>
          <a:p>
            <a:pPr marL="0" indent="0">
              <a:spcBef>
                <a:spcPct val="50000"/>
              </a:spcBef>
              <a:buNone/>
            </a:pPr>
            <a:r>
              <a:rPr lang="en-US" dirty="0">
                <a:latin typeface="Times New Roman" charset="0"/>
                <a:cs typeface="Times New Roman" charset="0"/>
              </a:rPr>
              <a:t>For an ideal reversible engine, the efficiency can be written in terms of the temperature:</a:t>
            </a:r>
          </a:p>
          <a:p>
            <a:pPr marL="0" indent="0">
              <a:spcBef>
                <a:spcPct val="50000"/>
              </a:spcBef>
              <a:buNone/>
            </a:pPr>
            <a:endParaRPr lang="en-US" dirty="0" smtClean="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From </a:t>
            </a:r>
            <a:r>
              <a:rPr lang="en-US" dirty="0">
                <a:latin typeface="Times New Roman" charset="0"/>
                <a:cs typeface="Times New Roman" charset="0"/>
              </a:rPr>
              <a:t>this we see that </a:t>
            </a:r>
            <a:r>
              <a:rPr lang="en-US" dirty="0" smtClean="0">
                <a:latin typeface="Times New Roman" charset="0"/>
                <a:cs typeface="Times New Roman" charset="0"/>
              </a:rPr>
              <a:t>100% </a:t>
            </a:r>
            <a:r>
              <a:rPr lang="en-US" dirty="0">
                <a:latin typeface="Times New Roman" charset="0"/>
                <a:cs typeface="Times New Roman" charset="0"/>
              </a:rPr>
              <a:t>efficiency can be achieved only if the cold reservoir is at absolute zero, which is impossible.</a:t>
            </a:r>
          </a:p>
          <a:p>
            <a:pPr marL="0" indent="0">
              <a:spcBef>
                <a:spcPct val="50000"/>
              </a:spcBef>
              <a:buNone/>
            </a:pPr>
            <a:r>
              <a:rPr lang="en-US" dirty="0">
                <a:latin typeface="Times New Roman" charset="0"/>
                <a:cs typeface="Times New Roman" charset="0"/>
              </a:rPr>
              <a:t>Real engines have some frictional losses; the best achieve 60-</a:t>
            </a:r>
            <a:r>
              <a:rPr lang="en-US" dirty="0" smtClean="0">
                <a:latin typeface="Times New Roman" charset="0"/>
                <a:cs typeface="Times New Roman" charset="0"/>
              </a:rPr>
              <a:t>80% </a:t>
            </a:r>
            <a:r>
              <a:rPr lang="en-US" dirty="0">
                <a:latin typeface="Times New Roman" charset="0"/>
                <a:cs typeface="Times New Roman" charset="0"/>
              </a:rPr>
              <a:t>of the Carnot value of efficiency.</a:t>
            </a: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15-5 Heat Engines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8" name="Group 7"/>
          <p:cNvGrpSpPr/>
          <p:nvPr/>
        </p:nvGrpSpPr>
        <p:grpSpPr>
          <a:xfrm>
            <a:off x="435307" y="2814376"/>
            <a:ext cx="8337770" cy="778349"/>
            <a:chOff x="435307" y="2814376"/>
            <a:chExt cx="8337770" cy="778349"/>
          </a:xfrm>
        </p:grpSpPr>
        <p:pic>
          <p:nvPicPr>
            <p:cNvPr id="5" name="Picture 4" descr="15_KeyEquation_05.jpg"/>
            <p:cNvPicPr>
              <a:picLocks noChangeAspect="1"/>
            </p:cNvPicPr>
            <p:nvPr/>
          </p:nvPicPr>
          <p:blipFill rotWithShape="1">
            <a:blip r:embed="rId2">
              <a:extLst>
                <a:ext uri="{28A0092B-C50C-407E-A947-70E740481C1C}">
                  <a14:useLocalDpi xmlns:a14="http://schemas.microsoft.com/office/drawing/2010/main" val="0"/>
                </a:ext>
              </a:extLst>
            </a:blip>
            <a:srcRect r="12994" b="16765"/>
            <a:stretch/>
          </p:blipFill>
          <p:spPr>
            <a:xfrm>
              <a:off x="435307" y="2814376"/>
              <a:ext cx="7359293" cy="778349"/>
            </a:xfrm>
            <a:prstGeom prst="rect">
              <a:avLst/>
            </a:prstGeom>
          </p:spPr>
        </p:pic>
        <p:sp>
          <p:nvSpPr>
            <p:cNvPr id="6" name="TextBox 5"/>
            <p:cNvSpPr txBox="1"/>
            <p:nvPr/>
          </p:nvSpPr>
          <p:spPr>
            <a:xfrm>
              <a:off x="7947460" y="3014934"/>
              <a:ext cx="825617" cy="400110"/>
            </a:xfrm>
            <a:prstGeom prst="rect">
              <a:avLst/>
            </a:prstGeom>
            <a:noFill/>
          </p:spPr>
          <p:txBody>
            <a:bodyPr wrap="none" rtlCol="0">
              <a:spAutoFit/>
            </a:bodyPr>
            <a:lstStyle/>
            <a:p>
              <a:r>
                <a:rPr lang="en-US" sz="2000" dirty="0" smtClean="0">
                  <a:latin typeface="Times New Roman"/>
                  <a:cs typeface="Times New Roman"/>
                </a:rPr>
                <a:t>(15-5)</a:t>
              </a:r>
              <a:endParaRPr lang="en-US" sz="2000" dirty="0">
                <a:latin typeface="Times New Roman"/>
                <a:cs typeface="Times New Roman"/>
              </a:endParaRPr>
            </a:p>
          </p:txBody>
        </p:sp>
      </p:grpSp>
    </p:spTree>
    <p:extLst>
      <p:ext uri="{BB962C8B-B14F-4D97-AF65-F5344CB8AC3E}">
        <p14:creationId xmlns:p14="http://schemas.microsoft.com/office/powerpoint/2010/main" val="1617360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63" y="1592242"/>
            <a:ext cx="8324897" cy="4540382"/>
          </a:xfrm>
        </p:spPr>
        <p:txBody>
          <a:bodyPr/>
          <a:lstStyle/>
          <a:p>
            <a:pPr marL="0" indent="0">
              <a:spcBef>
                <a:spcPct val="50000"/>
              </a:spcBef>
              <a:buNone/>
            </a:pPr>
            <a:r>
              <a:rPr lang="en-US" dirty="0">
                <a:latin typeface="Times New Roman" charset="0"/>
                <a:cs typeface="Times New Roman" charset="0"/>
              </a:rPr>
              <a:t>These appliances can be thought of as heat engines operating in reverse</a:t>
            </a:r>
            <a:r>
              <a:rPr lang="en-US" dirty="0" smtClean="0">
                <a:latin typeface="Times New Roman" charset="0"/>
                <a:cs typeface="Times New Roman" charset="0"/>
              </a:rPr>
              <a:t>.</a:t>
            </a:r>
          </a:p>
          <a:p>
            <a:pPr marL="0" indent="0">
              <a:spcBef>
                <a:spcPct val="50000"/>
              </a:spcBef>
              <a:buNone/>
            </a:pPr>
            <a:r>
              <a:rPr lang="en-US" dirty="0">
                <a:latin typeface="Times New Roman" charset="0"/>
                <a:cs typeface="Times New Roman" charset="0"/>
              </a:rPr>
              <a:t>By doing work, heat </a:t>
            </a:r>
            <a:r>
              <a:rPr lang="en-US" dirty="0" smtClean="0">
                <a:latin typeface="Times New Roman" charset="0"/>
                <a:cs typeface="Times New Roman" charset="0"/>
              </a:rPr>
              <a:t>is</a:t>
            </a:r>
            <a:br>
              <a:rPr lang="en-US" dirty="0" smtClean="0">
                <a:latin typeface="Times New Roman" charset="0"/>
                <a:cs typeface="Times New Roman" charset="0"/>
              </a:rPr>
            </a:br>
            <a:r>
              <a:rPr lang="en-US" dirty="0" smtClean="0">
                <a:latin typeface="Times New Roman" charset="0"/>
                <a:cs typeface="Times New Roman" charset="0"/>
              </a:rPr>
              <a:t>extracted </a:t>
            </a:r>
            <a:r>
              <a:rPr lang="en-US" dirty="0">
                <a:latin typeface="Times New Roman" charset="0"/>
                <a:cs typeface="Times New Roman" charset="0"/>
              </a:rPr>
              <a:t>from the </a:t>
            </a:r>
            <a:r>
              <a:rPr lang="en-US" dirty="0" smtClean="0">
                <a:latin typeface="Times New Roman" charset="0"/>
                <a:cs typeface="Times New Roman" charset="0"/>
              </a:rPr>
              <a:t>cold</a:t>
            </a:r>
            <a:br>
              <a:rPr lang="en-US" dirty="0" smtClean="0">
                <a:latin typeface="Times New Roman" charset="0"/>
                <a:cs typeface="Times New Roman" charset="0"/>
              </a:rPr>
            </a:br>
            <a:r>
              <a:rPr lang="en-US" dirty="0" smtClean="0">
                <a:latin typeface="Times New Roman" charset="0"/>
                <a:cs typeface="Times New Roman" charset="0"/>
              </a:rPr>
              <a:t>reservoir </a:t>
            </a:r>
            <a:r>
              <a:rPr lang="en-US" dirty="0">
                <a:latin typeface="Times New Roman" charset="0"/>
                <a:cs typeface="Times New Roman" charset="0"/>
              </a:rPr>
              <a:t>and </a:t>
            </a:r>
            <a:r>
              <a:rPr lang="en-US" dirty="0" smtClean="0">
                <a:latin typeface="Times New Roman" charset="0"/>
                <a:cs typeface="Times New Roman" charset="0"/>
              </a:rPr>
              <a:t>exhausted</a:t>
            </a:r>
            <a:br>
              <a:rPr lang="en-US" dirty="0" smtClean="0">
                <a:latin typeface="Times New Roman" charset="0"/>
                <a:cs typeface="Times New Roman" charset="0"/>
              </a:rPr>
            </a:br>
            <a:r>
              <a:rPr lang="en-US" dirty="0" smtClean="0">
                <a:latin typeface="Times New Roman" charset="0"/>
                <a:cs typeface="Times New Roman" charset="0"/>
              </a:rPr>
              <a:t>to </a:t>
            </a:r>
            <a:r>
              <a:rPr lang="en-US" dirty="0">
                <a:latin typeface="Times New Roman" charset="0"/>
                <a:cs typeface="Times New Roman" charset="0"/>
              </a:rPr>
              <a:t>the hot reservoir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15-6 Refrigerators, Air Conditioners, and Heat </a:t>
            </a:r>
            <a:r>
              <a:rPr lang="en-US" dirty="0" smtClean="0">
                <a:latin typeface="Times New Roman" charset="0"/>
                <a:cs typeface="Times New Roman" charset="0"/>
              </a:rPr>
              <a:t>Pumps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5_16_Figure.jpg"/>
          <p:cNvPicPr>
            <a:picLocks noChangeAspect="1"/>
          </p:cNvPicPr>
          <p:nvPr/>
        </p:nvPicPr>
        <p:blipFill rotWithShape="1">
          <a:blip r:embed="rId2">
            <a:extLst>
              <a:ext uri="{28A0092B-C50C-407E-A947-70E740481C1C}">
                <a14:useLocalDpi xmlns:a14="http://schemas.microsoft.com/office/drawing/2010/main" val="0"/>
              </a:ext>
            </a:extLst>
          </a:blip>
          <a:srcRect l="-205" t="-2501" r="205" b="2501"/>
          <a:stretch/>
        </p:blipFill>
        <p:spPr>
          <a:xfrm>
            <a:off x="5071140" y="2085574"/>
            <a:ext cx="3165450" cy="4411290"/>
          </a:xfrm>
          <a:prstGeom prst="rect">
            <a:avLst/>
          </a:prstGeom>
        </p:spPr>
      </p:pic>
    </p:spTree>
    <p:extLst>
      <p:ext uri="{BB962C8B-B14F-4D97-AF65-F5344CB8AC3E}">
        <p14:creationId xmlns:p14="http://schemas.microsoft.com/office/powerpoint/2010/main" val="2778378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249593" cy="4736531"/>
          </a:xfrm>
        </p:spPr>
        <p:txBody>
          <a:bodyPr/>
          <a:lstStyle/>
          <a:p>
            <a:pPr marL="0" indent="0">
              <a:spcBef>
                <a:spcPct val="50000"/>
              </a:spcBef>
              <a:buNone/>
            </a:pPr>
            <a:r>
              <a:rPr lang="en-US" dirty="0" smtClean="0">
                <a:latin typeface="Times New Roman" charset="0"/>
                <a:cs typeface="Times New Roman" charset="0"/>
              </a:rPr>
              <a:t> </a:t>
            </a:r>
            <a:endParaRPr lang="en-US" dirty="0">
              <a:latin typeface="Times New Roman" charset="0"/>
              <a:cs typeface="Times New Roman" charset="0"/>
            </a:endParaRPr>
          </a:p>
        </p:txBody>
      </p:sp>
      <p:sp>
        <p:nvSpPr>
          <p:cNvPr id="2" name="Title 1"/>
          <p:cNvSpPr>
            <a:spLocks noGrp="1"/>
          </p:cNvSpPr>
          <p:nvPr>
            <p:ph type="title"/>
          </p:nvPr>
        </p:nvSpPr>
        <p:spPr>
          <a:xfrm>
            <a:off x="457200" y="30670"/>
            <a:ext cx="8229600" cy="1110203"/>
          </a:xfrm>
        </p:spPr>
        <p:txBody>
          <a:bodyPr/>
          <a:lstStyle/>
          <a:p>
            <a:pPr>
              <a:spcBef>
                <a:spcPct val="50000"/>
              </a:spcBef>
            </a:pPr>
            <a:r>
              <a:rPr lang="en-US" dirty="0">
                <a:latin typeface="Times New Roman" charset="0"/>
                <a:cs typeface="Times New Roman" charset="0"/>
              </a:rPr>
              <a:t>15-6 Refrigerators, Air Conditioners, and Heat Pumps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5_17_Figure.jpg"/>
          <p:cNvPicPr>
            <a:picLocks noChangeAspect="1"/>
          </p:cNvPicPr>
          <p:nvPr/>
        </p:nvPicPr>
        <p:blipFill rotWithShape="1">
          <a:blip r:embed="rId2">
            <a:extLst>
              <a:ext uri="{28A0092B-C50C-407E-A947-70E740481C1C}">
                <a14:useLocalDpi xmlns:a14="http://schemas.microsoft.com/office/drawing/2010/main" val="0"/>
              </a:ext>
            </a:extLst>
          </a:blip>
          <a:srcRect b="2429"/>
          <a:stretch/>
        </p:blipFill>
        <p:spPr>
          <a:xfrm>
            <a:off x="1485228" y="1516263"/>
            <a:ext cx="6179893" cy="4878029"/>
          </a:xfrm>
          <a:prstGeom prst="rect">
            <a:avLst/>
          </a:prstGeom>
        </p:spPr>
      </p:pic>
    </p:spTree>
    <p:extLst>
      <p:ext uri="{BB962C8B-B14F-4D97-AF65-F5344CB8AC3E}">
        <p14:creationId xmlns:p14="http://schemas.microsoft.com/office/powerpoint/2010/main" val="2144493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15-6 Refrigerators, Air Conditioners, and Heat </a:t>
            </a:r>
            <a:r>
              <a:rPr lang="en-US" dirty="0" smtClean="0">
                <a:latin typeface="Times New Roman" charset="0"/>
                <a:cs typeface="Times New Roman" charset="0"/>
              </a:rPr>
              <a:t>Pumps</a:t>
            </a:r>
            <a:endParaRPr lang="en-US" dirty="0"/>
          </a:p>
        </p:txBody>
      </p:sp>
      <p:sp>
        <p:nvSpPr>
          <p:cNvPr id="3" name="Content Placeholder 2"/>
          <p:cNvSpPr>
            <a:spLocks noGrp="1"/>
          </p:cNvSpPr>
          <p:nvPr>
            <p:ph idx="1"/>
          </p:nvPr>
        </p:nvSpPr>
        <p:spPr>
          <a:xfrm>
            <a:off x="450850" y="1593222"/>
            <a:ext cx="8251729" cy="4525963"/>
          </a:xfrm>
        </p:spPr>
        <p:txBody>
          <a:bodyPr/>
          <a:lstStyle/>
          <a:p>
            <a:pPr marL="0" indent="0">
              <a:spcBef>
                <a:spcPct val="50000"/>
              </a:spcBef>
              <a:buNone/>
            </a:pPr>
            <a:r>
              <a:rPr lang="en-US" dirty="0">
                <a:latin typeface="Times New Roman" charset="0"/>
                <a:cs typeface="Times New Roman" charset="0"/>
              </a:rPr>
              <a:t>Refrigerator performance is measured by the coefficient of performance (COP)</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Substituting:</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1" name="Group 10"/>
          <p:cNvGrpSpPr/>
          <p:nvPr/>
        </p:nvGrpSpPr>
        <p:grpSpPr>
          <a:xfrm>
            <a:off x="519043" y="2583206"/>
            <a:ext cx="8198211" cy="731523"/>
            <a:chOff x="449263" y="2485509"/>
            <a:chExt cx="8198211" cy="731523"/>
          </a:xfrm>
        </p:grpSpPr>
        <p:pic>
          <p:nvPicPr>
            <p:cNvPr id="5" name="Picture 4" descr="15_KeyEquation_06A.jpg"/>
            <p:cNvPicPr>
              <a:picLocks noChangeAspect="1"/>
            </p:cNvPicPr>
            <p:nvPr/>
          </p:nvPicPr>
          <p:blipFill rotWithShape="1">
            <a:blip r:embed="rId2">
              <a:extLst>
                <a:ext uri="{28A0092B-C50C-407E-A947-70E740481C1C}">
                  <a14:useLocalDpi xmlns:a14="http://schemas.microsoft.com/office/drawing/2010/main" val="0"/>
                </a:ext>
              </a:extLst>
            </a:blip>
            <a:srcRect r="14565" b="19589"/>
            <a:stretch/>
          </p:blipFill>
          <p:spPr>
            <a:xfrm>
              <a:off x="449263" y="2485509"/>
              <a:ext cx="7122035" cy="731523"/>
            </a:xfrm>
            <a:prstGeom prst="rect">
              <a:avLst/>
            </a:prstGeom>
          </p:spPr>
        </p:pic>
        <p:sp>
          <p:nvSpPr>
            <p:cNvPr id="8" name="TextBox 7"/>
            <p:cNvSpPr txBox="1"/>
            <p:nvPr/>
          </p:nvSpPr>
          <p:spPr>
            <a:xfrm>
              <a:off x="7708019" y="2672990"/>
              <a:ext cx="939455" cy="400110"/>
            </a:xfrm>
            <a:prstGeom prst="rect">
              <a:avLst/>
            </a:prstGeom>
            <a:noFill/>
          </p:spPr>
          <p:txBody>
            <a:bodyPr wrap="none" rtlCol="0">
              <a:spAutoFit/>
            </a:bodyPr>
            <a:lstStyle/>
            <a:p>
              <a:r>
                <a:rPr lang="en-US" sz="2000" dirty="0" smtClean="0">
                  <a:latin typeface="Times New Roman"/>
                  <a:cs typeface="Times New Roman"/>
                </a:rPr>
                <a:t>(15-6a)</a:t>
              </a:r>
              <a:endParaRPr lang="en-US" sz="2000" dirty="0">
                <a:latin typeface="Times New Roman"/>
                <a:cs typeface="Times New Roman"/>
              </a:endParaRPr>
            </a:p>
          </p:txBody>
        </p:sp>
      </p:grpSp>
      <p:grpSp>
        <p:nvGrpSpPr>
          <p:cNvPr id="12" name="Group 11"/>
          <p:cNvGrpSpPr/>
          <p:nvPr/>
        </p:nvGrpSpPr>
        <p:grpSpPr>
          <a:xfrm>
            <a:off x="519043" y="4398467"/>
            <a:ext cx="8198211" cy="779488"/>
            <a:chOff x="449263" y="3889046"/>
            <a:chExt cx="8198211" cy="779488"/>
          </a:xfrm>
        </p:grpSpPr>
        <p:pic>
          <p:nvPicPr>
            <p:cNvPr id="6" name="Picture 5" descr="15_KeyEquation_06B.jpg"/>
            <p:cNvPicPr>
              <a:picLocks noChangeAspect="1"/>
            </p:cNvPicPr>
            <p:nvPr/>
          </p:nvPicPr>
          <p:blipFill rotWithShape="1">
            <a:blip r:embed="rId3">
              <a:extLst>
                <a:ext uri="{28A0092B-C50C-407E-A947-70E740481C1C}">
                  <a14:useLocalDpi xmlns:a14="http://schemas.microsoft.com/office/drawing/2010/main" val="0"/>
                </a:ext>
              </a:extLst>
            </a:blip>
            <a:srcRect r="14649" b="15422"/>
            <a:stretch/>
          </p:blipFill>
          <p:spPr>
            <a:xfrm>
              <a:off x="449263" y="3889046"/>
              <a:ext cx="7115057" cy="779488"/>
            </a:xfrm>
            <a:prstGeom prst="rect">
              <a:avLst/>
            </a:prstGeom>
          </p:spPr>
        </p:pic>
        <p:sp>
          <p:nvSpPr>
            <p:cNvPr id="9" name="TextBox 8"/>
            <p:cNvSpPr txBox="1"/>
            <p:nvPr/>
          </p:nvSpPr>
          <p:spPr>
            <a:xfrm>
              <a:off x="7693617" y="4075646"/>
              <a:ext cx="953857" cy="400110"/>
            </a:xfrm>
            <a:prstGeom prst="rect">
              <a:avLst/>
            </a:prstGeom>
            <a:noFill/>
          </p:spPr>
          <p:txBody>
            <a:bodyPr wrap="none" rtlCol="0">
              <a:spAutoFit/>
            </a:bodyPr>
            <a:lstStyle/>
            <a:p>
              <a:r>
                <a:rPr lang="en-US" sz="2000" dirty="0" smtClean="0">
                  <a:latin typeface="Times New Roman"/>
                  <a:cs typeface="Times New Roman"/>
                </a:rPr>
                <a:t>(15-6b)</a:t>
              </a:r>
              <a:endParaRPr lang="en-US" sz="2000" dirty="0">
                <a:latin typeface="Times New Roman"/>
                <a:cs typeface="Times New Roman"/>
              </a:endParaRPr>
            </a:p>
          </p:txBody>
        </p:sp>
      </p:grpSp>
      <p:grpSp>
        <p:nvGrpSpPr>
          <p:cNvPr id="13" name="Group 12"/>
          <p:cNvGrpSpPr/>
          <p:nvPr/>
        </p:nvGrpSpPr>
        <p:grpSpPr>
          <a:xfrm>
            <a:off x="519043" y="5570834"/>
            <a:ext cx="8198211" cy="772511"/>
            <a:chOff x="449263" y="5403353"/>
            <a:chExt cx="8198211" cy="772511"/>
          </a:xfrm>
        </p:grpSpPr>
        <p:pic>
          <p:nvPicPr>
            <p:cNvPr id="7" name="Picture 6" descr="15_KeyEquation_06C.jpg"/>
            <p:cNvPicPr>
              <a:picLocks noChangeAspect="1"/>
            </p:cNvPicPr>
            <p:nvPr/>
          </p:nvPicPr>
          <p:blipFill rotWithShape="1">
            <a:blip r:embed="rId4">
              <a:extLst>
                <a:ext uri="{28A0092B-C50C-407E-A947-70E740481C1C}">
                  <a14:useLocalDpi xmlns:a14="http://schemas.microsoft.com/office/drawing/2010/main" val="0"/>
                </a:ext>
              </a:extLst>
            </a:blip>
            <a:srcRect r="14231" b="16179"/>
            <a:stretch/>
          </p:blipFill>
          <p:spPr>
            <a:xfrm>
              <a:off x="449263" y="5403353"/>
              <a:ext cx="7149948" cy="772511"/>
            </a:xfrm>
            <a:prstGeom prst="rect">
              <a:avLst/>
            </a:prstGeom>
          </p:spPr>
        </p:pic>
        <p:sp>
          <p:nvSpPr>
            <p:cNvPr id="10" name="TextBox 9"/>
            <p:cNvSpPr txBox="1"/>
            <p:nvPr/>
          </p:nvSpPr>
          <p:spPr>
            <a:xfrm>
              <a:off x="7693617" y="5582977"/>
              <a:ext cx="953857" cy="400110"/>
            </a:xfrm>
            <a:prstGeom prst="rect">
              <a:avLst/>
            </a:prstGeom>
            <a:noFill/>
          </p:spPr>
          <p:txBody>
            <a:bodyPr wrap="none" rtlCol="0">
              <a:spAutoFit/>
            </a:bodyPr>
            <a:lstStyle/>
            <a:p>
              <a:r>
                <a:rPr lang="en-US" sz="2000" dirty="0" smtClean="0">
                  <a:latin typeface="Times New Roman"/>
                  <a:cs typeface="Times New Roman"/>
                </a:rPr>
                <a:t>(15-6c)</a:t>
              </a:r>
              <a:endParaRPr lang="en-US" sz="2000" dirty="0">
                <a:latin typeface="Times New Roman"/>
                <a:cs typeface="Times New Roman"/>
              </a:endParaRPr>
            </a:p>
          </p:txBody>
        </p:sp>
      </p:grpSp>
    </p:spTree>
    <p:extLst>
      <p:ext uri="{BB962C8B-B14F-4D97-AF65-F5344CB8AC3E}">
        <p14:creationId xmlns:p14="http://schemas.microsoft.com/office/powerpoint/2010/main" val="3028277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15-6 Refrigerators, Air Conditioners, and Heat Pumps</a:t>
            </a:r>
          </a:p>
        </p:txBody>
      </p:sp>
      <p:sp>
        <p:nvSpPr>
          <p:cNvPr id="3" name="Content Placeholder 2"/>
          <p:cNvSpPr>
            <a:spLocks noGrp="1"/>
          </p:cNvSpPr>
          <p:nvPr>
            <p:ph idx="1"/>
          </p:nvPr>
        </p:nvSpPr>
        <p:spPr>
          <a:xfrm>
            <a:off x="452437" y="1588231"/>
            <a:ext cx="8243888" cy="4525963"/>
          </a:xfrm>
        </p:spPr>
        <p:txBody>
          <a:bodyPr/>
          <a:lstStyle/>
          <a:p>
            <a:pPr marL="0" indent="0">
              <a:spcBef>
                <a:spcPct val="50000"/>
              </a:spcBef>
              <a:buNone/>
            </a:pPr>
            <a:r>
              <a:rPr lang="en-US" dirty="0">
                <a:latin typeface="Times New Roman" charset="0"/>
                <a:cs typeface="Times New Roman" charset="0"/>
              </a:rPr>
              <a:t>A heat pump can heat a house in the winter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10" name="Group 9"/>
          <p:cNvGrpSpPr/>
          <p:nvPr/>
        </p:nvGrpSpPr>
        <p:grpSpPr>
          <a:xfrm>
            <a:off x="491131" y="2232926"/>
            <a:ext cx="8191234" cy="691017"/>
            <a:chOff x="491131" y="2232926"/>
            <a:chExt cx="8191234" cy="691017"/>
          </a:xfrm>
        </p:grpSpPr>
        <p:pic>
          <p:nvPicPr>
            <p:cNvPr id="6" name="Picture 5" descr="15_KeyEquation_07.jpg"/>
            <p:cNvPicPr>
              <a:picLocks noChangeAspect="1"/>
            </p:cNvPicPr>
            <p:nvPr/>
          </p:nvPicPr>
          <p:blipFill rotWithShape="1">
            <a:blip r:embed="rId2">
              <a:extLst>
                <a:ext uri="{28A0092B-C50C-407E-A947-70E740481C1C}">
                  <a14:useLocalDpi xmlns:a14="http://schemas.microsoft.com/office/drawing/2010/main" val="0"/>
                </a:ext>
              </a:extLst>
            </a:blip>
            <a:srcRect r="12881" b="17754"/>
            <a:stretch/>
          </p:blipFill>
          <p:spPr>
            <a:xfrm>
              <a:off x="491131" y="2232926"/>
              <a:ext cx="7226751" cy="691017"/>
            </a:xfrm>
            <a:prstGeom prst="rect">
              <a:avLst/>
            </a:prstGeom>
          </p:spPr>
        </p:pic>
        <p:sp>
          <p:nvSpPr>
            <p:cNvPr id="8" name="TextBox 7"/>
            <p:cNvSpPr txBox="1"/>
            <p:nvPr/>
          </p:nvSpPr>
          <p:spPr>
            <a:xfrm>
              <a:off x="7856748" y="2391190"/>
              <a:ext cx="825617" cy="400110"/>
            </a:xfrm>
            <a:prstGeom prst="rect">
              <a:avLst/>
            </a:prstGeom>
            <a:noFill/>
          </p:spPr>
          <p:txBody>
            <a:bodyPr wrap="none" rtlCol="0">
              <a:spAutoFit/>
            </a:bodyPr>
            <a:lstStyle/>
            <a:p>
              <a:r>
                <a:rPr lang="en-US" sz="2000" dirty="0" smtClean="0">
                  <a:latin typeface="Times New Roman"/>
                  <a:cs typeface="Times New Roman"/>
                </a:rPr>
                <a:t>(15-7)</a:t>
              </a:r>
              <a:endParaRPr lang="en-US" sz="2000" dirty="0">
                <a:latin typeface="Times New Roman"/>
                <a:cs typeface="Times New Roman"/>
              </a:endParaRPr>
            </a:p>
          </p:txBody>
        </p:sp>
      </p:grpSp>
      <p:pic>
        <p:nvPicPr>
          <p:cNvPr id="9" name="Picture 8" descr="15_18_Figure.jpg"/>
          <p:cNvPicPr>
            <a:picLocks noChangeAspect="1"/>
          </p:cNvPicPr>
          <p:nvPr/>
        </p:nvPicPr>
        <p:blipFill rotWithShape="1">
          <a:blip r:embed="rId3">
            <a:extLst>
              <a:ext uri="{28A0092B-C50C-407E-A947-70E740481C1C}">
                <a14:useLocalDpi xmlns:a14="http://schemas.microsoft.com/office/drawing/2010/main" val="0"/>
              </a:ext>
            </a:extLst>
          </a:blip>
          <a:srcRect b="3548"/>
          <a:stretch/>
        </p:blipFill>
        <p:spPr>
          <a:xfrm>
            <a:off x="2451943" y="3053458"/>
            <a:ext cx="4246463" cy="3408518"/>
          </a:xfrm>
          <a:prstGeom prst="rect">
            <a:avLst/>
          </a:prstGeom>
        </p:spPr>
      </p:pic>
    </p:spTree>
    <p:extLst>
      <p:ext uri="{BB962C8B-B14F-4D97-AF65-F5344CB8AC3E}">
        <p14:creationId xmlns:p14="http://schemas.microsoft.com/office/powerpoint/2010/main" val="997105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15</a:t>
            </a:r>
            <a:endParaRPr lang="en-US" dirty="0"/>
          </a:p>
        </p:txBody>
      </p:sp>
      <p:sp>
        <p:nvSpPr>
          <p:cNvPr id="3" name="Content Placeholder 2"/>
          <p:cNvSpPr>
            <a:spLocks noGrp="1"/>
          </p:cNvSpPr>
          <p:nvPr>
            <p:ph idx="1"/>
          </p:nvPr>
        </p:nvSpPr>
        <p:spPr>
          <a:xfrm>
            <a:off x="457200" y="1591626"/>
            <a:ext cx="8229600" cy="4088773"/>
          </a:xfrm>
        </p:spPr>
        <p:txBody>
          <a:bodyPr/>
          <a:lstStyle/>
          <a:p>
            <a:pPr>
              <a:spcBef>
                <a:spcPct val="50000"/>
              </a:spcBef>
              <a:buFontTx/>
              <a:buChar char="•"/>
            </a:pPr>
            <a:r>
              <a:rPr lang="en-US" dirty="0">
                <a:latin typeface="Times New Roman" charset="0"/>
                <a:cs typeface="Times New Roman" charset="0"/>
              </a:rPr>
              <a:t>The First Law of Thermodynamics</a:t>
            </a:r>
          </a:p>
          <a:p>
            <a:pPr>
              <a:spcBef>
                <a:spcPct val="50000"/>
              </a:spcBef>
              <a:buFontTx/>
              <a:buChar char="•"/>
            </a:pPr>
            <a:r>
              <a:rPr lang="en-US" dirty="0" smtClean="0">
                <a:latin typeface="Times New Roman" charset="0"/>
                <a:cs typeface="Times New Roman" charset="0"/>
              </a:rPr>
              <a:t>Thermodynamic </a:t>
            </a:r>
            <a:r>
              <a:rPr lang="en-US" dirty="0">
                <a:latin typeface="Times New Roman" charset="0"/>
                <a:cs typeface="Times New Roman" charset="0"/>
              </a:rPr>
              <a:t>Processes and the First Law</a:t>
            </a:r>
          </a:p>
          <a:p>
            <a:pPr>
              <a:spcBef>
                <a:spcPct val="50000"/>
              </a:spcBef>
              <a:buFontTx/>
              <a:buChar char="•"/>
            </a:pPr>
            <a:r>
              <a:rPr lang="en-US" dirty="0" smtClean="0">
                <a:latin typeface="Times New Roman" charset="0"/>
                <a:cs typeface="Times New Roman" charset="0"/>
              </a:rPr>
              <a:t>Human </a:t>
            </a:r>
            <a:r>
              <a:rPr lang="en-US" dirty="0">
                <a:latin typeface="Times New Roman" charset="0"/>
                <a:cs typeface="Times New Roman" charset="0"/>
              </a:rPr>
              <a:t>Metabolism and the First Law</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Second Law of </a:t>
            </a:r>
            <a:r>
              <a:rPr lang="en-US" dirty="0" smtClean="0">
                <a:latin typeface="Times New Roman" charset="0"/>
                <a:cs typeface="Times New Roman" charset="0"/>
              </a:rPr>
              <a:t>Thermodynamics—Introduction</a:t>
            </a: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Heat </a:t>
            </a:r>
            <a:r>
              <a:rPr lang="en-US" dirty="0">
                <a:latin typeface="Times New Roman" charset="0"/>
                <a:cs typeface="Times New Roman" charset="0"/>
              </a:rPr>
              <a:t>Engines</a:t>
            </a:r>
          </a:p>
          <a:p>
            <a:pPr>
              <a:spcBef>
                <a:spcPct val="50000"/>
              </a:spcBef>
              <a:buFontTx/>
              <a:buChar char="•"/>
            </a:pPr>
            <a:r>
              <a:rPr lang="en-US" dirty="0" smtClean="0">
                <a:latin typeface="Times New Roman" charset="0"/>
                <a:cs typeface="Times New Roman" charset="0"/>
              </a:rPr>
              <a:t>Refrigerators</a:t>
            </a:r>
            <a:r>
              <a:rPr lang="en-US" dirty="0">
                <a:latin typeface="Times New Roman" charset="0"/>
                <a:cs typeface="Times New Roman" charset="0"/>
              </a:rPr>
              <a:t>, Air Conditioners, and Heat </a:t>
            </a:r>
            <a:r>
              <a:rPr lang="en-US" dirty="0" smtClean="0">
                <a:latin typeface="Times New Roman" charset="0"/>
                <a:cs typeface="Times New Roman" charset="0"/>
              </a:rPr>
              <a:t>Pumps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4357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15-7 Entropy and the Second Law of </a:t>
            </a:r>
            <a:r>
              <a:rPr lang="en-US" dirty="0" smtClean="0">
                <a:latin typeface="Times New Roman" charset="0"/>
                <a:cs typeface="Times New Roman" charset="0"/>
              </a:rPr>
              <a:t>Thermodynamics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5983" y="1592242"/>
            <a:ext cx="8242299" cy="4806930"/>
          </a:xfrm>
        </p:spPr>
        <p:txBody>
          <a:bodyPr/>
          <a:lstStyle/>
          <a:p>
            <a:pPr marL="0" indent="0">
              <a:spcBef>
                <a:spcPct val="50000"/>
              </a:spcBef>
              <a:buNone/>
            </a:pPr>
            <a:r>
              <a:rPr lang="en-US" dirty="0">
                <a:latin typeface="Times New Roman" charset="0"/>
                <a:cs typeface="Times New Roman" charset="0"/>
              </a:rPr>
              <a:t>Definition of the change in entropy </a:t>
            </a:r>
            <a:r>
              <a:rPr lang="en-US" i="1" dirty="0">
                <a:latin typeface="Times New Roman" charset="0"/>
                <a:cs typeface="Times New Roman" charset="0"/>
              </a:rPr>
              <a:t>S</a:t>
            </a:r>
            <a:r>
              <a:rPr lang="en-US" dirty="0">
                <a:latin typeface="Times New Roman" charset="0"/>
                <a:cs typeface="Times New Roman" charset="0"/>
              </a:rPr>
              <a:t> when an amount of heat </a:t>
            </a:r>
            <a:r>
              <a:rPr lang="en-US" i="1" dirty="0">
                <a:latin typeface="Times New Roman" charset="0"/>
                <a:cs typeface="Times New Roman" charset="0"/>
              </a:rPr>
              <a:t>Q</a:t>
            </a:r>
            <a:r>
              <a:rPr lang="en-US" dirty="0">
                <a:latin typeface="Times New Roman" charset="0"/>
                <a:cs typeface="Times New Roman" charset="0"/>
              </a:rPr>
              <a:t> is added</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Another </a:t>
            </a:r>
            <a:r>
              <a:rPr lang="en-US" dirty="0">
                <a:latin typeface="Times New Roman" charset="0"/>
                <a:cs typeface="Times New Roman" charset="0"/>
              </a:rPr>
              <a:t>statement of the second law of thermodynamics:</a:t>
            </a:r>
          </a:p>
          <a:p>
            <a:pPr marL="0" indent="0">
              <a:spcBef>
                <a:spcPct val="50000"/>
              </a:spcBef>
              <a:buNone/>
            </a:pPr>
            <a:r>
              <a:rPr lang="en-US" dirty="0">
                <a:latin typeface="Times New Roman" charset="0"/>
                <a:cs typeface="Times New Roman" charset="0"/>
              </a:rPr>
              <a:t>The total entropy of an isolated system never decreases</a:t>
            </a:r>
            <a:r>
              <a:rPr lang="en-US" dirty="0" smtClean="0">
                <a:latin typeface="Times New Roman" charset="0"/>
                <a:cs typeface="Times New Roman" charset="0"/>
              </a:rPr>
              <a:t>.</a:t>
            </a:r>
            <a:endParaRPr lang="en-US" dirty="0">
              <a:latin typeface="Times New Roman" charset="0"/>
              <a:cs typeface="Times New Roman" charset="0"/>
            </a:endParaRPr>
          </a:p>
        </p:txBody>
      </p:sp>
      <p:grpSp>
        <p:nvGrpSpPr>
          <p:cNvPr id="6" name="Group 5"/>
          <p:cNvGrpSpPr/>
          <p:nvPr/>
        </p:nvGrpSpPr>
        <p:grpSpPr>
          <a:xfrm>
            <a:off x="3368782" y="2744960"/>
            <a:ext cx="2412786" cy="711952"/>
            <a:chOff x="2836323" y="2644648"/>
            <a:chExt cx="2412786" cy="711952"/>
          </a:xfrm>
        </p:grpSpPr>
        <p:pic>
          <p:nvPicPr>
            <p:cNvPr id="5" name="Picture 4" descr="15_KeyEquation_08.jpg"/>
            <p:cNvPicPr>
              <a:picLocks noChangeAspect="1"/>
            </p:cNvPicPr>
            <p:nvPr/>
          </p:nvPicPr>
          <p:blipFill rotWithShape="1">
            <a:blip r:embed="rId2">
              <a:extLst>
                <a:ext uri="{28A0092B-C50C-407E-A947-70E740481C1C}">
                  <a14:useLocalDpi xmlns:a14="http://schemas.microsoft.com/office/drawing/2010/main" val="0"/>
                </a:ext>
              </a:extLst>
            </a:blip>
            <a:srcRect r="83136" b="17754"/>
            <a:stretch/>
          </p:blipFill>
          <p:spPr>
            <a:xfrm>
              <a:off x="2836323" y="2644648"/>
              <a:ext cx="1441286" cy="711952"/>
            </a:xfrm>
            <a:prstGeom prst="rect">
              <a:avLst/>
            </a:prstGeom>
          </p:spPr>
        </p:pic>
        <p:sp>
          <p:nvSpPr>
            <p:cNvPr id="9" name="TextBox 8"/>
            <p:cNvSpPr txBox="1"/>
            <p:nvPr/>
          </p:nvSpPr>
          <p:spPr>
            <a:xfrm>
              <a:off x="4423492" y="2809891"/>
              <a:ext cx="825617" cy="400110"/>
            </a:xfrm>
            <a:prstGeom prst="rect">
              <a:avLst/>
            </a:prstGeom>
            <a:noFill/>
          </p:spPr>
          <p:txBody>
            <a:bodyPr wrap="none" rtlCol="0">
              <a:spAutoFit/>
            </a:bodyPr>
            <a:lstStyle/>
            <a:p>
              <a:r>
                <a:rPr lang="en-US" sz="2000" dirty="0" smtClean="0">
                  <a:latin typeface="Times New Roman"/>
                  <a:cs typeface="Times New Roman"/>
                </a:rPr>
                <a:t>(15-8)</a:t>
              </a:r>
              <a:endParaRPr lang="en-US" sz="2000" dirty="0">
                <a:latin typeface="Times New Roman"/>
                <a:cs typeface="Times New Roman"/>
              </a:endParaRPr>
            </a:p>
          </p:txBody>
        </p:sp>
      </p:grpSp>
    </p:spTree>
    <p:extLst>
      <p:ext uri="{BB962C8B-B14F-4D97-AF65-F5344CB8AC3E}">
        <p14:creationId xmlns:p14="http://schemas.microsoft.com/office/powerpoint/2010/main" val="3480615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15-8 Order to </a:t>
            </a:r>
            <a:r>
              <a:rPr lang="en-US" dirty="0" smtClean="0">
                <a:latin typeface="Times New Roman" charset="0"/>
                <a:cs typeface="Times New Roman" charset="0"/>
              </a:rPr>
              <a:t>Disorder</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3" name="Content Placeholder 2"/>
          <p:cNvSpPr>
            <a:spLocks noGrp="1"/>
          </p:cNvSpPr>
          <p:nvPr>
            <p:ph idx="1"/>
          </p:nvPr>
        </p:nvSpPr>
        <p:spPr>
          <a:xfrm>
            <a:off x="457201" y="1593222"/>
            <a:ext cx="8239124" cy="4525963"/>
          </a:xfrm>
        </p:spPr>
        <p:txBody>
          <a:bodyPr/>
          <a:lstStyle/>
          <a:p>
            <a:pPr marL="0" indent="0">
              <a:spcBef>
                <a:spcPct val="50000"/>
              </a:spcBef>
              <a:buNone/>
            </a:pPr>
            <a:r>
              <a:rPr lang="en-US" dirty="0">
                <a:latin typeface="Times New Roman" charset="0"/>
                <a:cs typeface="Times New Roman" charset="0"/>
              </a:rPr>
              <a:t>Entropy is a measure of the disorder of a system</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This </a:t>
            </a:r>
            <a:r>
              <a:rPr lang="en-US" dirty="0">
                <a:latin typeface="Times New Roman" charset="0"/>
                <a:cs typeface="Times New Roman" charset="0"/>
              </a:rPr>
              <a:t>gives us yet another statement of the second law:</a:t>
            </a:r>
          </a:p>
          <a:p>
            <a:pPr marL="0" indent="0" algn="ctr">
              <a:spcBef>
                <a:spcPct val="50000"/>
              </a:spcBef>
              <a:buNone/>
            </a:pPr>
            <a:r>
              <a:rPr lang="en-US" dirty="0" smtClean="0">
                <a:latin typeface="Times New Roman" charset="0"/>
                <a:cs typeface="Times New Roman" charset="0"/>
              </a:rPr>
              <a:t>Natural </a:t>
            </a:r>
            <a:r>
              <a:rPr lang="en-US" dirty="0">
                <a:latin typeface="Times New Roman" charset="0"/>
                <a:cs typeface="Times New Roman" charset="0"/>
              </a:rPr>
              <a:t>processes tend to move toward a state </a:t>
            </a:r>
            <a:r>
              <a:rPr lang="en-US" dirty="0" smtClean="0">
                <a:latin typeface="Times New Roman" charset="0"/>
                <a:cs typeface="Times New Roman" charset="0"/>
              </a:rPr>
              <a:t>of</a:t>
            </a:r>
            <a:br>
              <a:rPr lang="en-US" dirty="0" smtClean="0">
                <a:latin typeface="Times New Roman" charset="0"/>
                <a:cs typeface="Times New Roman" charset="0"/>
              </a:rPr>
            </a:br>
            <a:r>
              <a:rPr lang="en-US" dirty="0" smtClean="0">
                <a:latin typeface="Times New Roman" charset="0"/>
                <a:cs typeface="Times New Roman" charset="0"/>
              </a:rPr>
              <a:t>greater </a:t>
            </a:r>
            <a:r>
              <a:rPr lang="en-US" dirty="0">
                <a:latin typeface="Times New Roman" charset="0"/>
                <a:cs typeface="Times New Roman" charset="0"/>
              </a:rPr>
              <a:t>disorder</a:t>
            </a:r>
            <a:r>
              <a:rPr lang="en-US" dirty="0" smtClean="0">
                <a:latin typeface="Times New Roman" charset="0"/>
                <a:cs typeface="Times New Roman" charset="0"/>
              </a:rPr>
              <a:t>.</a:t>
            </a:r>
          </a:p>
          <a:p>
            <a:pPr marL="0" indent="0">
              <a:spcBef>
                <a:spcPct val="50000"/>
              </a:spcBef>
              <a:buNone/>
            </a:pPr>
            <a:r>
              <a:rPr lang="en-US" dirty="0" smtClean="0">
                <a:latin typeface="Times New Roman" charset="0"/>
                <a:cs typeface="Times New Roman" charset="0"/>
              </a:rPr>
              <a:t>Example</a:t>
            </a:r>
            <a:r>
              <a:rPr lang="en-US" dirty="0">
                <a:latin typeface="Times New Roman" charset="0"/>
                <a:cs typeface="Times New Roman" charset="0"/>
              </a:rPr>
              <a:t>: If you put milk and sugar in your coffee and stir it, you wind up with coffee that is uniformly milky and sweet. No amount of stirring will get the milk and sugar to come back out of solution.</a:t>
            </a:r>
          </a:p>
          <a:p>
            <a:pPr marL="0" indent="0" algn="ctr">
              <a:spcBef>
                <a:spcPct val="50000"/>
              </a:spcBef>
              <a:buNone/>
            </a:pPr>
            <a:endParaRPr lang="en-US" dirty="0">
              <a:latin typeface="Times New Roman" charset="0"/>
              <a:cs typeface="Times New Roman" charset="0"/>
            </a:endParaRPr>
          </a:p>
        </p:txBody>
      </p:sp>
    </p:spTree>
    <p:extLst>
      <p:ext uri="{BB962C8B-B14F-4D97-AF65-F5344CB8AC3E}">
        <p14:creationId xmlns:p14="http://schemas.microsoft.com/office/powerpoint/2010/main" val="2795444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15-8 Order to </a:t>
            </a:r>
            <a:r>
              <a:rPr lang="en-US" dirty="0" smtClean="0">
                <a:latin typeface="Times New Roman" charset="0"/>
                <a:cs typeface="Times New Roman" charset="0"/>
              </a:rPr>
              <a:t>Disorder</a:t>
            </a:r>
            <a:endParaRPr lang="en-US" dirty="0"/>
          </a:p>
        </p:txBody>
      </p:sp>
      <p:sp>
        <p:nvSpPr>
          <p:cNvPr id="3" name="Content Placeholder 2"/>
          <p:cNvSpPr>
            <a:spLocks noGrp="1"/>
          </p:cNvSpPr>
          <p:nvPr>
            <p:ph idx="1"/>
          </p:nvPr>
        </p:nvSpPr>
        <p:spPr>
          <a:xfrm>
            <a:off x="457200" y="1591927"/>
            <a:ext cx="8229600" cy="4999810"/>
          </a:xfrm>
        </p:spPr>
        <p:txBody>
          <a:bodyPr>
            <a:noAutofit/>
          </a:bodyPr>
          <a:lstStyle/>
          <a:p>
            <a:pPr marL="0" indent="0">
              <a:spcBef>
                <a:spcPct val="50000"/>
              </a:spcBef>
              <a:buNone/>
            </a:pPr>
            <a:r>
              <a:rPr lang="en-US" dirty="0">
                <a:latin typeface="Times New Roman" charset="0"/>
                <a:cs typeface="Times New Roman" charset="0"/>
              </a:rPr>
              <a:t>Another example: when a tornado hits a building, there is major damage. You never see a tornado </a:t>
            </a:r>
            <a:r>
              <a:rPr lang="en-US" dirty="0" smtClean="0">
                <a:latin typeface="Times New Roman" charset="0"/>
                <a:cs typeface="Times New Roman" charset="0"/>
              </a:rPr>
              <a:t>approach</a:t>
            </a:r>
            <a:br>
              <a:rPr lang="en-US" dirty="0" smtClean="0">
                <a:latin typeface="Times New Roman" charset="0"/>
                <a:cs typeface="Times New Roman" charset="0"/>
              </a:rPr>
            </a:br>
            <a:r>
              <a:rPr lang="en-US" dirty="0" smtClean="0">
                <a:latin typeface="Times New Roman" charset="0"/>
                <a:cs typeface="Times New Roman" charset="0"/>
              </a:rPr>
              <a:t>a </a:t>
            </a:r>
            <a:r>
              <a:rPr lang="en-US" dirty="0">
                <a:latin typeface="Times New Roman" charset="0"/>
                <a:cs typeface="Times New Roman" charset="0"/>
              </a:rPr>
              <a:t>pile of rubble and leave a building behind </a:t>
            </a:r>
            <a:r>
              <a:rPr lang="en-US" dirty="0" smtClean="0">
                <a:latin typeface="Times New Roman" charset="0"/>
                <a:cs typeface="Times New Roman" charset="0"/>
              </a:rPr>
              <a:t>when</a:t>
            </a:r>
            <a:br>
              <a:rPr lang="en-US" dirty="0" smtClean="0">
                <a:latin typeface="Times New Roman" charset="0"/>
                <a:cs typeface="Times New Roman" charset="0"/>
              </a:rPr>
            </a:br>
            <a:r>
              <a:rPr lang="en-US" dirty="0" smtClean="0">
                <a:latin typeface="Times New Roman" charset="0"/>
                <a:cs typeface="Times New Roman" charset="0"/>
              </a:rPr>
              <a:t>it </a:t>
            </a:r>
            <a:r>
              <a:rPr lang="en-US" dirty="0">
                <a:latin typeface="Times New Roman" charset="0"/>
                <a:cs typeface="Times New Roman" charset="0"/>
              </a:rPr>
              <a:t>passes.</a:t>
            </a:r>
          </a:p>
          <a:p>
            <a:pPr marL="0" indent="0">
              <a:spcBef>
                <a:spcPct val="50000"/>
              </a:spcBef>
              <a:buNone/>
            </a:pPr>
            <a:r>
              <a:rPr lang="en-US" dirty="0">
                <a:latin typeface="Times New Roman" charset="0"/>
                <a:cs typeface="Times New Roman" charset="0"/>
              </a:rPr>
              <a:t>Thermal equilibrium is a similar </a:t>
            </a:r>
            <a:r>
              <a:rPr lang="en-US" dirty="0" smtClean="0">
                <a:latin typeface="Times New Roman" charset="0"/>
                <a:cs typeface="Times New Roman" charset="0"/>
              </a:rPr>
              <a:t>process—the </a:t>
            </a:r>
            <a:r>
              <a:rPr lang="en-US" dirty="0">
                <a:latin typeface="Times New Roman" charset="0"/>
                <a:cs typeface="Times New Roman" charset="0"/>
              </a:rPr>
              <a:t>uniform final state has more disorder than the separate temperatures in the initial state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2107866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15-8 Order to </a:t>
            </a:r>
            <a:r>
              <a:rPr lang="en-US" dirty="0" smtClean="0">
                <a:latin typeface="Times New Roman" charset="0"/>
                <a:cs typeface="Times New Roman" charset="0"/>
              </a:rPr>
              <a:t>Disorder</a:t>
            </a:r>
            <a:endParaRPr lang="en-US" dirty="0"/>
          </a:p>
        </p:txBody>
      </p:sp>
      <p:sp>
        <p:nvSpPr>
          <p:cNvPr id="3" name="Content Placeholder 2"/>
          <p:cNvSpPr>
            <a:spLocks noGrp="1"/>
          </p:cNvSpPr>
          <p:nvPr>
            <p:ph idx="1"/>
          </p:nvPr>
        </p:nvSpPr>
        <p:spPr>
          <a:xfrm>
            <a:off x="457200" y="1591927"/>
            <a:ext cx="8453904" cy="4999810"/>
          </a:xfrm>
        </p:spPr>
        <p:txBody>
          <a:bodyPr>
            <a:noAutofit/>
          </a:bodyPr>
          <a:lstStyle/>
          <a:p>
            <a:pPr marL="0" indent="0">
              <a:spcBef>
                <a:spcPct val="50000"/>
              </a:spcBef>
              <a:buNone/>
            </a:pPr>
            <a:r>
              <a:rPr lang="en-US" dirty="0">
                <a:latin typeface="Times New Roman" charset="0"/>
                <a:cs typeface="Times New Roman" charset="0"/>
              </a:rPr>
              <a:t>Growth of an individual, and evolution of a species, are both processes of increasing order. Do they violate the second law of thermodynamics?</a:t>
            </a:r>
          </a:p>
          <a:p>
            <a:pPr marL="0" indent="0">
              <a:spcBef>
                <a:spcPct val="50000"/>
              </a:spcBef>
              <a:buNone/>
            </a:pPr>
            <a:r>
              <a:rPr lang="en-US" dirty="0">
                <a:latin typeface="Times New Roman" charset="0"/>
                <a:cs typeface="Times New Roman" charset="0"/>
              </a:rPr>
              <a:t>No! These are not isolated systems. Energy comes into them in the form of food, sunlight, and air, and energy also leaves them.</a:t>
            </a:r>
          </a:p>
          <a:p>
            <a:pPr marL="0" indent="0">
              <a:spcBef>
                <a:spcPct val="50000"/>
              </a:spcBef>
              <a:buNone/>
            </a:pPr>
            <a:r>
              <a:rPr lang="en-US" dirty="0">
                <a:latin typeface="Times New Roman" charset="0"/>
                <a:cs typeface="Times New Roman" charset="0"/>
              </a:rPr>
              <a:t>The second law of thermodynamics is the one that defines the arrow of </a:t>
            </a:r>
            <a:r>
              <a:rPr lang="en-US" dirty="0" smtClean="0">
                <a:latin typeface="Times New Roman" charset="0"/>
                <a:cs typeface="Times New Roman" charset="0"/>
              </a:rPr>
              <a:t>time—processes </a:t>
            </a:r>
            <a:r>
              <a:rPr lang="en-US" dirty="0">
                <a:latin typeface="Times New Roman" charset="0"/>
                <a:cs typeface="Times New Roman" charset="0"/>
              </a:rPr>
              <a:t>will occur that are not reversible, and movies that run backward will look silly</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344606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15-9 Unavailability of Energy; Heat </a:t>
            </a:r>
            <a:r>
              <a:rPr lang="en-US" dirty="0" smtClean="0">
                <a:latin typeface="Times New Roman" charset="0"/>
                <a:cs typeface="Times New Roman" charset="0"/>
              </a:rPr>
              <a:t>Death</a:t>
            </a:r>
            <a:endParaRPr lang="en-US" dirty="0">
              <a:latin typeface="Times New Roman" charset="0"/>
              <a:cs typeface="Times New Roman" charset="0"/>
            </a:endParaRPr>
          </a:p>
        </p:txBody>
      </p:sp>
      <p:sp>
        <p:nvSpPr>
          <p:cNvPr id="3" name="Content Placeholder 2"/>
          <p:cNvSpPr>
            <a:spLocks noGrp="1"/>
          </p:cNvSpPr>
          <p:nvPr>
            <p:ph idx="1"/>
          </p:nvPr>
        </p:nvSpPr>
        <p:spPr>
          <a:xfrm>
            <a:off x="457200" y="1591927"/>
            <a:ext cx="8239125" cy="4999810"/>
          </a:xfrm>
        </p:spPr>
        <p:txBody>
          <a:bodyPr>
            <a:noAutofit/>
          </a:bodyPr>
          <a:lstStyle/>
          <a:p>
            <a:pPr marL="0" indent="0">
              <a:spcBef>
                <a:spcPct val="50000"/>
              </a:spcBef>
              <a:buNone/>
            </a:pPr>
            <a:r>
              <a:rPr lang="en-US" dirty="0">
                <a:latin typeface="Times New Roman" charset="0"/>
                <a:cs typeface="Times New Roman" charset="0"/>
              </a:rPr>
              <a:t>Another consequence of the second law:</a:t>
            </a:r>
          </a:p>
          <a:p>
            <a:pPr marL="0" indent="0" algn="ctr">
              <a:spcBef>
                <a:spcPct val="50000"/>
              </a:spcBef>
              <a:buNone/>
            </a:pPr>
            <a:r>
              <a:rPr lang="en-US" dirty="0">
                <a:latin typeface="Times New Roman" charset="0"/>
                <a:cs typeface="Times New Roman" charset="0"/>
              </a:rPr>
              <a:t>In any natural process, some energy </a:t>
            </a:r>
            <a:r>
              <a:rPr lang="en-US" dirty="0" smtClean="0">
                <a:latin typeface="Times New Roman" charset="0"/>
                <a:cs typeface="Times New Roman" charset="0"/>
              </a:rPr>
              <a:t>becomes</a:t>
            </a:r>
            <a:br>
              <a:rPr lang="en-US" dirty="0" smtClean="0">
                <a:latin typeface="Times New Roman" charset="0"/>
                <a:cs typeface="Times New Roman" charset="0"/>
              </a:rPr>
            </a:br>
            <a:r>
              <a:rPr lang="en-US" dirty="0" smtClean="0">
                <a:latin typeface="Times New Roman" charset="0"/>
                <a:cs typeface="Times New Roman" charset="0"/>
              </a:rPr>
              <a:t>unavailable </a:t>
            </a:r>
            <a:r>
              <a:rPr lang="en-US" dirty="0">
                <a:latin typeface="Times New Roman" charset="0"/>
                <a:cs typeface="Times New Roman" charset="0"/>
              </a:rPr>
              <a:t>to do useful work</a:t>
            </a:r>
            <a:r>
              <a:rPr lang="en-US" dirty="0" smtClean="0">
                <a:latin typeface="Times New Roman" charset="0"/>
                <a:cs typeface="Times New Roman" charset="0"/>
              </a:rPr>
              <a:t>.</a:t>
            </a:r>
          </a:p>
          <a:p>
            <a:pPr marL="0" indent="0">
              <a:spcBef>
                <a:spcPct val="50000"/>
              </a:spcBef>
              <a:buNone/>
            </a:pPr>
            <a:r>
              <a:rPr lang="en-US" dirty="0">
                <a:latin typeface="Times New Roman" charset="0"/>
                <a:cs typeface="Times New Roman" charset="0"/>
              </a:rPr>
              <a:t>If we look at the universe as a whole, it seems inevitable that, as more and more energy is converted to unavailable forms, the ability to do work </a:t>
            </a:r>
            <a:r>
              <a:rPr lang="en-US" dirty="0" smtClean="0">
                <a:latin typeface="Times New Roman" charset="0"/>
                <a:cs typeface="Times New Roman" charset="0"/>
              </a:rPr>
              <a:t>anywhere</a:t>
            </a:r>
            <a:br>
              <a:rPr lang="en-US" dirty="0" smtClean="0">
                <a:latin typeface="Times New Roman" charset="0"/>
                <a:cs typeface="Times New Roman" charset="0"/>
              </a:rPr>
            </a:br>
            <a:r>
              <a:rPr lang="en-US" dirty="0" smtClean="0">
                <a:latin typeface="Times New Roman" charset="0"/>
                <a:cs typeface="Times New Roman" charset="0"/>
              </a:rPr>
              <a:t>will </a:t>
            </a:r>
            <a:r>
              <a:rPr lang="en-US" dirty="0">
                <a:latin typeface="Times New Roman" charset="0"/>
                <a:cs typeface="Times New Roman" charset="0"/>
              </a:rPr>
              <a:t>gradually vanish. This is called the heat death </a:t>
            </a:r>
            <a:r>
              <a:rPr lang="en-US" dirty="0" smtClean="0">
                <a:latin typeface="Times New Roman" charset="0"/>
                <a:cs typeface="Times New Roman" charset="0"/>
              </a:rPr>
              <a:t>of</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universe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1832725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15-10 Statistical Interpretation of Entropy and the Second </a:t>
            </a:r>
            <a:r>
              <a:rPr lang="en-US" dirty="0" smtClean="0">
                <a:latin typeface="Times New Roman" charset="0"/>
                <a:cs typeface="Times New Roman" charset="0"/>
              </a:rPr>
              <a:t>Law</a:t>
            </a:r>
            <a:endParaRPr lang="en-US" dirty="0">
              <a:latin typeface="Times New Roman" charset="0"/>
              <a:cs typeface="Times New Roman" charset="0"/>
            </a:endParaRPr>
          </a:p>
        </p:txBody>
      </p:sp>
      <p:sp>
        <p:nvSpPr>
          <p:cNvPr id="3" name="Content Placeholder 2"/>
          <p:cNvSpPr>
            <a:spLocks noGrp="1"/>
          </p:cNvSpPr>
          <p:nvPr>
            <p:ph idx="1"/>
          </p:nvPr>
        </p:nvSpPr>
        <p:spPr>
          <a:xfrm>
            <a:off x="457200" y="1591927"/>
            <a:ext cx="8239125" cy="4999810"/>
          </a:xfrm>
        </p:spPr>
        <p:txBody>
          <a:bodyPr>
            <a:noAutofit/>
          </a:bodyPr>
          <a:lstStyle/>
          <a:p>
            <a:pPr marL="0" indent="0">
              <a:spcBef>
                <a:spcPct val="50000"/>
              </a:spcBef>
              <a:buNone/>
            </a:pPr>
            <a:r>
              <a:rPr lang="en-US" dirty="0">
                <a:latin typeface="Times New Roman" charset="0"/>
                <a:cs typeface="Times New Roman" charset="0"/>
              </a:rPr>
              <a:t>A </a:t>
            </a:r>
            <a:r>
              <a:rPr lang="en-US" dirty="0" err="1">
                <a:latin typeface="Times New Roman" charset="0"/>
                <a:cs typeface="Times New Roman" charset="0"/>
              </a:rPr>
              <a:t>macrostate</a:t>
            </a:r>
            <a:r>
              <a:rPr lang="en-US" dirty="0">
                <a:latin typeface="Times New Roman" charset="0"/>
                <a:cs typeface="Times New Roman" charset="0"/>
              </a:rPr>
              <a:t> of a system is specified by giving its macroscopic </a:t>
            </a:r>
            <a:r>
              <a:rPr lang="en-US" dirty="0" smtClean="0">
                <a:latin typeface="Times New Roman" charset="0"/>
                <a:cs typeface="Times New Roman" charset="0"/>
              </a:rPr>
              <a:t>properties—temperature</a:t>
            </a:r>
            <a:r>
              <a:rPr lang="en-US" dirty="0">
                <a:latin typeface="Times New Roman" charset="0"/>
                <a:cs typeface="Times New Roman" charset="0"/>
              </a:rPr>
              <a:t>, pressure</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and </a:t>
            </a:r>
            <a:r>
              <a:rPr lang="en-US" dirty="0">
                <a:latin typeface="Times New Roman" charset="0"/>
                <a:cs typeface="Times New Roman" charset="0"/>
              </a:rPr>
              <a:t>so on.</a:t>
            </a:r>
          </a:p>
          <a:p>
            <a:pPr marL="0" indent="0">
              <a:spcBef>
                <a:spcPct val="50000"/>
              </a:spcBef>
              <a:buNone/>
            </a:pPr>
            <a:r>
              <a:rPr lang="en-US" dirty="0">
                <a:latin typeface="Times New Roman" charset="0"/>
                <a:cs typeface="Times New Roman" charset="0"/>
              </a:rPr>
              <a:t>A microstate of a system describes the position and velocity of every particle. </a:t>
            </a:r>
          </a:p>
          <a:p>
            <a:pPr marL="0" indent="0">
              <a:spcBef>
                <a:spcPct val="50000"/>
              </a:spcBef>
              <a:buNone/>
            </a:pPr>
            <a:r>
              <a:rPr lang="en-US" dirty="0">
                <a:latin typeface="Times New Roman" charset="0"/>
                <a:cs typeface="Times New Roman" charset="0"/>
              </a:rPr>
              <a:t>For every </a:t>
            </a:r>
            <a:r>
              <a:rPr lang="en-US" dirty="0" err="1">
                <a:latin typeface="Times New Roman" charset="0"/>
                <a:cs typeface="Times New Roman" charset="0"/>
              </a:rPr>
              <a:t>macrostate</a:t>
            </a:r>
            <a:r>
              <a:rPr lang="en-US" dirty="0">
                <a:latin typeface="Times New Roman" charset="0"/>
                <a:cs typeface="Times New Roman" charset="0"/>
              </a:rPr>
              <a:t>, there are one or more microstates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510189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15-10 Statistical Interpretation of Entropy and the Second </a:t>
            </a:r>
            <a:r>
              <a:rPr lang="en-US" dirty="0" smtClean="0">
                <a:latin typeface="Times New Roman" charset="0"/>
                <a:cs typeface="Times New Roman" charset="0"/>
              </a:rPr>
              <a:t>Law</a:t>
            </a:r>
            <a:endParaRPr lang="en-US" dirty="0">
              <a:latin typeface="Times New Roman" charset="0"/>
              <a:cs typeface="Times New Roman" charset="0"/>
            </a:endParaRPr>
          </a:p>
        </p:txBody>
      </p:sp>
      <p:sp>
        <p:nvSpPr>
          <p:cNvPr id="3" name="Content Placeholder 2"/>
          <p:cNvSpPr>
            <a:spLocks noGrp="1"/>
          </p:cNvSpPr>
          <p:nvPr>
            <p:ph idx="1"/>
          </p:nvPr>
        </p:nvSpPr>
        <p:spPr>
          <a:xfrm>
            <a:off x="457200" y="1591927"/>
            <a:ext cx="8239125" cy="4999810"/>
          </a:xfrm>
        </p:spPr>
        <p:txBody>
          <a:bodyPr>
            <a:noAutofit/>
          </a:bodyPr>
          <a:lstStyle/>
          <a:p>
            <a:pPr marL="0" indent="0">
              <a:spcBef>
                <a:spcPct val="50000"/>
              </a:spcBef>
              <a:buNone/>
            </a:pPr>
            <a:r>
              <a:rPr lang="en-US" dirty="0">
                <a:latin typeface="Times New Roman" charset="0"/>
                <a:cs typeface="Times New Roman" charset="0"/>
              </a:rPr>
              <a:t>A simple example: tossing four coins. The </a:t>
            </a:r>
            <a:r>
              <a:rPr lang="en-US" dirty="0" err="1">
                <a:latin typeface="Times New Roman" charset="0"/>
                <a:cs typeface="Times New Roman" charset="0"/>
              </a:rPr>
              <a:t>macrostates</a:t>
            </a:r>
            <a:r>
              <a:rPr lang="en-US" dirty="0">
                <a:latin typeface="Times New Roman" charset="0"/>
                <a:cs typeface="Times New Roman" charset="0"/>
              </a:rPr>
              <a:t> describe how many heads and tails there are; the microstates list the different ways of achieving that </a:t>
            </a:r>
            <a:r>
              <a:rPr lang="en-US" dirty="0" err="1">
                <a:latin typeface="Times New Roman" charset="0"/>
                <a:cs typeface="Times New Roman" charset="0"/>
              </a:rPr>
              <a:t>macrostate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5" name="Picture 4" descr="15_Pg432_UnTable.jpg"/>
          <p:cNvPicPr>
            <a:picLocks noChangeAspect="1"/>
          </p:cNvPicPr>
          <p:nvPr/>
        </p:nvPicPr>
        <p:blipFill rotWithShape="1">
          <a:blip r:embed="rId2">
            <a:extLst>
              <a:ext uri="{28A0092B-C50C-407E-A947-70E740481C1C}">
                <a14:useLocalDpi xmlns:a14="http://schemas.microsoft.com/office/drawing/2010/main" val="0"/>
              </a:ext>
            </a:extLst>
          </a:blip>
          <a:srcRect b="6052"/>
          <a:stretch/>
        </p:blipFill>
        <p:spPr>
          <a:xfrm>
            <a:off x="413527" y="3677614"/>
            <a:ext cx="8331129" cy="2428463"/>
          </a:xfrm>
          <a:prstGeom prst="rect">
            <a:avLst/>
          </a:prstGeom>
        </p:spPr>
      </p:pic>
    </p:spTree>
    <p:extLst>
      <p:ext uri="{BB962C8B-B14F-4D97-AF65-F5344CB8AC3E}">
        <p14:creationId xmlns:p14="http://schemas.microsoft.com/office/powerpoint/2010/main" val="3992261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15-10 Statistical Interpretation of Entropy and the Second </a:t>
            </a:r>
            <a:r>
              <a:rPr lang="en-US" dirty="0" smtClean="0">
                <a:latin typeface="Times New Roman" charset="0"/>
                <a:cs typeface="Times New Roman" charset="0"/>
              </a:rPr>
              <a:t>Law</a:t>
            </a:r>
            <a:endParaRPr lang="en-US" dirty="0">
              <a:latin typeface="Times New Roman" charset="0"/>
              <a:cs typeface="Times New Roman" charset="0"/>
            </a:endParaRPr>
          </a:p>
        </p:txBody>
      </p:sp>
      <p:sp>
        <p:nvSpPr>
          <p:cNvPr id="3" name="Content Placeholder 2"/>
          <p:cNvSpPr>
            <a:spLocks noGrp="1"/>
          </p:cNvSpPr>
          <p:nvPr>
            <p:ph idx="1"/>
          </p:nvPr>
        </p:nvSpPr>
        <p:spPr>
          <a:xfrm>
            <a:off x="457200" y="1591927"/>
            <a:ext cx="8239125" cy="4999810"/>
          </a:xfrm>
        </p:spPr>
        <p:txBody>
          <a:bodyPr>
            <a:noAutofit/>
          </a:bodyPr>
          <a:lstStyle/>
          <a:p>
            <a:pPr marL="0" indent="0">
              <a:spcBef>
                <a:spcPct val="50000"/>
              </a:spcBef>
              <a:buNone/>
            </a:pPr>
            <a:r>
              <a:rPr lang="en-US" dirty="0">
                <a:latin typeface="Times New Roman" charset="0"/>
                <a:cs typeface="Times New Roman" charset="0"/>
              </a:rPr>
              <a:t>We assume that each microstate is equally probable; the probability of each </a:t>
            </a:r>
            <a:r>
              <a:rPr lang="en-US" dirty="0" err="1">
                <a:latin typeface="Times New Roman" charset="0"/>
                <a:cs typeface="Times New Roman" charset="0"/>
              </a:rPr>
              <a:t>macrostate</a:t>
            </a:r>
            <a:r>
              <a:rPr lang="en-US" dirty="0">
                <a:latin typeface="Times New Roman" charset="0"/>
                <a:cs typeface="Times New Roman" charset="0"/>
              </a:rPr>
              <a:t> then depends on how many microstates are in it.</a:t>
            </a:r>
          </a:p>
          <a:p>
            <a:pPr marL="0" indent="0">
              <a:spcBef>
                <a:spcPct val="50000"/>
              </a:spcBef>
              <a:buNone/>
            </a:pPr>
            <a:r>
              <a:rPr lang="en-US" dirty="0">
                <a:latin typeface="Times New Roman" charset="0"/>
                <a:cs typeface="Times New Roman" charset="0"/>
              </a:rPr>
              <a:t>The number of microstates quickly becomes very large if we have even 100 coins instead of four; the table on the next slide lists some </a:t>
            </a:r>
            <a:r>
              <a:rPr lang="en-US" dirty="0" err="1">
                <a:latin typeface="Times New Roman" charset="0"/>
                <a:cs typeface="Times New Roman" charset="0"/>
              </a:rPr>
              <a:t>macrostates</a:t>
            </a:r>
            <a:r>
              <a:rPr lang="en-US" dirty="0">
                <a:latin typeface="Times New Roman" charset="0"/>
                <a:cs typeface="Times New Roman" charset="0"/>
              </a:rPr>
              <a:t>, how many microstates they have, and the relative probability that each </a:t>
            </a:r>
            <a:r>
              <a:rPr lang="en-US" dirty="0" err="1">
                <a:latin typeface="Times New Roman" charset="0"/>
                <a:cs typeface="Times New Roman" charset="0"/>
              </a:rPr>
              <a:t>macrostate</a:t>
            </a:r>
            <a:r>
              <a:rPr lang="en-US" dirty="0">
                <a:latin typeface="Times New Roman" charset="0"/>
                <a:cs typeface="Times New Roman" charset="0"/>
              </a:rPr>
              <a:t> will occur. Note that the probability of getting fewer than 20 heads or tails is extremely small.</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3185846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15-10 Statistical Interpretation of Entropy and the Second </a:t>
            </a:r>
            <a:r>
              <a:rPr lang="en-US" dirty="0" smtClean="0">
                <a:latin typeface="Times New Roman" charset="0"/>
                <a:cs typeface="Times New Roman" charset="0"/>
              </a:rPr>
              <a:t>Law</a:t>
            </a:r>
            <a:endParaRPr lang="en-US" dirty="0">
              <a:latin typeface="Times New Roman" charset="0"/>
              <a:cs typeface="Times New Roman" charset="0"/>
            </a:endParaRPr>
          </a:p>
        </p:txBody>
      </p:sp>
      <p:sp>
        <p:nvSpPr>
          <p:cNvPr id="3" name="Content Placeholder 2"/>
          <p:cNvSpPr>
            <a:spLocks noGrp="1"/>
          </p:cNvSpPr>
          <p:nvPr>
            <p:ph idx="1"/>
          </p:nvPr>
        </p:nvSpPr>
        <p:spPr>
          <a:xfrm>
            <a:off x="457200" y="1598905"/>
            <a:ext cx="8239125" cy="4999810"/>
          </a:xfrm>
        </p:spPr>
        <p:txBody>
          <a:bodyPr>
            <a:noAutofit/>
          </a:bodyPr>
          <a:lstStyle/>
          <a:p>
            <a:pPr marL="0" indent="0">
              <a:spcBef>
                <a:spcPct val="50000"/>
              </a:spcBef>
              <a:buNone/>
            </a:pPr>
            <a:r>
              <a:rPr lang="en-US" dirty="0" smtClean="0">
                <a:latin typeface="Times New Roman" charset="0"/>
                <a:cs typeface="Times New Roman" charset="0"/>
              </a:rPr>
              <a:t> </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5" name="Picture 4" descr="15_03_Table.jpg"/>
          <p:cNvPicPr>
            <a:picLocks noChangeAspect="1"/>
          </p:cNvPicPr>
          <p:nvPr/>
        </p:nvPicPr>
        <p:blipFill rotWithShape="1">
          <a:blip r:embed="rId2">
            <a:extLst>
              <a:ext uri="{28A0092B-C50C-407E-A947-70E740481C1C}">
                <a14:useLocalDpi xmlns:a14="http://schemas.microsoft.com/office/drawing/2010/main" val="0"/>
              </a:ext>
            </a:extLst>
          </a:blip>
          <a:srcRect b="2792"/>
          <a:stretch/>
        </p:blipFill>
        <p:spPr>
          <a:xfrm>
            <a:off x="919006" y="1411634"/>
            <a:ext cx="7312337" cy="5085235"/>
          </a:xfrm>
          <a:prstGeom prst="rect">
            <a:avLst/>
          </a:prstGeom>
        </p:spPr>
      </p:pic>
    </p:spTree>
    <p:extLst>
      <p:ext uri="{BB962C8B-B14F-4D97-AF65-F5344CB8AC3E}">
        <p14:creationId xmlns:p14="http://schemas.microsoft.com/office/powerpoint/2010/main" val="1600427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15-10 Statistical Interpretation of Entropy and the Second </a:t>
            </a:r>
            <a:r>
              <a:rPr lang="en-US" dirty="0" smtClean="0">
                <a:latin typeface="Times New Roman" charset="0"/>
                <a:cs typeface="Times New Roman" charset="0"/>
              </a:rPr>
              <a:t>Law</a:t>
            </a:r>
            <a:endParaRPr lang="en-US" dirty="0">
              <a:latin typeface="Times New Roman" charset="0"/>
              <a:cs typeface="Times New Roman" charset="0"/>
            </a:endParaRPr>
          </a:p>
        </p:txBody>
      </p:sp>
      <p:sp>
        <p:nvSpPr>
          <p:cNvPr id="3" name="Content Placeholder 2"/>
          <p:cNvSpPr>
            <a:spLocks noGrp="1"/>
          </p:cNvSpPr>
          <p:nvPr>
            <p:ph idx="1"/>
          </p:nvPr>
        </p:nvSpPr>
        <p:spPr>
          <a:xfrm>
            <a:off x="457200" y="1591927"/>
            <a:ext cx="8239125" cy="4999810"/>
          </a:xfrm>
        </p:spPr>
        <p:txBody>
          <a:bodyPr>
            <a:noAutofit/>
          </a:bodyPr>
          <a:lstStyle/>
          <a:p>
            <a:pPr marL="0" indent="0">
              <a:spcBef>
                <a:spcPct val="50000"/>
              </a:spcBef>
              <a:buNone/>
            </a:pPr>
            <a:r>
              <a:rPr lang="en-US" dirty="0">
                <a:latin typeface="Times New Roman" charset="0"/>
                <a:cs typeface="Times New Roman" charset="0"/>
              </a:rPr>
              <a:t>Now we can say that the second law does not forbid certain processes; all microstates are equally likely. However, some of them have an extraordinarily low probability of </a:t>
            </a:r>
            <a:r>
              <a:rPr lang="en-US" dirty="0" smtClean="0">
                <a:latin typeface="Times New Roman" charset="0"/>
                <a:cs typeface="Times New Roman" charset="0"/>
              </a:rPr>
              <a:t>occurring—a </a:t>
            </a:r>
            <a:r>
              <a:rPr lang="en-US" dirty="0">
                <a:latin typeface="Times New Roman" charset="0"/>
                <a:cs typeface="Times New Roman" charset="0"/>
              </a:rPr>
              <a:t>lake freezing on a hot summer day, broken crockery re-assembling itself</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all </a:t>
            </a:r>
            <a:r>
              <a:rPr lang="en-US" dirty="0">
                <a:latin typeface="Times New Roman" charset="0"/>
                <a:cs typeface="Times New Roman" charset="0"/>
              </a:rPr>
              <a:t>the air in a room moving into a single corner. </a:t>
            </a:r>
          </a:p>
          <a:p>
            <a:pPr marL="0" indent="0">
              <a:spcBef>
                <a:spcPct val="50000"/>
              </a:spcBef>
              <a:buNone/>
            </a:pPr>
            <a:r>
              <a:rPr lang="en-US" dirty="0">
                <a:latin typeface="Times New Roman" charset="0"/>
                <a:cs typeface="Times New Roman" charset="0"/>
              </a:rPr>
              <a:t>Remember how low some probabilities got just in going from four coins to </a:t>
            </a:r>
            <a:r>
              <a:rPr lang="en-US" dirty="0" smtClean="0">
                <a:latin typeface="Times New Roman" charset="0"/>
                <a:cs typeface="Times New Roman" charset="0"/>
              </a:rPr>
              <a:t>100—if </a:t>
            </a:r>
            <a:r>
              <a:rPr lang="en-US" dirty="0">
                <a:latin typeface="Times New Roman" charset="0"/>
                <a:cs typeface="Times New Roman" charset="0"/>
              </a:rPr>
              <a:t>we are dealing with many moles of material, they can become so rare as to be effectively impossible.</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2306593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15</a:t>
            </a:r>
            <a:endParaRPr lang="en-US" dirty="0"/>
          </a:p>
        </p:txBody>
      </p:sp>
      <p:sp>
        <p:nvSpPr>
          <p:cNvPr id="3" name="Content Placeholder 2"/>
          <p:cNvSpPr>
            <a:spLocks noGrp="1"/>
          </p:cNvSpPr>
          <p:nvPr>
            <p:ph idx="1"/>
          </p:nvPr>
        </p:nvSpPr>
        <p:spPr>
          <a:xfrm>
            <a:off x="457200" y="1591626"/>
            <a:ext cx="8229600" cy="4088773"/>
          </a:xfrm>
        </p:spPr>
        <p:txBody>
          <a:bodyPr/>
          <a:lstStyle/>
          <a:p>
            <a:pPr>
              <a:spcBef>
                <a:spcPct val="50000"/>
              </a:spcBef>
              <a:buFontTx/>
              <a:buChar char="•"/>
            </a:pPr>
            <a:r>
              <a:rPr lang="en-US" dirty="0">
                <a:latin typeface="Times New Roman" charset="0"/>
                <a:cs typeface="Times New Roman" charset="0"/>
              </a:rPr>
              <a:t>Entropy and the Second Law of Thermodynamics</a:t>
            </a:r>
          </a:p>
          <a:p>
            <a:pPr>
              <a:spcBef>
                <a:spcPct val="50000"/>
              </a:spcBef>
              <a:buFontTx/>
              <a:buChar char="•"/>
            </a:pPr>
            <a:r>
              <a:rPr lang="en-US" dirty="0" smtClean="0">
                <a:latin typeface="Times New Roman" charset="0"/>
                <a:cs typeface="Times New Roman" charset="0"/>
              </a:rPr>
              <a:t>Order </a:t>
            </a:r>
            <a:r>
              <a:rPr lang="en-US" dirty="0">
                <a:latin typeface="Times New Roman" charset="0"/>
                <a:cs typeface="Times New Roman" charset="0"/>
              </a:rPr>
              <a:t>to Disorder</a:t>
            </a:r>
          </a:p>
          <a:p>
            <a:pPr>
              <a:spcBef>
                <a:spcPct val="50000"/>
              </a:spcBef>
              <a:buFontTx/>
              <a:buChar char="•"/>
            </a:pPr>
            <a:r>
              <a:rPr lang="en-US" dirty="0" smtClean="0">
                <a:latin typeface="Times New Roman" charset="0"/>
                <a:cs typeface="Times New Roman" charset="0"/>
              </a:rPr>
              <a:t>Unavailability </a:t>
            </a:r>
            <a:r>
              <a:rPr lang="en-US" dirty="0">
                <a:latin typeface="Times New Roman" charset="0"/>
                <a:cs typeface="Times New Roman" charset="0"/>
              </a:rPr>
              <a:t>of Energy; Heat Death</a:t>
            </a:r>
          </a:p>
          <a:p>
            <a:pPr marL="346075" indent="-346075">
              <a:spcBef>
                <a:spcPct val="50000"/>
              </a:spcBef>
              <a:buFontTx/>
              <a:buChar char="•"/>
            </a:pPr>
            <a:r>
              <a:rPr lang="en-US" dirty="0" smtClean="0">
                <a:latin typeface="Times New Roman" charset="0"/>
                <a:cs typeface="Times New Roman" charset="0"/>
              </a:rPr>
              <a:t>Statistical </a:t>
            </a:r>
            <a:r>
              <a:rPr lang="en-US" dirty="0">
                <a:latin typeface="Times New Roman" charset="0"/>
                <a:cs typeface="Times New Roman" charset="0"/>
              </a:rPr>
              <a:t>Interpretation of Entropy and the Second </a:t>
            </a:r>
            <a:r>
              <a:rPr lang="en-US" dirty="0" smtClean="0">
                <a:latin typeface="Times New Roman" charset="0"/>
                <a:cs typeface="Times New Roman" charset="0"/>
              </a:rPr>
              <a:t>Law</a:t>
            </a:r>
            <a:endParaRPr lang="en-US" dirty="0">
              <a:latin typeface="Times New Roman" charset="0"/>
              <a:cs typeface="Times New Roman" charset="0"/>
            </a:endParaRPr>
          </a:p>
          <a:p>
            <a:pPr marL="346075" indent="-346075">
              <a:spcBef>
                <a:spcPct val="50000"/>
              </a:spcBef>
              <a:buFontTx/>
              <a:buChar char="•"/>
            </a:pPr>
            <a:r>
              <a:rPr lang="en-US" dirty="0" smtClean="0">
                <a:latin typeface="Times New Roman" charset="0"/>
                <a:cs typeface="Times New Roman" charset="0"/>
              </a:rPr>
              <a:t>Thermal </a:t>
            </a:r>
            <a:r>
              <a:rPr lang="en-US" dirty="0">
                <a:latin typeface="Times New Roman" charset="0"/>
                <a:cs typeface="Times New Roman" charset="0"/>
              </a:rPr>
              <a:t>Pollution, Global Warming, and Energy Resources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014230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15-11 Thermal Pollution, Global Warming, and Energy </a:t>
            </a:r>
            <a:r>
              <a:rPr lang="en-US" dirty="0" smtClean="0">
                <a:latin typeface="Times New Roman" charset="0"/>
                <a:cs typeface="Times New Roman" charset="0"/>
              </a:rPr>
              <a:t>Resources</a:t>
            </a:r>
            <a:endParaRPr lang="en-US" dirty="0">
              <a:latin typeface="Times New Roman" charset="0"/>
              <a:cs typeface="Times New Roman" charset="0"/>
            </a:endParaRPr>
          </a:p>
        </p:txBody>
      </p:sp>
      <p:sp>
        <p:nvSpPr>
          <p:cNvPr id="3" name="Content Placeholder 2"/>
          <p:cNvSpPr>
            <a:spLocks noGrp="1"/>
          </p:cNvSpPr>
          <p:nvPr>
            <p:ph idx="1"/>
          </p:nvPr>
        </p:nvSpPr>
        <p:spPr>
          <a:xfrm>
            <a:off x="457200" y="1591927"/>
            <a:ext cx="8239125" cy="4999810"/>
          </a:xfrm>
        </p:spPr>
        <p:txBody>
          <a:bodyPr>
            <a:noAutofit/>
          </a:bodyPr>
          <a:lstStyle/>
          <a:p>
            <a:pPr marL="0" indent="0">
              <a:spcBef>
                <a:spcPct val="50000"/>
              </a:spcBef>
              <a:buNone/>
            </a:pPr>
            <a:r>
              <a:rPr lang="en-US" dirty="0">
                <a:latin typeface="Times New Roman" charset="0"/>
                <a:cs typeface="Times New Roman" charset="0"/>
              </a:rPr>
              <a:t>The generation of electricity often involves a form of heat engine, whether it is powered by biomass (a) or solar power (b). Cooling towers (c) are a feature of many power plants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5" name="Picture 4" descr="15_20_Figure.jpg"/>
          <p:cNvPicPr>
            <a:picLocks noChangeAspect="1"/>
          </p:cNvPicPr>
          <p:nvPr/>
        </p:nvPicPr>
        <p:blipFill rotWithShape="1">
          <a:blip r:embed="rId2">
            <a:extLst>
              <a:ext uri="{28A0092B-C50C-407E-A947-70E740481C1C}">
                <a14:useLocalDpi xmlns:a14="http://schemas.microsoft.com/office/drawing/2010/main" val="0"/>
              </a:ext>
            </a:extLst>
          </a:blip>
          <a:srcRect b="6678"/>
          <a:stretch/>
        </p:blipFill>
        <p:spPr>
          <a:xfrm>
            <a:off x="406980" y="3766409"/>
            <a:ext cx="8336390" cy="2214059"/>
          </a:xfrm>
          <a:prstGeom prst="rect">
            <a:avLst/>
          </a:prstGeom>
        </p:spPr>
      </p:pic>
    </p:spTree>
    <p:extLst>
      <p:ext uri="{BB962C8B-B14F-4D97-AF65-F5344CB8AC3E}">
        <p14:creationId xmlns:p14="http://schemas.microsoft.com/office/powerpoint/2010/main" val="1762591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15-11 Thermal Pollution, Global Warming, and Energy </a:t>
            </a:r>
            <a:r>
              <a:rPr lang="en-US" dirty="0" smtClean="0">
                <a:latin typeface="Times New Roman" charset="0"/>
                <a:cs typeface="Times New Roman" charset="0"/>
              </a:rPr>
              <a:t>Resources</a:t>
            </a:r>
            <a:endParaRPr lang="en-US" dirty="0">
              <a:latin typeface="Times New Roman" charset="0"/>
              <a:cs typeface="Times New Roman" charset="0"/>
            </a:endParaRPr>
          </a:p>
        </p:txBody>
      </p:sp>
      <p:sp>
        <p:nvSpPr>
          <p:cNvPr id="3" name="Content Placeholder 2"/>
          <p:cNvSpPr>
            <a:spLocks noGrp="1"/>
          </p:cNvSpPr>
          <p:nvPr>
            <p:ph idx="1"/>
          </p:nvPr>
        </p:nvSpPr>
        <p:spPr>
          <a:xfrm>
            <a:off x="5272550" y="1591927"/>
            <a:ext cx="3665074" cy="4999810"/>
          </a:xfrm>
        </p:spPr>
        <p:txBody>
          <a:bodyPr>
            <a:noAutofit/>
          </a:bodyPr>
          <a:lstStyle/>
          <a:p>
            <a:pPr marL="0" indent="0">
              <a:spcBef>
                <a:spcPct val="50000"/>
              </a:spcBef>
              <a:buNone/>
            </a:pPr>
            <a:r>
              <a:rPr lang="en-US" dirty="0">
                <a:latin typeface="Times New Roman" charset="0"/>
                <a:cs typeface="Times New Roman" charset="0"/>
              </a:rPr>
              <a:t>The heat output of any heat engine, </a:t>
            </a:r>
            <a:r>
              <a:rPr lang="en-US" i="1" dirty="0">
                <a:latin typeface="Times New Roman" charset="0"/>
                <a:cs typeface="Times New Roman" charset="0"/>
              </a:rPr>
              <a:t>Q</a:t>
            </a:r>
            <a:r>
              <a:rPr lang="en-US" baseline="-25000" dirty="0">
                <a:latin typeface="Times New Roman" charset="0"/>
                <a:cs typeface="Times New Roman" charset="0"/>
              </a:rPr>
              <a:t>L</a:t>
            </a:r>
            <a:r>
              <a:rPr lang="en-US" dirty="0">
                <a:latin typeface="Times New Roman" charset="0"/>
                <a:cs typeface="Times New Roman" charset="0"/>
              </a:rPr>
              <a:t>, is referred to as thermal pollution, as it must be absorbed by the environment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pic>
        <p:nvPicPr>
          <p:cNvPr id="6" name="Picture 5" descr="15_21_Figure.jpg"/>
          <p:cNvPicPr>
            <a:picLocks noChangeAspect="1"/>
          </p:cNvPicPr>
          <p:nvPr/>
        </p:nvPicPr>
        <p:blipFill rotWithShape="1">
          <a:blip r:embed="rId2">
            <a:extLst>
              <a:ext uri="{28A0092B-C50C-407E-A947-70E740481C1C}">
                <a14:useLocalDpi xmlns:a14="http://schemas.microsoft.com/office/drawing/2010/main" val="0"/>
              </a:ext>
            </a:extLst>
          </a:blip>
          <a:srcRect b="3609"/>
          <a:stretch/>
        </p:blipFill>
        <p:spPr>
          <a:xfrm>
            <a:off x="414373" y="1729683"/>
            <a:ext cx="4263395" cy="4369420"/>
          </a:xfrm>
          <a:prstGeom prst="rect">
            <a:avLst/>
          </a:prstGeom>
        </p:spPr>
      </p:pic>
    </p:spTree>
    <p:extLst>
      <p:ext uri="{BB962C8B-B14F-4D97-AF65-F5344CB8AC3E}">
        <p14:creationId xmlns:p14="http://schemas.microsoft.com/office/powerpoint/2010/main" val="3212134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15-11 Thermal Pollution, Global Warming, and Energy </a:t>
            </a:r>
            <a:r>
              <a:rPr lang="en-US" dirty="0" smtClean="0">
                <a:latin typeface="Times New Roman" charset="0"/>
                <a:cs typeface="Times New Roman" charset="0"/>
              </a:rPr>
              <a:t>Resources</a:t>
            </a:r>
            <a:endParaRPr lang="en-US" dirty="0">
              <a:latin typeface="Times New Roman" charset="0"/>
              <a:cs typeface="Times New Roman" charset="0"/>
            </a:endParaRPr>
          </a:p>
        </p:txBody>
      </p:sp>
      <p:sp>
        <p:nvSpPr>
          <p:cNvPr id="3" name="Content Placeholder 2"/>
          <p:cNvSpPr>
            <a:spLocks noGrp="1"/>
          </p:cNvSpPr>
          <p:nvPr>
            <p:ph idx="1"/>
          </p:nvPr>
        </p:nvSpPr>
        <p:spPr>
          <a:xfrm>
            <a:off x="449263" y="1591927"/>
            <a:ext cx="8247061" cy="4625807"/>
          </a:xfrm>
        </p:spPr>
        <p:txBody>
          <a:bodyPr>
            <a:noAutofit/>
          </a:bodyPr>
          <a:lstStyle/>
          <a:p>
            <a:pPr marL="0" indent="0">
              <a:spcBef>
                <a:spcPct val="50000"/>
              </a:spcBef>
              <a:buNone/>
            </a:pPr>
            <a:r>
              <a:rPr lang="en-US" dirty="0">
                <a:latin typeface="Times New Roman" charset="0"/>
                <a:cs typeface="Times New Roman" charset="0"/>
              </a:rPr>
              <a:t>Air pollution is emitted by power plants, industries, and consumers. In addition, most forms of combustion result in a buildup of CO</a:t>
            </a:r>
            <a:r>
              <a:rPr lang="en-US" baseline="-25000" dirty="0">
                <a:latin typeface="Times New Roman" charset="0"/>
                <a:cs typeface="Times New Roman" charset="0"/>
              </a:rPr>
              <a:t>2</a:t>
            </a:r>
            <a:r>
              <a:rPr lang="en-US" dirty="0">
                <a:latin typeface="Times New Roman" charset="0"/>
                <a:cs typeface="Times New Roman" charset="0"/>
              </a:rPr>
              <a:t> in the atmosphere, contributing to global warming. This can be minimized through careful choices of fuels and processes.</a:t>
            </a:r>
          </a:p>
          <a:p>
            <a:pPr marL="0" indent="0">
              <a:spcBef>
                <a:spcPct val="50000"/>
              </a:spcBef>
              <a:buNone/>
            </a:pPr>
            <a:r>
              <a:rPr lang="en-US" dirty="0">
                <a:latin typeface="Times New Roman" charset="0"/>
                <a:cs typeface="Times New Roman" charset="0"/>
              </a:rPr>
              <a:t>The thermal pollution, however, is a consequence of the second law, and is unavoidable; it can be reduced only by reducing the amount of energy we use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35646269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15-11 Thermal Pollution, Global Warming, and Energy </a:t>
            </a:r>
            <a:r>
              <a:rPr lang="en-US" dirty="0" smtClean="0">
                <a:latin typeface="Times New Roman" charset="0"/>
                <a:cs typeface="Times New Roman" charset="0"/>
              </a:rPr>
              <a:t>Resources</a:t>
            </a:r>
            <a:endParaRPr lang="en-US" dirty="0">
              <a:latin typeface="Times New Roman" charset="0"/>
              <a:cs typeface="Times New Roman" charset="0"/>
            </a:endParaRPr>
          </a:p>
        </p:txBody>
      </p:sp>
      <p:sp>
        <p:nvSpPr>
          <p:cNvPr id="3" name="Content Placeholder 2"/>
          <p:cNvSpPr>
            <a:spLocks noGrp="1"/>
          </p:cNvSpPr>
          <p:nvPr>
            <p:ph idx="1"/>
          </p:nvPr>
        </p:nvSpPr>
        <p:spPr>
          <a:xfrm>
            <a:off x="449263" y="1591927"/>
            <a:ext cx="8247061" cy="4625807"/>
          </a:xfrm>
        </p:spPr>
        <p:txBody>
          <a:bodyPr>
            <a:noAutofit/>
          </a:bodyPr>
          <a:lstStyle/>
          <a:p>
            <a:pPr marL="0" indent="0">
              <a:spcBef>
                <a:spcPct val="50000"/>
              </a:spcBef>
              <a:buNone/>
            </a:pPr>
            <a:r>
              <a:rPr lang="en-US" dirty="0">
                <a:latin typeface="Times New Roman" charset="0"/>
                <a:cs typeface="Times New Roman" charset="0"/>
              </a:rPr>
              <a:t>Problem solving in thermodynamics:</a:t>
            </a:r>
          </a:p>
          <a:p>
            <a:pPr marL="358775" indent="-403225">
              <a:spcBef>
                <a:spcPct val="50000"/>
              </a:spcBef>
              <a:buFontTx/>
              <a:buAutoNum type="arabicPeriod"/>
            </a:pPr>
            <a:r>
              <a:rPr lang="en-US" dirty="0" smtClean="0">
                <a:latin typeface="Times New Roman" charset="0"/>
                <a:cs typeface="Times New Roman" charset="0"/>
              </a:rPr>
              <a:t>Define </a:t>
            </a:r>
            <a:r>
              <a:rPr lang="en-US" dirty="0">
                <a:latin typeface="Times New Roman" charset="0"/>
                <a:cs typeface="Times New Roman" charset="0"/>
              </a:rPr>
              <a:t>what is part of the system and what is part of the surroundings.</a:t>
            </a:r>
          </a:p>
          <a:p>
            <a:pPr marL="358775" indent="-403225">
              <a:spcBef>
                <a:spcPct val="50000"/>
              </a:spcBef>
              <a:buFontTx/>
              <a:buAutoNum type="arabicPeriod"/>
            </a:pPr>
            <a:r>
              <a:rPr lang="en-US" dirty="0" smtClean="0">
                <a:latin typeface="Times New Roman" charset="0"/>
                <a:cs typeface="Times New Roman" charset="0"/>
              </a:rPr>
              <a:t>Be </a:t>
            </a:r>
            <a:r>
              <a:rPr lang="en-US" dirty="0">
                <a:latin typeface="Times New Roman" charset="0"/>
                <a:cs typeface="Times New Roman" charset="0"/>
              </a:rPr>
              <a:t>careful of the signs for work and heat when using the first law of thermodynamics.</a:t>
            </a:r>
          </a:p>
          <a:p>
            <a:pPr marL="358775" indent="-403225">
              <a:spcBef>
                <a:spcPct val="50000"/>
              </a:spcBef>
              <a:buFontTx/>
              <a:buAutoNum type="arabicPeriod"/>
            </a:pPr>
            <a:r>
              <a:rPr lang="en-US" dirty="0" smtClean="0">
                <a:latin typeface="Times New Roman" charset="0"/>
                <a:cs typeface="Times New Roman" charset="0"/>
              </a:rPr>
              <a:t>Be </a:t>
            </a:r>
            <a:r>
              <a:rPr lang="en-US" dirty="0">
                <a:latin typeface="Times New Roman" charset="0"/>
                <a:cs typeface="Times New Roman" charset="0"/>
              </a:rPr>
              <a:t>careful about units; be sure that you are using the same ones throughout the problem.</a:t>
            </a:r>
          </a:p>
          <a:p>
            <a:pPr marL="358775" indent="-403225">
              <a:spcBef>
                <a:spcPct val="50000"/>
              </a:spcBef>
              <a:buFontTx/>
              <a:buAutoNum type="arabicPeriod"/>
            </a:pPr>
            <a:r>
              <a:rPr lang="en-US" dirty="0" smtClean="0">
                <a:latin typeface="Times New Roman" charset="0"/>
                <a:cs typeface="Times New Roman" charset="0"/>
              </a:rPr>
              <a:t>Express </a:t>
            </a:r>
            <a:r>
              <a:rPr lang="en-US" dirty="0">
                <a:latin typeface="Times New Roman" charset="0"/>
                <a:cs typeface="Times New Roman" charset="0"/>
              </a:rPr>
              <a:t>temperatures in kelvins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259466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15-11 Thermal Pollution, Global Warming, and Energy </a:t>
            </a:r>
            <a:r>
              <a:rPr lang="en-US" dirty="0" smtClean="0">
                <a:latin typeface="Times New Roman" charset="0"/>
                <a:cs typeface="Times New Roman" charset="0"/>
              </a:rPr>
              <a:t>Resources</a:t>
            </a:r>
            <a:endParaRPr lang="en-US" dirty="0">
              <a:latin typeface="Times New Roman" charset="0"/>
              <a:cs typeface="Times New Roman" charset="0"/>
            </a:endParaRPr>
          </a:p>
        </p:txBody>
      </p:sp>
      <p:sp>
        <p:nvSpPr>
          <p:cNvPr id="3" name="Content Placeholder 2"/>
          <p:cNvSpPr>
            <a:spLocks noGrp="1"/>
          </p:cNvSpPr>
          <p:nvPr>
            <p:ph idx="1"/>
          </p:nvPr>
        </p:nvSpPr>
        <p:spPr>
          <a:xfrm>
            <a:off x="449263" y="1591927"/>
            <a:ext cx="8247061" cy="4625807"/>
          </a:xfrm>
        </p:spPr>
        <p:txBody>
          <a:bodyPr>
            <a:noAutofit/>
          </a:bodyPr>
          <a:lstStyle/>
          <a:p>
            <a:pPr marL="355600" indent="-355600">
              <a:spcBef>
                <a:spcPct val="50000"/>
              </a:spcBef>
              <a:buNone/>
            </a:pPr>
            <a:r>
              <a:rPr lang="en-US" dirty="0">
                <a:latin typeface="Times New Roman" charset="0"/>
                <a:cs typeface="Times New Roman" charset="0"/>
              </a:rPr>
              <a:t>5. Efficiency is always less than 1.</a:t>
            </a:r>
          </a:p>
          <a:p>
            <a:pPr marL="355600" indent="-355600">
              <a:spcBef>
                <a:spcPct val="50000"/>
              </a:spcBef>
              <a:buNone/>
            </a:pPr>
            <a:r>
              <a:rPr lang="en-US" dirty="0">
                <a:latin typeface="Times New Roman" charset="0"/>
                <a:cs typeface="Times New Roman" charset="0"/>
              </a:rPr>
              <a:t>6. Entropy increases when heat is added, and decreases </a:t>
            </a:r>
            <a:r>
              <a:rPr lang="en-US" dirty="0" smtClean="0">
                <a:latin typeface="Times New Roman" charset="0"/>
                <a:cs typeface="Times New Roman" charset="0"/>
              </a:rPr>
              <a:t>when </a:t>
            </a:r>
            <a:r>
              <a:rPr lang="en-US" dirty="0">
                <a:latin typeface="Times New Roman" charset="0"/>
                <a:cs typeface="Times New Roman" charset="0"/>
              </a:rPr>
              <a:t>heat is removed</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3782559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15</a:t>
            </a:r>
            <a:endParaRPr lang="en-US" dirty="0"/>
          </a:p>
        </p:txBody>
      </p:sp>
      <p:sp>
        <p:nvSpPr>
          <p:cNvPr id="3" name="Content Placeholder 2"/>
          <p:cNvSpPr>
            <a:spLocks noGrp="1"/>
          </p:cNvSpPr>
          <p:nvPr>
            <p:ph idx="1"/>
          </p:nvPr>
        </p:nvSpPr>
        <p:spPr>
          <a:xfrm>
            <a:off x="457200" y="1642528"/>
            <a:ext cx="8229600" cy="4999810"/>
          </a:xfrm>
        </p:spPr>
        <p:txBody>
          <a:bodyPr>
            <a:noAutofit/>
          </a:bodyPr>
          <a:lstStyle/>
          <a:p>
            <a:pPr>
              <a:spcBef>
                <a:spcPct val="50000"/>
              </a:spcBef>
              <a:buFontTx/>
              <a:buChar char="•"/>
            </a:pPr>
            <a:r>
              <a:rPr lang="en-US" sz="2400" dirty="0">
                <a:latin typeface="Times New Roman" charset="0"/>
                <a:cs typeface="Times New Roman" charset="0"/>
              </a:rPr>
              <a:t>First law of thermodynamics:</a:t>
            </a:r>
          </a:p>
          <a:p>
            <a:pPr>
              <a:spcBef>
                <a:spcPct val="50000"/>
              </a:spcBef>
              <a:buFontTx/>
              <a:buChar char="•"/>
            </a:pPr>
            <a:r>
              <a:rPr lang="en-US" sz="2400" dirty="0" smtClean="0">
                <a:latin typeface="Times New Roman" charset="0"/>
                <a:cs typeface="Times New Roman" charset="0"/>
              </a:rPr>
              <a:t>Isothermal </a:t>
            </a:r>
            <a:r>
              <a:rPr lang="en-US" sz="2400" dirty="0">
                <a:latin typeface="Times New Roman" charset="0"/>
                <a:cs typeface="Times New Roman" charset="0"/>
              </a:rPr>
              <a:t>process: temperature is constant.</a:t>
            </a:r>
          </a:p>
          <a:p>
            <a:pPr>
              <a:spcBef>
                <a:spcPct val="50000"/>
              </a:spcBef>
              <a:buFontTx/>
              <a:buChar char="•"/>
            </a:pPr>
            <a:r>
              <a:rPr lang="en-US" sz="2400" dirty="0" smtClean="0">
                <a:latin typeface="Times New Roman" charset="0"/>
                <a:cs typeface="Times New Roman" charset="0"/>
              </a:rPr>
              <a:t>Adiabatic </a:t>
            </a:r>
            <a:r>
              <a:rPr lang="en-US" sz="2400" dirty="0">
                <a:latin typeface="Times New Roman" charset="0"/>
                <a:cs typeface="Times New Roman" charset="0"/>
              </a:rPr>
              <a:t>process: no heat is exchanged.</a:t>
            </a:r>
          </a:p>
          <a:p>
            <a:pPr>
              <a:spcBef>
                <a:spcPct val="50000"/>
              </a:spcBef>
              <a:buFontTx/>
              <a:buChar char="•"/>
            </a:pPr>
            <a:r>
              <a:rPr lang="en-US" sz="2400" dirty="0" smtClean="0">
                <a:latin typeface="Times New Roman" charset="0"/>
                <a:cs typeface="Times New Roman" charset="0"/>
              </a:rPr>
              <a:t>Work </a:t>
            </a:r>
            <a:r>
              <a:rPr lang="en-US" sz="2400" dirty="0">
                <a:latin typeface="Times New Roman" charset="0"/>
                <a:cs typeface="Times New Roman" charset="0"/>
              </a:rPr>
              <a:t>done by gas at constant pressure</a:t>
            </a:r>
            <a:r>
              <a:rPr lang="en-US" sz="2400" dirty="0" smtClean="0">
                <a:latin typeface="Times New Roman" charset="0"/>
                <a:cs typeface="Times New Roman" charset="0"/>
              </a:rPr>
              <a:t>:</a:t>
            </a:r>
          </a:p>
          <a:p>
            <a:pPr>
              <a:spcBef>
                <a:spcPct val="50000"/>
              </a:spcBef>
              <a:buFontTx/>
              <a:buChar char="•"/>
            </a:pPr>
            <a:endParaRPr lang="en-US" sz="2400" dirty="0">
              <a:latin typeface="Times New Roman" charset="0"/>
              <a:cs typeface="Times New Roman" charset="0"/>
            </a:endParaRPr>
          </a:p>
          <a:p>
            <a:pPr>
              <a:spcBef>
                <a:spcPct val="50000"/>
              </a:spcBef>
              <a:buFontTx/>
              <a:buChar char="•"/>
            </a:pPr>
            <a:r>
              <a:rPr lang="en-US" sz="2400" dirty="0" smtClean="0">
                <a:latin typeface="Times New Roman" charset="0"/>
                <a:cs typeface="Times New Roman" charset="0"/>
              </a:rPr>
              <a:t>Heat </a:t>
            </a:r>
            <a:r>
              <a:rPr lang="en-US" sz="2400" dirty="0">
                <a:latin typeface="Times New Roman" charset="0"/>
                <a:cs typeface="Times New Roman" charset="0"/>
              </a:rPr>
              <a:t>engine changes heat </a:t>
            </a:r>
            <a:r>
              <a:rPr lang="en-US" sz="2400" dirty="0" smtClean="0">
                <a:latin typeface="Times New Roman" charset="0"/>
                <a:cs typeface="Times New Roman" charset="0"/>
              </a:rPr>
              <a:t>into</a:t>
            </a:r>
            <a:br>
              <a:rPr lang="en-US" sz="2400" dirty="0" smtClean="0">
                <a:latin typeface="Times New Roman" charset="0"/>
                <a:cs typeface="Times New Roman" charset="0"/>
              </a:rPr>
            </a:br>
            <a:r>
              <a:rPr lang="en-US" sz="2400" dirty="0" smtClean="0">
                <a:latin typeface="Times New Roman" charset="0"/>
                <a:cs typeface="Times New Roman" charset="0"/>
              </a:rPr>
              <a:t>useful </a:t>
            </a:r>
            <a:r>
              <a:rPr lang="en-US" sz="2400" dirty="0">
                <a:latin typeface="Times New Roman" charset="0"/>
                <a:cs typeface="Times New Roman" charset="0"/>
              </a:rPr>
              <a:t>work</a:t>
            </a:r>
            <a:r>
              <a:rPr lang="en-US" sz="2400" dirty="0" smtClean="0">
                <a:latin typeface="Times New Roman" charset="0"/>
                <a:cs typeface="Times New Roman" charset="0"/>
              </a:rPr>
              <a:t>; needs temperature</a:t>
            </a:r>
            <a:br>
              <a:rPr lang="en-US" sz="2400" dirty="0" smtClean="0">
                <a:latin typeface="Times New Roman" charset="0"/>
                <a:cs typeface="Times New Roman" charset="0"/>
              </a:rPr>
            </a:br>
            <a:r>
              <a:rPr lang="en-US" sz="2400" dirty="0" smtClean="0">
                <a:latin typeface="Times New Roman" charset="0"/>
                <a:cs typeface="Times New Roman" charset="0"/>
              </a:rPr>
              <a:t>difference</a:t>
            </a:r>
            <a:r>
              <a:rPr lang="en-US" sz="2400" dirty="0">
                <a:latin typeface="Times New Roman" charset="0"/>
                <a:cs typeface="Times New Roman" charset="0"/>
              </a:rPr>
              <a:t>.</a:t>
            </a:r>
          </a:p>
          <a:p>
            <a:pPr>
              <a:spcBef>
                <a:spcPct val="50000"/>
              </a:spcBef>
              <a:buFontTx/>
              <a:buChar char="•"/>
            </a:pPr>
            <a:r>
              <a:rPr lang="en-US" sz="2400" dirty="0" smtClean="0">
                <a:latin typeface="Times New Roman" charset="0"/>
                <a:cs typeface="Times New Roman" charset="0"/>
              </a:rPr>
              <a:t>Efficiency </a:t>
            </a:r>
            <a:r>
              <a:rPr lang="en-US" sz="2400" dirty="0">
                <a:latin typeface="Times New Roman" charset="0"/>
                <a:cs typeface="Times New Roman" charset="0"/>
              </a:rPr>
              <a:t>of a </a:t>
            </a:r>
            <a:r>
              <a:rPr lang="en-US" sz="2400" dirty="0" smtClean="0">
                <a:latin typeface="Times New Roman" charset="0"/>
                <a:cs typeface="Times New Roman" charset="0"/>
              </a:rPr>
              <a:t>heat</a:t>
            </a:r>
            <a:br>
              <a:rPr lang="en-US" sz="2400" dirty="0" smtClean="0">
                <a:latin typeface="Times New Roman" charset="0"/>
                <a:cs typeface="Times New Roman" charset="0"/>
              </a:rPr>
            </a:br>
            <a:r>
              <a:rPr lang="en-US" sz="2400" dirty="0" smtClean="0">
                <a:latin typeface="Times New Roman" charset="0"/>
                <a:cs typeface="Times New Roman" charset="0"/>
              </a:rPr>
              <a:t>engine:</a:t>
            </a:r>
            <a:endParaRPr lang="en-US" sz="24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19" name="Group 18"/>
          <p:cNvGrpSpPr/>
          <p:nvPr/>
        </p:nvGrpSpPr>
        <p:grpSpPr>
          <a:xfrm>
            <a:off x="6014848" y="1689058"/>
            <a:ext cx="2786147" cy="449566"/>
            <a:chOff x="6077650" y="1689058"/>
            <a:chExt cx="2786147" cy="449566"/>
          </a:xfrm>
        </p:grpSpPr>
        <p:pic>
          <p:nvPicPr>
            <p:cNvPr id="8" name="Picture 7" descr="15_KeyEquation_01.jpg"/>
            <p:cNvPicPr>
              <a:picLocks noChangeAspect="1"/>
            </p:cNvPicPr>
            <p:nvPr/>
          </p:nvPicPr>
          <p:blipFill rotWithShape="1">
            <a:blip r:embed="rId2">
              <a:extLst>
                <a:ext uri="{28A0092B-C50C-407E-A947-70E740481C1C}">
                  <a14:useLocalDpi xmlns:a14="http://schemas.microsoft.com/office/drawing/2010/main" val="0"/>
                </a:ext>
              </a:extLst>
            </a:blip>
            <a:srcRect r="72485" b="22881"/>
            <a:stretch/>
          </p:blipFill>
          <p:spPr>
            <a:xfrm>
              <a:off x="6077650" y="1689058"/>
              <a:ext cx="1813588" cy="449566"/>
            </a:xfrm>
            <a:prstGeom prst="rect">
              <a:avLst/>
            </a:prstGeom>
          </p:spPr>
        </p:pic>
        <p:sp>
          <p:nvSpPr>
            <p:cNvPr id="9" name="TextBox 8"/>
            <p:cNvSpPr txBox="1"/>
            <p:nvPr/>
          </p:nvSpPr>
          <p:spPr>
            <a:xfrm>
              <a:off x="8038180" y="1693603"/>
              <a:ext cx="825617" cy="400110"/>
            </a:xfrm>
            <a:prstGeom prst="rect">
              <a:avLst/>
            </a:prstGeom>
            <a:noFill/>
          </p:spPr>
          <p:txBody>
            <a:bodyPr wrap="none" rtlCol="0">
              <a:spAutoFit/>
            </a:bodyPr>
            <a:lstStyle/>
            <a:p>
              <a:r>
                <a:rPr lang="en-US" sz="2000" dirty="0" smtClean="0">
                  <a:latin typeface="Times New Roman"/>
                  <a:cs typeface="Times New Roman"/>
                </a:rPr>
                <a:t>(15-1)</a:t>
              </a:r>
              <a:endParaRPr lang="en-US" sz="2000" dirty="0">
                <a:latin typeface="Times New Roman"/>
                <a:cs typeface="Times New Roman"/>
              </a:endParaRPr>
            </a:p>
          </p:txBody>
        </p:sp>
      </p:grpSp>
      <p:grpSp>
        <p:nvGrpSpPr>
          <p:cNvPr id="20" name="Group 19"/>
          <p:cNvGrpSpPr/>
          <p:nvPr/>
        </p:nvGrpSpPr>
        <p:grpSpPr>
          <a:xfrm>
            <a:off x="2076464" y="3714642"/>
            <a:ext cx="6724531" cy="400110"/>
            <a:chOff x="2146244" y="3533214"/>
            <a:chExt cx="6724531" cy="400110"/>
          </a:xfrm>
        </p:grpSpPr>
        <p:pic>
          <p:nvPicPr>
            <p:cNvPr id="6" name="Picture 5" descr="15_KeyEquation_03.jpg"/>
            <p:cNvPicPr>
              <a:picLocks noChangeAspect="1"/>
            </p:cNvPicPr>
            <p:nvPr/>
          </p:nvPicPr>
          <p:blipFill rotWithShape="1">
            <a:blip r:embed="rId3">
              <a:extLst>
                <a:ext uri="{28A0092B-C50C-407E-A947-70E740481C1C}">
                  <a14:useLocalDpi xmlns:a14="http://schemas.microsoft.com/office/drawing/2010/main" val="0"/>
                </a:ext>
              </a:extLst>
            </a:blip>
            <a:srcRect r="13013" b="28195"/>
            <a:stretch/>
          </p:blipFill>
          <p:spPr>
            <a:xfrm>
              <a:off x="2146244" y="3635336"/>
              <a:ext cx="5733458" cy="283560"/>
            </a:xfrm>
            <a:prstGeom prst="rect">
              <a:avLst/>
            </a:prstGeom>
          </p:spPr>
        </p:pic>
        <p:sp>
          <p:nvSpPr>
            <p:cNvPr id="10" name="TextBox 9"/>
            <p:cNvSpPr txBox="1"/>
            <p:nvPr/>
          </p:nvSpPr>
          <p:spPr>
            <a:xfrm>
              <a:off x="8045158" y="3533214"/>
              <a:ext cx="825617" cy="400110"/>
            </a:xfrm>
            <a:prstGeom prst="rect">
              <a:avLst/>
            </a:prstGeom>
            <a:noFill/>
          </p:spPr>
          <p:txBody>
            <a:bodyPr wrap="none" rtlCol="0">
              <a:spAutoFit/>
            </a:bodyPr>
            <a:lstStyle/>
            <a:p>
              <a:r>
                <a:rPr lang="en-US" sz="2000" dirty="0" smtClean="0">
                  <a:latin typeface="Times New Roman"/>
                  <a:cs typeface="Times New Roman"/>
                </a:rPr>
                <a:t>(15-3)</a:t>
              </a:r>
              <a:endParaRPr lang="en-US" sz="2000" dirty="0">
                <a:latin typeface="Times New Roman"/>
                <a:cs typeface="Times New Roman"/>
              </a:endParaRPr>
            </a:p>
          </p:txBody>
        </p:sp>
      </p:grpSp>
      <p:grpSp>
        <p:nvGrpSpPr>
          <p:cNvPr id="21" name="Group 20"/>
          <p:cNvGrpSpPr/>
          <p:nvPr/>
        </p:nvGrpSpPr>
        <p:grpSpPr>
          <a:xfrm>
            <a:off x="5441353" y="4456215"/>
            <a:ext cx="3359642" cy="597804"/>
            <a:chOff x="5441353" y="4560885"/>
            <a:chExt cx="3359642" cy="597804"/>
          </a:xfrm>
        </p:grpSpPr>
        <p:pic>
          <p:nvPicPr>
            <p:cNvPr id="14" name="Picture 13" descr="15_KeyEquation_04A.jpg"/>
            <p:cNvPicPr>
              <a:picLocks noChangeAspect="1"/>
            </p:cNvPicPr>
            <p:nvPr/>
          </p:nvPicPr>
          <p:blipFill rotWithShape="1">
            <a:blip r:embed="rId4">
              <a:extLst>
                <a:ext uri="{28A0092B-C50C-407E-A947-70E740481C1C}">
                  <a14:useLocalDpi xmlns:a14="http://schemas.microsoft.com/office/drawing/2010/main" val="0"/>
                </a:ext>
              </a:extLst>
            </a:blip>
            <a:srcRect r="84144" b="14659"/>
            <a:stretch/>
          </p:blipFill>
          <p:spPr>
            <a:xfrm>
              <a:off x="5441353" y="4560885"/>
              <a:ext cx="1045128" cy="597804"/>
            </a:xfrm>
            <a:prstGeom prst="rect">
              <a:avLst/>
            </a:prstGeom>
          </p:spPr>
        </p:pic>
        <p:sp>
          <p:nvSpPr>
            <p:cNvPr id="15" name="TextBox 14"/>
            <p:cNvSpPr txBox="1"/>
            <p:nvPr/>
          </p:nvSpPr>
          <p:spPr>
            <a:xfrm>
              <a:off x="7861540" y="4608968"/>
              <a:ext cx="939455" cy="400110"/>
            </a:xfrm>
            <a:prstGeom prst="rect">
              <a:avLst/>
            </a:prstGeom>
            <a:noFill/>
          </p:spPr>
          <p:txBody>
            <a:bodyPr wrap="none" rtlCol="0">
              <a:spAutoFit/>
            </a:bodyPr>
            <a:lstStyle/>
            <a:p>
              <a:r>
                <a:rPr lang="en-US" sz="2000" dirty="0" smtClean="0">
                  <a:latin typeface="Times New Roman"/>
                  <a:cs typeface="Times New Roman"/>
                </a:rPr>
                <a:t>(15-4a)</a:t>
              </a:r>
              <a:endParaRPr lang="en-US" sz="2000" dirty="0">
                <a:latin typeface="Times New Roman"/>
                <a:cs typeface="Times New Roman"/>
              </a:endParaRPr>
            </a:p>
          </p:txBody>
        </p:sp>
      </p:grpSp>
      <p:grpSp>
        <p:nvGrpSpPr>
          <p:cNvPr id="22" name="Group 21"/>
          <p:cNvGrpSpPr/>
          <p:nvPr/>
        </p:nvGrpSpPr>
        <p:grpSpPr>
          <a:xfrm>
            <a:off x="4132956" y="5188099"/>
            <a:ext cx="4668039" cy="1427408"/>
            <a:chOff x="4132956" y="5292769"/>
            <a:chExt cx="4668039" cy="1427408"/>
          </a:xfrm>
        </p:grpSpPr>
        <p:pic>
          <p:nvPicPr>
            <p:cNvPr id="17" name="Picture 16" descr="15_KeyEquation_04B.jpg"/>
            <p:cNvPicPr>
              <a:picLocks noChangeAspect="1"/>
            </p:cNvPicPr>
            <p:nvPr/>
          </p:nvPicPr>
          <p:blipFill rotWithShape="1">
            <a:blip r:embed="rId5">
              <a:extLst>
                <a:ext uri="{28A0092B-C50C-407E-A947-70E740481C1C}">
                  <a14:useLocalDpi xmlns:a14="http://schemas.microsoft.com/office/drawing/2010/main" val="0"/>
                </a:ext>
              </a:extLst>
            </a:blip>
            <a:srcRect r="53085" b="8827"/>
            <a:stretch/>
          </p:blipFill>
          <p:spPr>
            <a:xfrm>
              <a:off x="4132956" y="5292769"/>
              <a:ext cx="3638759" cy="1427408"/>
            </a:xfrm>
            <a:prstGeom prst="rect">
              <a:avLst/>
            </a:prstGeom>
          </p:spPr>
        </p:pic>
        <p:sp>
          <p:nvSpPr>
            <p:cNvPr id="18" name="TextBox 17"/>
            <p:cNvSpPr txBox="1"/>
            <p:nvPr/>
          </p:nvSpPr>
          <p:spPr>
            <a:xfrm>
              <a:off x="7847138" y="5768401"/>
              <a:ext cx="953857" cy="400110"/>
            </a:xfrm>
            <a:prstGeom prst="rect">
              <a:avLst/>
            </a:prstGeom>
            <a:noFill/>
          </p:spPr>
          <p:txBody>
            <a:bodyPr wrap="none" rtlCol="0">
              <a:spAutoFit/>
            </a:bodyPr>
            <a:lstStyle/>
            <a:p>
              <a:r>
                <a:rPr lang="en-US" sz="2000" dirty="0" smtClean="0">
                  <a:latin typeface="Times New Roman"/>
                  <a:cs typeface="Times New Roman"/>
                </a:rPr>
                <a:t>(15-4b)</a:t>
              </a:r>
              <a:endParaRPr lang="en-US" sz="2000" dirty="0">
                <a:latin typeface="Times New Roman"/>
                <a:cs typeface="Times New Roman"/>
              </a:endParaRPr>
            </a:p>
          </p:txBody>
        </p:sp>
      </p:grpSp>
    </p:spTree>
    <p:extLst>
      <p:ext uri="{BB962C8B-B14F-4D97-AF65-F5344CB8AC3E}">
        <p14:creationId xmlns:p14="http://schemas.microsoft.com/office/powerpoint/2010/main" val="33451029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2528"/>
            <a:ext cx="8229600" cy="4999810"/>
          </a:xfrm>
        </p:spPr>
        <p:txBody>
          <a:bodyPr>
            <a:noAutofit/>
          </a:bodyPr>
          <a:lstStyle/>
          <a:p>
            <a:pPr>
              <a:spcBef>
                <a:spcPct val="50000"/>
              </a:spcBef>
              <a:buFontTx/>
              <a:buChar char="•"/>
            </a:pPr>
            <a:r>
              <a:rPr lang="en-US" sz="2400" dirty="0">
                <a:latin typeface="Times New Roman" charset="0"/>
                <a:cs typeface="Times New Roman" charset="0"/>
              </a:rPr>
              <a:t>Upper limit on efficiency</a:t>
            </a:r>
            <a:r>
              <a:rPr lang="en-US" sz="2400" dirty="0" smtClean="0">
                <a:latin typeface="Times New Roman" charset="0"/>
                <a:cs typeface="Times New Roman" charset="0"/>
              </a:rPr>
              <a:t>:</a:t>
            </a:r>
          </a:p>
          <a:p>
            <a:pPr marL="0" indent="0">
              <a:spcBef>
                <a:spcPct val="50000"/>
              </a:spcBef>
              <a:buNone/>
            </a:pPr>
            <a:r>
              <a:rPr lang="en-US" sz="2400" dirty="0" smtClean="0">
                <a:latin typeface="Times New Roman" charset="0"/>
                <a:cs typeface="Times New Roman" charset="0"/>
              </a:rPr>
              <a:t/>
            </a:r>
            <a:br>
              <a:rPr lang="en-US" sz="2400" dirty="0" smtClean="0">
                <a:latin typeface="Times New Roman" charset="0"/>
                <a:cs typeface="Times New Roman" charset="0"/>
              </a:rPr>
            </a:br>
            <a:endParaRPr lang="en-US" sz="2400" dirty="0" smtClean="0">
              <a:latin typeface="Times New Roman" charset="0"/>
              <a:cs typeface="Times New Roman" charset="0"/>
            </a:endParaRPr>
          </a:p>
          <a:p>
            <a:pPr>
              <a:spcBef>
                <a:spcPct val="50000"/>
              </a:spcBef>
              <a:buFontTx/>
              <a:buChar char="•"/>
            </a:pPr>
            <a:r>
              <a:rPr lang="en-US" sz="2400" dirty="0" smtClean="0">
                <a:latin typeface="Times New Roman" charset="0"/>
                <a:cs typeface="Times New Roman" charset="0"/>
              </a:rPr>
              <a:t>Refrigerators </a:t>
            </a:r>
            <a:r>
              <a:rPr lang="en-US" sz="2400" dirty="0">
                <a:latin typeface="Times New Roman" charset="0"/>
                <a:cs typeface="Times New Roman" charset="0"/>
              </a:rPr>
              <a:t>and air conditioners do work to extract heat from a cooler region and send it to a warmer region: </a:t>
            </a:r>
          </a:p>
          <a:p>
            <a:pPr marL="0" indent="0">
              <a:spcBef>
                <a:spcPct val="50000"/>
              </a:spcBef>
              <a:buNone/>
            </a:pPr>
            <a:r>
              <a:rPr lang="en-US" sz="2400" dirty="0" smtClean="0">
                <a:latin typeface="Times New Roman" charset="0"/>
                <a:cs typeface="Times New Roman" charset="0"/>
              </a:rPr>
              <a:t/>
            </a:r>
            <a:br>
              <a:rPr lang="en-US" sz="2400" dirty="0" smtClean="0">
                <a:latin typeface="Times New Roman" charset="0"/>
                <a:cs typeface="Times New Roman" charset="0"/>
              </a:rPr>
            </a:br>
            <a:endParaRPr lang="en-US" sz="2400" dirty="0">
              <a:latin typeface="Times New Roman" charset="0"/>
              <a:cs typeface="Times New Roman" charset="0"/>
            </a:endParaRPr>
          </a:p>
          <a:p>
            <a:pPr>
              <a:spcBef>
                <a:spcPct val="50000"/>
              </a:spcBef>
              <a:buFontTx/>
              <a:buChar char="•"/>
            </a:pPr>
            <a:r>
              <a:rPr lang="en-US" sz="2400" dirty="0" smtClean="0">
                <a:latin typeface="Times New Roman" charset="0"/>
                <a:cs typeface="Times New Roman" charset="0"/>
              </a:rPr>
              <a:t>A </a:t>
            </a:r>
            <a:r>
              <a:rPr lang="en-US" sz="2400" dirty="0">
                <a:latin typeface="Times New Roman" charset="0"/>
                <a:cs typeface="Times New Roman" charset="0"/>
              </a:rPr>
              <a:t>heat pump is similar</a:t>
            </a:r>
            <a:r>
              <a:rPr lang="en-US" sz="2400" dirty="0" smtClean="0">
                <a:latin typeface="Times New Roman" charset="0"/>
                <a:cs typeface="Times New Roman" charset="0"/>
              </a:rPr>
              <a:t>:</a:t>
            </a:r>
            <a:endParaRPr lang="en-US" sz="2400" dirty="0">
              <a:latin typeface="Times New Roman" charset="0"/>
              <a:cs typeface="Times New Roman" charset="0"/>
            </a:endParaRPr>
          </a:p>
        </p:txBody>
      </p:sp>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15</a:t>
            </a:r>
            <a:endParaRPr lang="en-US" dirty="0"/>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12" name="Group 11"/>
          <p:cNvGrpSpPr/>
          <p:nvPr/>
        </p:nvGrpSpPr>
        <p:grpSpPr>
          <a:xfrm>
            <a:off x="526021" y="2172366"/>
            <a:ext cx="8156348" cy="752636"/>
            <a:chOff x="449263" y="2172366"/>
            <a:chExt cx="8156348" cy="752636"/>
          </a:xfrm>
        </p:grpSpPr>
        <p:pic>
          <p:nvPicPr>
            <p:cNvPr id="5" name="Picture 4" descr="15_KeyEquation_05.jpg"/>
            <p:cNvPicPr>
              <a:picLocks noChangeAspect="1"/>
            </p:cNvPicPr>
            <p:nvPr/>
          </p:nvPicPr>
          <p:blipFill rotWithShape="1">
            <a:blip r:embed="rId2">
              <a:extLst>
                <a:ext uri="{28A0092B-C50C-407E-A947-70E740481C1C}">
                  <a14:useLocalDpi xmlns:a14="http://schemas.microsoft.com/office/drawing/2010/main" val="0"/>
                </a:ext>
              </a:extLst>
            </a:blip>
            <a:srcRect r="12881" b="17504"/>
            <a:stretch/>
          </p:blipFill>
          <p:spPr>
            <a:xfrm>
              <a:off x="449263" y="2172366"/>
              <a:ext cx="7189197" cy="752636"/>
            </a:xfrm>
            <a:prstGeom prst="rect">
              <a:avLst/>
            </a:prstGeom>
          </p:spPr>
        </p:pic>
        <p:sp>
          <p:nvSpPr>
            <p:cNvPr id="9" name="TextBox 8"/>
            <p:cNvSpPr txBox="1"/>
            <p:nvPr/>
          </p:nvSpPr>
          <p:spPr>
            <a:xfrm>
              <a:off x="7779994" y="2349574"/>
              <a:ext cx="825617" cy="400110"/>
            </a:xfrm>
            <a:prstGeom prst="rect">
              <a:avLst/>
            </a:prstGeom>
            <a:noFill/>
          </p:spPr>
          <p:txBody>
            <a:bodyPr wrap="none" rtlCol="0">
              <a:spAutoFit/>
            </a:bodyPr>
            <a:lstStyle/>
            <a:p>
              <a:r>
                <a:rPr lang="en-US" sz="2000" dirty="0" smtClean="0">
                  <a:latin typeface="Times New Roman"/>
                  <a:cs typeface="Times New Roman"/>
                </a:rPr>
                <a:t>(15-5)</a:t>
              </a:r>
              <a:endParaRPr lang="en-US" sz="2000" dirty="0">
                <a:latin typeface="Times New Roman"/>
                <a:cs typeface="Times New Roman"/>
              </a:endParaRPr>
            </a:p>
          </p:txBody>
        </p:sp>
      </p:grpSp>
      <p:grpSp>
        <p:nvGrpSpPr>
          <p:cNvPr id="13" name="Group 12"/>
          <p:cNvGrpSpPr/>
          <p:nvPr/>
        </p:nvGrpSpPr>
        <p:grpSpPr>
          <a:xfrm>
            <a:off x="526022" y="4062621"/>
            <a:ext cx="8274973" cy="746750"/>
            <a:chOff x="449264" y="4020753"/>
            <a:chExt cx="8274973" cy="746750"/>
          </a:xfrm>
        </p:grpSpPr>
        <p:pic>
          <p:nvPicPr>
            <p:cNvPr id="7" name="Picture 6" descr="15_KeyEquation_06A.jpg"/>
            <p:cNvPicPr>
              <a:picLocks noChangeAspect="1"/>
            </p:cNvPicPr>
            <p:nvPr/>
          </p:nvPicPr>
          <p:blipFill rotWithShape="1">
            <a:blip r:embed="rId3">
              <a:extLst>
                <a:ext uri="{28A0092B-C50C-407E-A947-70E740481C1C}">
                  <a14:useLocalDpi xmlns:a14="http://schemas.microsoft.com/office/drawing/2010/main" val="0"/>
                </a:ext>
              </a:extLst>
            </a:blip>
            <a:srcRect r="14727" b="17079"/>
            <a:stretch/>
          </p:blipFill>
          <p:spPr>
            <a:xfrm>
              <a:off x="449264" y="4020753"/>
              <a:ext cx="7036848" cy="746750"/>
            </a:xfrm>
            <a:prstGeom prst="rect">
              <a:avLst/>
            </a:prstGeom>
          </p:spPr>
        </p:pic>
        <p:sp>
          <p:nvSpPr>
            <p:cNvPr id="23" name="TextBox 22"/>
            <p:cNvSpPr txBox="1"/>
            <p:nvPr/>
          </p:nvSpPr>
          <p:spPr>
            <a:xfrm>
              <a:off x="7784782" y="4206287"/>
              <a:ext cx="939455" cy="400110"/>
            </a:xfrm>
            <a:prstGeom prst="rect">
              <a:avLst/>
            </a:prstGeom>
            <a:noFill/>
          </p:spPr>
          <p:txBody>
            <a:bodyPr wrap="none" rtlCol="0">
              <a:spAutoFit/>
            </a:bodyPr>
            <a:lstStyle/>
            <a:p>
              <a:r>
                <a:rPr lang="en-US" sz="2000" dirty="0" smtClean="0">
                  <a:latin typeface="Times New Roman"/>
                  <a:cs typeface="Times New Roman"/>
                </a:rPr>
                <a:t>(15-6a)</a:t>
              </a:r>
              <a:endParaRPr lang="en-US" sz="2000" dirty="0">
                <a:latin typeface="Times New Roman"/>
                <a:cs typeface="Times New Roman"/>
              </a:endParaRPr>
            </a:p>
          </p:txBody>
        </p:sp>
      </p:grpSp>
      <p:grpSp>
        <p:nvGrpSpPr>
          <p:cNvPr id="31" name="Group 30"/>
          <p:cNvGrpSpPr/>
          <p:nvPr/>
        </p:nvGrpSpPr>
        <p:grpSpPr>
          <a:xfrm>
            <a:off x="526021" y="5582545"/>
            <a:ext cx="8156348" cy="694164"/>
            <a:chOff x="526021" y="5582545"/>
            <a:chExt cx="8156348" cy="694164"/>
          </a:xfrm>
        </p:grpSpPr>
        <p:pic>
          <p:nvPicPr>
            <p:cNvPr id="11" name="Picture 10" descr="15_KeyEquation_07.jpg"/>
            <p:cNvPicPr>
              <a:picLocks noChangeAspect="1"/>
            </p:cNvPicPr>
            <p:nvPr/>
          </p:nvPicPr>
          <p:blipFill rotWithShape="1">
            <a:blip r:embed="rId4">
              <a:extLst>
                <a:ext uri="{28A0092B-C50C-407E-A947-70E740481C1C}">
                  <a14:useLocalDpi xmlns:a14="http://schemas.microsoft.com/office/drawing/2010/main" val="0"/>
                </a:ext>
              </a:extLst>
            </a:blip>
            <a:srcRect r="12849" b="16948"/>
            <a:stretch/>
          </p:blipFill>
          <p:spPr>
            <a:xfrm>
              <a:off x="526021" y="5582545"/>
              <a:ext cx="7191817" cy="694164"/>
            </a:xfrm>
            <a:prstGeom prst="rect">
              <a:avLst/>
            </a:prstGeom>
          </p:spPr>
        </p:pic>
        <p:sp>
          <p:nvSpPr>
            <p:cNvPr id="24" name="TextBox 23"/>
            <p:cNvSpPr txBox="1"/>
            <p:nvPr/>
          </p:nvSpPr>
          <p:spPr>
            <a:xfrm>
              <a:off x="7856752" y="5734082"/>
              <a:ext cx="825617" cy="400110"/>
            </a:xfrm>
            <a:prstGeom prst="rect">
              <a:avLst/>
            </a:prstGeom>
            <a:noFill/>
          </p:spPr>
          <p:txBody>
            <a:bodyPr wrap="none" rtlCol="0">
              <a:spAutoFit/>
            </a:bodyPr>
            <a:lstStyle/>
            <a:p>
              <a:r>
                <a:rPr lang="en-US" sz="2000" dirty="0" smtClean="0">
                  <a:latin typeface="Times New Roman"/>
                  <a:cs typeface="Times New Roman"/>
                </a:rPr>
                <a:t>(15-7)</a:t>
              </a:r>
              <a:endParaRPr lang="en-US" sz="2000" dirty="0">
                <a:latin typeface="Times New Roman"/>
                <a:cs typeface="Times New Roman"/>
              </a:endParaRPr>
            </a:p>
          </p:txBody>
        </p:sp>
      </p:grpSp>
    </p:spTree>
    <p:extLst>
      <p:ext uri="{BB962C8B-B14F-4D97-AF65-F5344CB8AC3E}">
        <p14:creationId xmlns:p14="http://schemas.microsoft.com/office/powerpoint/2010/main" val="3266626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a:t>
            </a:r>
            <a:r>
              <a:rPr lang="en-US" dirty="0" smtClean="0">
                <a:latin typeface="Times New Roman" charset="0"/>
                <a:cs typeface="Times New Roman" charset="0"/>
              </a:rPr>
              <a:t>15</a:t>
            </a:r>
            <a:endParaRPr lang="en-US" dirty="0"/>
          </a:p>
        </p:txBody>
      </p:sp>
      <p:sp>
        <p:nvSpPr>
          <p:cNvPr id="3" name="Content Placeholder 2"/>
          <p:cNvSpPr>
            <a:spLocks noGrp="1"/>
          </p:cNvSpPr>
          <p:nvPr>
            <p:ph idx="1"/>
          </p:nvPr>
        </p:nvSpPr>
        <p:spPr>
          <a:xfrm>
            <a:off x="457200" y="1642068"/>
            <a:ext cx="8229600" cy="4420395"/>
          </a:xfrm>
        </p:spPr>
        <p:txBody>
          <a:bodyPr>
            <a:noAutofit/>
          </a:bodyPr>
          <a:lstStyle/>
          <a:p>
            <a:pPr>
              <a:spcBef>
                <a:spcPct val="50000"/>
              </a:spcBef>
              <a:buFontTx/>
              <a:buChar char="•"/>
            </a:pPr>
            <a:r>
              <a:rPr lang="en-US" sz="2400" dirty="0">
                <a:latin typeface="Times New Roman" charset="0"/>
                <a:cs typeface="Times New Roman" charset="0"/>
              </a:rPr>
              <a:t>Second law of thermodynamics:</a:t>
            </a:r>
          </a:p>
          <a:p>
            <a:pPr marL="704850" lvl="1" indent="39688">
              <a:spcBef>
                <a:spcPct val="50000"/>
              </a:spcBef>
              <a:buFontTx/>
              <a:buChar char="•"/>
            </a:pPr>
            <a:r>
              <a:rPr lang="en-US" sz="2400" dirty="0" smtClean="0">
                <a:latin typeface="Times New Roman" charset="0"/>
                <a:cs typeface="Times New Roman" charset="0"/>
              </a:rPr>
              <a:t> heat </a:t>
            </a:r>
            <a:r>
              <a:rPr lang="en-US" sz="2400" dirty="0">
                <a:latin typeface="Times New Roman" charset="0"/>
                <a:cs typeface="Times New Roman" charset="0"/>
              </a:rPr>
              <a:t>flows spontaneously from a hot object to a cold one, </a:t>
            </a:r>
            <a:r>
              <a:rPr lang="en-US" sz="2400" dirty="0" smtClean="0">
                <a:latin typeface="Times New Roman" charset="0"/>
                <a:cs typeface="Times New Roman" charset="0"/>
              </a:rPr>
              <a:t>   	but </a:t>
            </a:r>
            <a:r>
              <a:rPr lang="en-US" sz="2400" dirty="0">
                <a:latin typeface="Times New Roman" charset="0"/>
                <a:cs typeface="Times New Roman" charset="0"/>
              </a:rPr>
              <a:t>not the reverse</a:t>
            </a:r>
          </a:p>
          <a:p>
            <a:pPr marL="704850" lvl="1" indent="39688">
              <a:spcBef>
                <a:spcPct val="50000"/>
              </a:spcBef>
              <a:buFontTx/>
              <a:buChar char="•"/>
            </a:pPr>
            <a:r>
              <a:rPr lang="en-US" sz="2400" dirty="0" smtClean="0">
                <a:latin typeface="Times New Roman" charset="0"/>
                <a:cs typeface="Times New Roman" charset="0"/>
              </a:rPr>
              <a:t> a </a:t>
            </a:r>
            <a:r>
              <a:rPr lang="en-US" sz="2400" dirty="0">
                <a:latin typeface="Times New Roman" charset="0"/>
                <a:cs typeface="Times New Roman" charset="0"/>
              </a:rPr>
              <a:t>given amount of heat cannot be changed entirely to work</a:t>
            </a:r>
          </a:p>
          <a:p>
            <a:pPr marL="704850" lvl="1" indent="39688">
              <a:spcBef>
                <a:spcPct val="50000"/>
              </a:spcBef>
              <a:buFontTx/>
              <a:buChar char="•"/>
            </a:pPr>
            <a:r>
              <a:rPr lang="en-US" sz="2400" dirty="0" smtClean="0">
                <a:latin typeface="Times New Roman" charset="0"/>
                <a:cs typeface="Times New Roman" charset="0"/>
              </a:rPr>
              <a:t> natural </a:t>
            </a:r>
            <a:r>
              <a:rPr lang="en-US" sz="2400" dirty="0">
                <a:latin typeface="Times New Roman" charset="0"/>
                <a:cs typeface="Times New Roman" charset="0"/>
              </a:rPr>
              <a:t>processes tend to increase entropy</a:t>
            </a:r>
            <a:r>
              <a:rPr lang="en-US" sz="2400" dirty="0" smtClean="0">
                <a:latin typeface="Times New Roman" charset="0"/>
                <a:cs typeface="Times New Roman" charset="0"/>
              </a:rPr>
              <a:t>.</a:t>
            </a:r>
          </a:p>
          <a:p>
            <a:pPr>
              <a:spcBef>
                <a:spcPct val="50000"/>
              </a:spcBef>
              <a:buFontTx/>
              <a:buChar char="•"/>
            </a:pPr>
            <a:r>
              <a:rPr lang="en-US" sz="2400" dirty="0">
                <a:latin typeface="Times New Roman" charset="0"/>
                <a:cs typeface="Times New Roman" charset="0"/>
              </a:rPr>
              <a:t>Change in entropy:</a:t>
            </a:r>
          </a:p>
          <a:p>
            <a:pPr>
              <a:spcBef>
                <a:spcPct val="50000"/>
              </a:spcBef>
              <a:buFontTx/>
              <a:buChar char="•"/>
            </a:pPr>
            <a:r>
              <a:rPr lang="en-US" sz="2400" dirty="0" smtClean="0">
                <a:latin typeface="Times New Roman" charset="0"/>
                <a:cs typeface="Times New Roman" charset="0"/>
              </a:rPr>
              <a:t>Entropy </a:t>
            </a:r>
            <a:r>
              <a:rPr lang="en-US" sz="2400" dirty="0">
                <a:latin typeface="Times New Roman" charset="0"/>
                <a:cs typeface="Times New Roman" charset="0"/>
              </a:rPr>
              <a:t>is a measure of disorder.</a:t>
            </a:r>
          </a:p>
          <a:p>
            <a:pPr>
              <a:spcBef>
                <a:spcPct val="50000"/>
              </a:spcBef>
              <a:buFontTx/>
              <a:buChar char="•"/>
            </a:pPr>
            <a:r>
              <a:rPr lang="en-US" sz="2400" dirty="0" smtClean="0">
                <a:latin typeface="Times New Roman" charset="0"/>
                <a:cs typeface="Times New Roman" charset="0"/>
              </a:rPr>
              <a:t>As </a:t>
            </a:r>
            <a:r>
              <a:rPr lang="en-US" sz="2400" dirty="0">
                <a:latin typeface="Times New Roman" charset="0"/>
                <a:cs typeface="Times New Roman" charset="0"/>
              </a:rPr>
              <a:t>time goes on, less and less energy is available to do useful work</a:t>
            </a:r>
            <a:r>
              <a:rPr lang="en-US" sz="2400" dirty="0" smtClean="0">
                <a:latin typeface="Times New Roman" charset="0"/>
                <a:cs typeface="Times New Roman" charset="0"/>
              </a:rPr>
              <a:t>.</a:t>
            </a:r>
            <a:endParaRPr lang="en-US" sz="24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grpSp>
        <p:nvGrpSpPr>
          <p:cNvPr id="7" name="Group 6"/>
          <p:cNvGrpSpPr/>
          <p:nvPr/>
        </p:nvGrpSpPr>
        <p:grpSpPr>
          <a:xfrm>
            <a:off x="3265034" y="4145141"/>
            <a:ext cx="2268340" cy="648006"/>
            <a:chOff x="3265034" y="4145141"/>
            <a:chExt cx="2268340" cy="648006"/>
          </a:xfrm>
        </p:grpSpPr>
        <p:pic>
          <p:nvPicPr>
            <p:cNvPr id="5" name="Picture 4" descr="15_KeyEquation_08.jpg"/>
            <p:cNvPicPr>
              <a:picLocks noChangeAspect="1"/>
            </p:cNvPicPr>
            <p:nvPr/>
          </p:nvPicPr>
          <p:blipFill rotWithShape="1">
            <a:blip r:embed="rId2">
              <a:extLst>
                <a:ext uri="{28A0092B-C50C-407E-A947-70E740481C1C}">
                  <a14:useLocalDpi xmlns:a14="http://schemas.microsoft.com/office/drawing/2010/main" val="0"/>
                </a:ext>
              </a:extLst>
            </a:blip>
            <a:srcRect r="83067" b="17310"/>
            <a:stretch/>
          </p:blipFill>
          <p:spPr>
            <a:xfrm>
              <a:off x="3265034" y="4145141"/>
              <a:ext cx="1310141" cy="648006"/>
            </a:xfrm>
            <a:prstGeom prst="rect">
              <a:avLst/>
            </a:prstGeom>
          </p:spPr>
        </p:pic>
        <p:sp>
          <p:nvSpPr>
            <p:cNvPr id="6" name="TextBox 5"/>
            <p:cNvSpPr txBox="1"/>
            <p:nvPr/>
          </p:nvSpPr>
          <p:spPr>
            <a:xfrm>
              <a:off x="4707757" y="4269089"/>
              <a:ext cx="825617" cy="400110"/>
            </a:xfrm>
            <a:prstGeom prst="rect">
              <a:avLst/>
            </a:prstGeom>
            <a:noFill/>
          </p:spPr>
          <p:txBody>
            <a:bodyPr wrap="none" rtlCol="0">
              <a:spAutoFit/>
            </a:bodyPr>
            <a:lstStyle/>
            <a:p>
              <a:r>
                <a:rPr lang="en-US" sz="2000" dirty="0" smtClean="0">
                  <a:latin typeface="Times New Roman"/>
                  <a:cs typeface="Times New Roman"/>
                </a:rPr>
                <a:t>(15-8)</a:t>
              </a:r>
              <a:endParaRPr lang="en-US" sz="2000" dirty="0">
                <a:latin typeface="Times New Roman"/>
                <a:cs typeface="Times New Roman"/>
              </a:endParaRPr>
            </a:p>
          </p:txBody>
        </p:sp>
      </p:grpSp>
    </p:spTree>
    <p:extLst>
      <p:ext uri="{BB962C8B-B14F-4D97-AF65-F5344CB8AC3E}">
        <p14:creationId xmlns:p14="http://schemas.microsoft.com/office/powerpoint/2010/main" val="2899331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15-1 The First Law of </a:t>
            </a:r>
            <a:r>
              <a:rPr lang="en-US" dirty="0" smtClean="0">
                <a:latin typeface="Times New Roman" charset="0"/>
                <a:cs typeface="Times New Roman" charset="0"/>
              </a:rPr>
              <a:t>Thermodynamics</a:t>
            </a:r>
            <a:endParaRPr lang="en-US" dirty="0">
              <a:latin typeface="Times New Roman" charset="0"/>
              <a:cs typeface="Times New Roman" charset="0"/>
            </a:endParaRPr>
          </a:p>
        </p:txBody>
      </p:sp>
      <p:sp>
        <p:nvSpPr>
          <p:cNvPr id="3" name="Content Placeholder 2"/>
          <p:cNvSpPr>
            <a:spLocks noGrp="1"/>
          </p:cNvSpPr>
          <p:nvPr>
            <p:ph idx="1"/>
          </p:nvPr>
        </p:nvSpPr>
        <p:spPr>
          <a:xfrm>
            <a:off x="457200" y="1593330"/>
            <a:ext cx="8229600" cy="4689062"/>
          </a:xfrm>
        </p:spPr>
        <p:txBody>
          <a:bodyPr rIns="0"/>
          <a:lstStyle/>
          <a:p>
            <a:pPr marL="0" indent="0">
              <a:spcBef>
                <a:spcPct val="50000"/>
              </a:spcBef>
              <a:buNone/>
            </a:pPr>
            <a:r>
              <a:rPr lang="en-US" dirty="0">
                <a:latin typeface="Times New Roman" charset="0"/>
                <a:cs typeface="Times New Roman" charset="0"/>
              </a:rPr>
              <a:t>The change in internal energy of a closed system will be equal to the energy added to the system minus the work done by the system on its surroundings</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This is the law of conservation of energy, written in a form useful to systems involving heat transfer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grpSp>
        <p:nvGrpSpPr>
          <p:cNvPr id="8" name="Group 7"/>
          <p:cNvGrpSpPr/>
          <p:nvPr/>
        </p:nvGrpSpPr>
        <p:grpSpPr>
          <a:xfrm>
            <a:off x="2901178" y="3081705"/>
            <a:ext cx="3335294" cy="582942"/>
            <a:chOff x="2901178" y="3081705"/>
            <a:chExt cx="3335294" cy="582942"/>
          </a:xfrm>
        </p:grpSpPr>
        <p:pic>
          <p:nvPicPr>
            <p:cNvPr id="5" name="Picture 4" descr="15_KeyEquation_01.jpg"/>
            <p:cNvPicPr>
              <a:picLocks noChangeAspect="1"/>
            </p:cNvPicPr>
            <p:nvPr/>
          </p:nvPicPr>
          <p:blipFill rotWithShape="1">
            <a:blip r:embed="rId2">
              <a:extLst>
                <a:ext uri="{28A0092B-C50C-407E-A947-70E740481C1C}">
                  <a14:useLocalDpi xmlns:a14="http://schemas.microsoft.com/office/drawing/2010/main" val="0"/>
                </a:ext>
              </a:extLst>
            </a:blip>
            <a:srcRect r="72485" b="22881"/>
            <a:stretch/>
          </p:blipFill>
          <p:spPr>
            <a:xfrm>
              <a:off x="2901178" y="3081705"/>
              <a:ext cx="2351638" cy="582942"/>
            </a:xfrm>
            <a:prstGeom prst="rect">
              <a:avLst/>
            </a:prstGeom>
          </p:spPr>
        </p:pic>
        <p:sp>
          <p:nvSpPr>
            <p:cNvPr id="6" name="TextBox 5"/>
            <p:cNvSpPr txBox="1"/>
            <p:nvPr/>
          </p:nvSpPr>
          <p:spPr>
            <a:xfrm>
              <a:off x="5410855" y="3178483"/>
              <a:ext cx="825617" cy="400110"/>
            </a:xfrm>
            <a:prstGeom prst="rect">
              <a:avLst/>
            </a:prstGeom>
            <a:noFill/>
          </p:spPr>
          <p:txBody>
            <a:bodyPr wrap="none" rtlCol="0">
              <a:spAutoFit/>
            </a:bodyPr>
            <a:lstStyle/>
            <a:p>
              <a:r>
                <a:rPr lang="en-US" sz="2000" dirty="0" smtClean="0">
                  <a:latin typeface="Times New Roman"/>
                  <a:cs typeface="Times New Roman"/>
                </a:rPr>
                <a:t>(15-1)</a:t>
              </a:r>
              <a:endParaRPr lang="en-US" sz="2000" dirty="0">
                <a:latin typeface="Times New Roman"/>
                <a:cs typeface="Times New Roman"/>
              </a:endParaRPr>
            </a:p>
          </p:txBody>
        </p:sp>
      </p:grpSp>
    </p:spTree>
    <p:extLst>
      <p:ext uri="{BB962C8B-B14F-4D97-AF65-F5344CB8AC3E}">
        <p14:creationId xmlns:p14="http://schemas.microsoft.com/office/powerpoint/2010/main" val="2915575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1128" y="1593222"/>
            <a:ext cx="4258846" cy="4525963"/>
          </a:xfrm>
        </p:spPr>
        <p:txBody>
          <a:bodyPr/>
          <a:lstStyle/>
          <a:p>
            <a:pPr marL="0" indent="0">
              <a:spcBef>
                <a:spcPct val="50000"/>
              </a:spcBef>
              <a:buNone/>
            </a:pPr>
            <a:r>
              <a:rPr lang="en-US" dirty="0">
                <a:latin typeface="Times New Roman" charset="0"/>
                <a:cs typeface="Times New Roman" charset="0"/>
              </a:rPr>
              <a:t>An isothermal process is one where the temperature does not change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15-2 Thermodynamic Processes and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First </a:t>
            </a:r>
            <a:r>
              <a:rPr lang="en-US" dirty="0">
                <a:latin typeface="Times New Roman" charset="0"/>
                <a:cs typeface="Times New Roman" charset="0"/>
              </a:rPr>
              <a:t>Law</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5_01_Figure.jpg"/>
          <p:cNvPicPr>
            <a:picLocks noChangeAspect="1"/>
          </p:cNvPicPr>
          <p:nvPr/>
        </p:nvPicPr>
        <p:blipFill rotWithShape="1">
          <a:blip r:embed="rId2">
            <a:extLst>
              <a:ext uri="{28A0092B-C50C-407E-A947-70E740481C1C}">
                <a14:useLocalDpi xmlns:a14="http://schemas.microsoft.com/office/drawing/2010/main" val="0"/>
              </a:ext>
            </a:extLst>
          </a:blip>
          <a:srcRect b="3324"/>
          <a:stretch/>
        </p:blipFill>
        <p:spPr>
          <a:xfrm>
            <a:off x="693498" y="1789936"/>
            <a:ext cx="3596640" cy="4567366"/>
          </a:xfrm>
          <a:prstGeom prst="rect">
            <a:avLst/>
          </a:prstGeom>
        </p:spPr>
      </p:pic>
      <p:pic>
        <p:nvPicPr>
          <p:cNvPr id="7" name="Picture 6" descr="15_02_Figure.jpg"/>
          <p:cNvPicPr>
            <a:picLocks noChangeAspect="1"/>
          </p:cNvPicPr>
          <p:nvPr/>
        </p:nvPicPr>
        <p:blipFill rotWithShape="1">
          <a:blip r:embed="rId3">
            <a:extLst>
              <a:ext uri="{28A0092B-C50C-407E-A947-70E740481C1C}">
                <a14:useLocalDpi xmlns:a14="http://schemas.microsoft.com/office/drawing/2010/main" val="0"/>
              </a:ext>
            </a:extLst>
          </a:blip>
          <a:srcRect b="5430"/>
          <a:stretch/>
        </p:blipFill>
        <p:spPr>
          <a:xfrm>
            <a:off x="4715366" y="3666265"/>
            <a:ext cx="3688080" cy="2698015"/>
          </a:xfrm>
          <a:prstGeom prst="rect">
            <a:avLst/>
          </a:prstGeom>
        </p:spPr>
      </p:pic>
    </p:spTree>
    <p:extLst>
      <p:ext uri="{BB962C8B-B14F-4D97-AF65-F5344CB8AC3E}">
        <p14:creationId xmlns:p14="http://schemas.microsoft.com/office/powerpoint/2010/main" val="1660478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3222"/>
            <a:ext cx="8229600" cy="4785078"/>
          </a:xfrm>
        </p:spPr>
        <p:txBody>
          <a:bodyPr/>
          <a:lstStyle/>
          <a:p>
            <a:pPr marL="0" indent="0">
              <a:spcBef>
                <a:spcPct val="50000"/>
              </a:spcBef>
              <a:buNone/>
            </a:pPr>
            <a:r>
              <a:rPr lang="en-US" dirty="0">
                <a:latin typeface="Times New Roman" charset="0"/>
                <a:cs typeface="Times New Roman" charset="0"/>
              </a:rPr>
              <a:t>In order for an isothermal process to take place, we assume the system is in contact with a heat reservoir. </a:t>
            </a:r>
          </a:p>
          <a:p>
            <a:pPr marL="0" indent="0">
              <a:spcBef>
                <a:spcPct val="50000"/>
              </a:spcBef>
              <a:buNone/>
            </a:pPr>
            <a:r>
              <a:rPr lang="en-US" dirty="0">
                <a:latin typeface="Times New Roman" charset="0"/>
                <a:cs typeface="Times New Roman" charset="0"/>
              </a:rPr>
              <a:t>In general, we assume that the system remains in equilibrium throughout all processes.</a:t>
            </a:r>
          </a:p>
        </p:txBody>
      </p:sp>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15-2 Thermodynamic Processes and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First </a:t>
            </a:r>
            <a:r>
              <a:rPr lang="en-US" dirty="0">
                <a:latin typeface="Times New Roman" charset="0"/>
                <a:cs typeface="Times New Roman" charset="0"/>
              </a:rPr>
              <a:t>Law</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86938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15-2 Thermodynamic Processes and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First </a:t>
            </a:r>
            <a:r>
              <a:rPr lang="en-US" dirty="0">
                <a:latin typeface="Times New Roman" charset="0"/>
                <a:cs typeface="Times New Roman" charset="0"/>
              </a:rPr>
              <a:t>Law</a:t>
            </a:r>
          </a:p>
        </p:txBody>
      </p:sp>
      <p:sp>
        <p:nvSpPr>
          <p:cNvPr id="3" name="Content Placeholder 2"/>
          <p:cNvSpPr>
            <a:spLocks noGrp="1"/>
          </p:cNvSpPr>
          <p:nvPr>
            <p:ph idx="1"/>
          </p:nvPr>
        </p:nvSpPr>
        <p:spPr>
          <a:xfrm>
            <a:off x="450850" y="1593222"/>
            <a:ext cx="8235949" cy="4806244"/>
          </a:xfrm>
        </p:spPr>
        <p:txBody>
          <a:bodyPr/>
          <a:lstStyle/>
          <a:p>
            <a:pPr marL="0" indent="0">
              <a:spcBef>
                <a:spcPct val="50000"/>
              </a:spcBef>
              <a:buNone/>
            </a:pPr>
            <a:r>
              <a:rPr lang="en-US" dirty="0">
                <a:latin typeface="Times New Roman" charset="0"/>
                <a:cs typeface="Times New Roman" charset="0"/>
              </a:rPr>
              <a:t>An adiabatic process is one where there is no heat flow into or out of the system.</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5_03_Figure.jpg"/>
          <p:cNvPicPr>
            <a:picLocks noChangeAspect="1"/>
          </p:cNvPicPr>
          <p:nvPr/>
        </p:nvPicPr>
        <p:blipFill rotWithShape="1">
          <a:blip r:embed="rId2">
            <a:extLst>
              <a:ext uri="{28A0092B-C50C-407E-A947-70E740481C1C}">
                <a14:useLocalDpi xmlns:a14="http://schemas.microsoft.com/office/drawing/2010/main" val="0"/>
              </a:ext>
            </a:extLst>
          </a:blip>
          <a:srcRect b="5687"/>
          <a:stretch/>
        </p:blipFill>
        <p:spPr>
          <a:xfrm>
            <a:off x="2576652" y="2790639"/>
            <a:ext cx="4002738" cy="3489898"/>
          </a:xfrm>
          <a:prstGeom prst="rect">
            <a:avLst/>
          </a:prstGeom>
        </p:spPr>
      </p:pic>
    </p:spTree>
    <p:extLst>
      <p:ext uri="{BB962C8B-B14F-4D97-AF65-F5344CB8AC3E}">
        <p14:creationId xmlns:p14="http://schemas.microsoft.com/office/powerpoint/2010/main" val="2137971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15-2 Thermodynamic Processes and </a:t>
            </a:r>
            <a:r>
              <a:rPr lang="en-US" dirty="0" smtClean="0">
                <a:latin typeface="Times New Roman" charset="0"/>
                <a:cs typeface="Times New Roman" charset="0"/>
              </a:rPr>
              <a:t>the</a:t>
            </a:r>
            <a:br>
              <a:rPr lang="en-US" dirty="0" smtClean="0">
                <a:latin typeface="Times New Roman" charset="0"/>
                <a:cs typeface="Times New Roman" charset="0"/>
              </a:rPr>
            </a:br>
            <a:r>
              <a:rPr lang="en-US" dirty="0" smtClean="0">
                <a:latin typeface="Times New Roman" charset="0"/>
                <a:cs typeface="Times New Roman" charset="0"/>
              </a:rPr>
              <a:t>First </a:t>
            </a:r>
            <a:r>
              <a:rPr lang="en-US" dirty="0">
                <a:latin typeface="Times New Roman" charset="0"/>
                <a:cs typeface="Times New Roman" charset="0"/>
              </a:rPr>
              <a:t>Law</a:t>
            </a:r>
            <a:endParaRPr lang="en-US" dirty="0"/>
          </a:p>
        </p:txBody>
      </p:sp>
      <p:sp>
        <p:nvSpPr>
          <p:cNvPr id="3" name="Content Placeholder 2"/>
          <p:cNvSpPr>
            <a:spLocks noGrp="1"/>
          </p:cNvSpPr>
          <p:nvPr>
            <p:ph idx="1"/>
          </p:nvPr>
        </p:nvSpPr>
        <p:spPr>
          <a:xfrm>
            <a:off x="457940" y="1590840"/>
            <a:ext cx="8244973" cy="4886158"/>
          </a:xfrm>
        </p:spPr>
        <p:txBody>
          <a:bodyPr/>
          <a:lstStyle/>
          <a:p>
            <a:pPr marL="0" indent="0">
              <a:spcBef>
                <a:spcPct val="50000"/>
              </a:spcBef>
              <a:buNone/>
            </a:pPr>
            <a:r>
              <a:rPr lang="en-US" dirty="0">
                <a:latin typeface="Times New Roman" charset="0"/>
                <a:cs typeface="Times New Roman" charset="0"/>
              </a:rPr>
              <a:t>An isobaric process (a) occurs at constant pressure; an </a:t>
            </a:r>
            <a:r>
              <a:rPr lang="en-US" dirty="0" err="1">
                <a:latin typeface="Times New Roman" charset="0"/>
                <a:cs typeface="Times New Roman" charset="0"/>
              </a:rPr>
              <a:t>isovolumetric</a:t>
            </a:r>
            <a:r>
              <a:rPr lang="en-US" dirty="0">
                <a:latin typeface="Times New Roman" charset="0"/>
                <a:cs typeface="Times New Roman" charset="0"/>
              </a:rPr>
              <a:t> one (b) at constant volume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5_04_Figure.jpg"/>
          <p:cNvPicPr>
            <a:picLocks noChangeAspect="1"/>
          </p:cNvPicPr>
          <p:nvPr/>
        </p:nvPicPr>
        <p:blipFill rotWithShape="1">
          <a:blip r:embed="rId2">
            <a:extLst>
              <a:ext uri="{28A0092B-C50C-407E-A947-70E740481C1C}">
                <a14:useLocalDpi xmlns:a14="http://schemas.microsoft.com/office/drawing/2010/main" val="0"/>
              </a:ext>
            </a:extLst>
          </a:blip>
          <a:srcRect b="6802"/>
          <a:stretch/>
        </p:blipFill>
        <p:spPr>
          <a:xfrm>
            <a:off x="1673317" y="3289433"/>
            <a:ext cx="5791016" cy="2400874"/>
          </a:xfrm>
          <a:prstGeom prst="rect">
            <a:avLst/>
          </a:prstGeom>
        </p:spPr>
      </p:pic>
    </p:spTree>
    <p:extLst>
      <p:ext uri="{BB962C8B-B14F-4D97-AF65-F5344CB8AC3E}">
        <p14:creationId xmlns:p14="http://schemas.microsoft.com/office/powerpoint/2010/main" val="2639452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2522</TotalTime>
  <Words>2057</Words>
  <Application>Microsoft Office PowerPoint</Application>
  <PresentationFormat>On-screen Show (4:3)</PresentationFormat>
  <Paragraphs>229</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Chapter 15 The Laws of Thermodynamics</vt:lpstr>
      <vt:lpstr>Contents of Chapter 15</vt:lpstr>
      <vt:lpstr>Contents of Chapter 15</vt:lpstr>
      <vt:lpstr>15-1 The First Law of Thermodynamics</vt:lpstr>
      <vt:lpstr>15-2 Thermodynamic Processes and the First Law</vt:lpstr>
      <vt:lpstr>15-2 Thermodynamic Processes and the First Law</vt:lpstr>
      <vt:lpstr>15-2 Thermodynamic Processes and the First Law</vt:lpstr>
      <vt:lpstr>15-2 Thermodynamic Processes and the First Law</vt:lpstr>
      <vt:lpstr>15-2 Thermodynamic Processes and the First Law</vt:lpstr>
      <vt:lpstr>15-2 Thermodynamic Processes and the First Law</vt:lpstr>
      <vt:lpstr>15-2 Thermodynamic Processes and the First Law</vt:lpstr>
      <vt:lpstr>15-3 Human Metabolism and the First Law</vt:lpstr>
      <vt:lpstr>15-3 Human Metabolism and the First Law</vt:lpstr>
      <vt:lpstr>15-4 The Second Law of Thermodynamics – Introduction</vt:lpstr>
      <vt:lpstr>15-4 The Second Law of Thermodynamics – Introduction</vt:lpstr>
      <vt:lpstr>15-5 Heat Engines</vt:lpstr>
      <vt:lpstr>15-5 Heat Engines</vt:lpstr>
      <vt:lpstr>15-5 Heat Engines</vt:lpstr>
      <vt:lpstr>15-5 Heat Engines</vt:lpstr>
      <vt:lpstr>15-5 Heat Engines</vt:lpstr>
      <vt:lpstr>15-5 Heat Engines</vt:lpstr>
      <vt:lpstr>15-5 Heat Engines</vt:lpstr>
      <vt:lpstr>15-5 Heat Engines</vt:lpstr>
      <vt:lpstr>15-5 Heat Engines</vt:lpstr>
      <vt:lpstr>15-6 Refrigerators, Air Conditioners, and Heat Pumps</vt:lpstr>
      <vt:lpstr>15-6 Refrigerators, Air Conditioners, and Heat Pumps</vt:lpstr>
      <vt:lpstr>15-6 Refrigerators, Air Conditioners, and Heat Pumps</vt:lpstr>
      <vt:lpstr>15-6 Refrigerators, Air Conditioners, and Heat Pumps</vt:lpstr>
      <vt:lpstr>15-7 Entropy and the Second Law of Thermodynamics</vt:lpstr>
      <vt:lpstr>15-8 Order to Disorder</vt:lpstr>
      <vt:lpstr>15-8 Order to Disorder</vt:lpstr>
      <vt:lpstr>15-8 Order to Disorder</vt:lpstr>
      <vt:lpstr>15-9 Unavailability of Energy; Heat Death</vt:lpstr>
      <vt:lpstr>15-10 Statistical Interpretation of Entropy and the Second Law</vt:lpstr>
      <vt:lpstr>15-10 Statistical Interpretation of Entropy and the Second Law</vt:lpstr>
      <vt:lpstr>15-10 Statistical Interpretation of Entropy and the Second Law</vt:lpstr>
      <vt:lpstr>15-10 Statistical Interpretation of Entropy and the Second Law</vt:lpstr>
      <vt:lpstr>15-10 Statistical Interpretation of Entropy and the Second Law</vt:lpstr>
      <vt:lpstr>15-11 Thermal Pollution, Global Warming, and Energy Resources</vt:lpstr>
      <vt:lpstr>15-11 Thermal Pollution, Global Warming, and Energy Resources</vt:lpstr>
      <vt:lpstr>15-11 Thermal Pollution, Global Warming, and Energy Resources</vt:lpstr>
      <vt:lpstr>15-11 Thermal Pollution, Global Warming, and Energy Resources</vt:lpstr>
      <vt:lpstr>15-11 Thermal Pollution, Global Warming, and Energy Resources</vt:lpstr>
      <vt:lpstr>Summary of Chapter 15</vt:lpstr>
      <vt:lpstr>Summary of Chapter 15</vt:lpstr>
      <vt:lpstr>Summary of Chapter 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Donna King</cp:lastModifiedBy>
  <cp:revision>154</cp:revision>
  <dcterms:created xsi:type="dcterms:W3CDTF">2013-06-27T17:53:05Z</dcterms:created>
  <dcterms:modified xsi:type="dcterms:W3CDTF">2013-07-22T15:44:55Z</dcterms:modified>
</cp:coreProperties>
</file>