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9" r:id="rId28"/>
    <p:sldId id="288" r:id="rId29"/>
    <p:sldId id="290" r:id="rId30"/>
    <p:sldId id="291" r:id="rId31"/>
    <p:sldId id="287" r:id="rId32"/>
    <p:sldId id="295" r:id="rId33"/>
    <p:sldId id="29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23" autoAdjust="0"/>
    <p:restoredTop sz="99445" autoAdjust="0"/>
  </p:normalViewPr>
  <p:slideViewPr>
    <p:cSldViewPr snapToGrid="0" showGuides="1">
      <p:cViewPr>
        <p:scale>
          <a:sx n="100" d="100"/>
          <a:sy n="100" d="100"/>
        </p:scale>
        <p:origin x="-2776" y="-1784"/>
      </p:cViewPr>
      <p:guideLst>
        <p:guide orient="horz" pos="474"/>
        <p:guide orient="horz" pos="2160"/>
        <p:guide orient="horz" pos="1261"/>
        <p:guide pos="5478"/>
        <p:guide pos="283"/>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7/22/13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7/22/13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14</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xmlns:p14="http://schemas.microsoft.com/office/powerpoint/2010/mai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250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14-3 Specific </a:t>
            </a:r>
            <a:r>
              <a:rPr lang="en-US" dirty="0" smtClean="0">
                <a:latin typeface="Times New Roman" charset="0"/>
                <a:cs typeface="Times New Roman" charset="0"/>
              </a:rPr>
              <a:t>Heat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3904218" y="1600200"/>
            <a:ext cx="4792108" cy="4525963"/>
          </a:xfrm>
        </p:spPr>
        <p:txBody>
          <a:bodyPr/>
          <a:lstStyle/>
          <a:p>
            <a:pPr marL="0" indent="0">
              <a:spcBef>
                <a:spcPct val="50000"/>
              </a:spcBef>
              <a:buNone/>
            </a:pPr>
            <a:r>
              <a:rPr lang="en-US" dirty="0">
                <a:latin typeface="Times New Roman" charset="0"/>
                <a:cs typeface="Times New Roman" charset="0"/>
              </a:rPr>
              <a:t>The amount of heat required to change the temperature of a material is proportional to the mass and to the temperature change</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The specific heat, </a:t>
            </a:r>
            <a:r>
              <a:rPr lang="en-US" i="1" dirty="0">
                <a:latin typeface="Times New Roman" charset="0"/>
                <a:cs typeface="Times New Roman" charset="0"/>
              </a:rPr>
              <a:t>c</a:t>
            </a:r>
            <a:r>
              <a:rPr lang="en-US" dirty="0">
                <a:latin typeface="Times New Roman" charset="0"/>
                <a:cs typeface="Times New Roman" charset="0"/>
              </a:rPr>
              <a:t>, is characteristic of the material. Some values are listed at left</a:t>
            </a:r>
            <a:r>
              <a:rPr lang="en-US" dirty="0" smtClean="0">
                <a:latin typeface="Times New Roman" charset="0"/>
                <a:cs typeface="Times New Roman" charset="0"/>
              </a:rPr>
              <a:t>.</a:t>
            </a:r>
            <a:endParaRPr lang="en-US" dirty="0">
              <a:latin typeface="Times New Roman" charset="0"/>
              <a:cs typeface="Times New Roman" charset="0"/>
            </a:endParaRPr>
          </a:p>
        </p:txBody>
      </p:sp>
      <p:grpSp>
        <p:nvGrpSpPr>
          <p:cNvPr id="11" name="Group 10"/>
          <p:cNvGrpSpPr/>
          <p:nvPr/>
        </p:nvGrpSpPr>
        <p:grpSpPr>
          <a:xfrm>
            <a:off x="4644022" y="3989767"/>
            <a:ext cx="2856180" cy="400110"/>
            <a:chOff x="4644022" y="3989767"/>
            <a:chExt cx="2856180" cy="400110"/>
          </a:xfrm>
        </p:grpSpPr>
        <p:pic>
          <p:nvPicPr>
            <p:cNvPr id="5" name="Picture 4" descr="14_KeyEquation_02.jpg"/>
            <p:cNvPicPr>
              <a:picLocks noChangeAspect="1"/>
            </p:cNvPicPr>
            <p:nvPr/>
          </p:nvPicPr>
          <p:blipFill rotWithShape="1">
            <a:blip r:embed="rId2">
              <a:extLst>
                <a:ext uri="{28A0092B-C50C-407E-A947-70E740481C1C}">
                  <a14:useLocalDpi xmlns:a14="http://schemas.microsoft.com/office/drawing/2010/main" val="0"/>
                </a:ext>
              </a:extLst>
            </a:blip>
            <a:srcRect r="77756" b="30013"/>
            <a:stretch/>
          </p:blipFill>
          <p:spPr>
            <a:xfrm>
              <a:off x="4644022" y="4044298"/>
              <a:ext cx="1901088" cy="345579"/>
            </a:xfrm>
            <a:prstGeom prst="rect">
              <a:avLst/>
            </a:prstGeom>
          </p:spPr>
        </p:pic>
        <p:sp>
          <p:nvSpPr>
            <p:cNvPr id="8" name="TextBox 7"/>
            <p:cNvSpPr txBox="1"/>
            <p:nvPr/>
          </p:nvSpPr>
          <p:spPr>
            <a:xfrm>
              <a:off x="6674585" y="3989767"/>
              <a:ext cx="825617" cy="400110"/>
            </a:xfrm>
            <a:prstGeom prst="rect">
              <a:avLst/>
            </a:prstGeom>
            <a:noFill/>
          </p:spPr>
          <p:txBody>
            <a:bodyPr wrap="none" rtlCol="0">
              <a:spAutoFit/>
            </a:bodyPr>
            <a:lstStyle/>
            <a:p>
              <a:r>
                <a:rPr lang="en-US" sz="2000" dirty="0" smtClean="0">
                  <a:latin typeface="Times New Roman"/>
                  <a:cs typeface="Times New Roman"/>
                </a:rPr>
                <a:t>(14-2)</a:t>
              </a:r>
              <a:endParaRPr lang="en-US" sz="2000" dirty="0">
                <a:latin typeface="Times New Roman"/>
                <a:cs typeface="Times New Roman"/>
              </a:endParaRPr>
            </a:p>
          </p:txBody>
        </p:sp>
      </p:grpSp>
      <p:pic>
        <p:nvPicPr>
          <p:cNvPr id="10" name="Picture 9" descr="14_01_Table.jpg"/>
          <p:cNvPicPr>
            <a:picLocks noChangeAspect="1"/>
          </p:cNvPicPr>
          <p:nvPr/>
        </p:nvPicPr>
        <p:blipFill rotWithShape="1">
          <a:blip r:embed="rId3">
            <a:extLst>
              <a:ext uri="{28A0092B-C50C-407E-A947-70E740481C1C}">
                <a14:useLocalDpi xmlns:a14="http://schemas.microsoft.com/office/drawing/2010/main" val="0"/>
              </a:ext>
            </a:extLst>
          </a:blip>
          <a:srcRect b="2369"/>
          <a:stretch/>
        </p:blipFill>
        <p:spPr>
          <a:xfrm>
            <a:off x="739802" y="1292897"/>
            <a:ext cx="2680587" cy="5176645"/>
          </a:xfrm>
          <a:prstGeom prst="rect">
            <a:avLst/>
          </a:prstGeom>
        </p:spPr>
      </p:pic>
    </p:spTree>
    <p:extLst>
      <p:ext uri="{BB962C8B-B14F-4D97-AF65-F5344CB8AC3E}">
        <p14:creationId xmlns:p14="http://schemas.microsoft.com/office/powerpoint/2010/main" val="7096853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14-3 Specific Heat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Specific heats of </a:t>
            </a:r>
            <a:r>
              <a:rPr lang="en-US" dirty="0" smtClean="0">
                <a:latin typeface="Times New Roman" charset="0"/>
                <a:cs typeface="Times New Roman" charset="0"/>
              </a:rPr>
              <a:t>gases are more </a:t>
            </a:r>
            <a:r>
              <a:rPr lang="en-US" dirty="0">
                <a:latin typeface="Times New Roman" charset="0"/>
                <a:cs typeface="Times New Roman" charset="0"/>
              </a:rPr>
              <a:t>complicated</a:t>
            </a:r>
            <a:r>
              <a:rPr lang="en-US" dirty="0" smtClean="0">
                <a:latin typeface="Times New Roman" charset="0"/>
                <a:cs typeface="Times New Roman" charset="0"/>
              </a:rPr>
              <a:t>, and are generally measured at constant pressure (</a:t>
            </a:r>
            <a:r>
              <a:rPr lang="en-US" i="1" dirty="0" err="1" smtClean="0">
                <a:latin typeface="Times New Roman" charset="0"/>
                <a:cs typeface="Times New Roman" charset="0"/>
              </a:rPr>
              <a:t>c</a:t>
            </a:r>
            <a:r>
              <a:rPr lang="en-US" baseline="-25000" dirty="0" err="1" smtClean="0">
                <a:latin typeface="Times New Roman" charset="0"/>
                <a:cs typeface="Times New Roman" charset="0"/>
              </a:rPr>
              <a:t>P</a:t>
            </a:r>
            <a:r>
              <a:rPr lang="en-US" dirty="0" smtClean="0">
                <a:latin typeface="Times New Roman" charset="0"/>
                <a:cs typeface="Times New Roman" charset="0"/>
              </a:rPr>
              <a:t>) or constant volume (</a:t>
            </a:r>
            <a:r>
              <a:rPr lang="en-US" i="1" dirty="0" err="1" smtClean="0">
                <a:latin typeface="Times New Roman" charset="0"/>
                <a:cs typeface="Times New Roman" charset="0"/>
              </a:rPr>
              <a:t>c</a:t>
            </a:r>
            <a:r>
              <a:rPr lang="en-US" baseline="-25000" dirty="0" err="1" smtClean="0">
                <a:latin typeface="Times New Roman" charset="0"/>
                <a:cs typeface="Times New Roman" charset="0"/>
              </a:rPr>
              <a:t>V</a:t>
            </a:r>
            <a:r>
              <a:rPr lang="en-US" dirty="0" smtClean="0">
                <a:latin typeface="Times New Roman" charset="0"/>
                <a:cs typeface="Times New Roman" charset="0"/>
              </a:rPr>
              <a:t>).</a:t>
            </a:r>
          </a:p>
          <a:p>
            <a:pPr marL="0" indent="0">
              <a:spcBef>
                <a:spcPct val="50000"/>
              </a:spcBef>
              <a:buNone/>
            </a:pPr>
            <a:endParaRPr lang="en-US" baseline="30000" dirty="0" smtClean="0">
              <a:latin typeface="Times New Roman" charset="0"/>
              <a:cs typeface="Times New Roman" charset="0"/>
            </a:endParaRPr>
          </a:p>
          <a:p>
            <a:pPr marL="0" indent="0">
              <a:spcBef>
                <a:spcPct val="50000"/>
              </a:spcBef>
              <a:buNone/>
              <a:tabLst>
                <a:tab pos="1827213" algn="l"/>
              </a:tabLst>
            </a:pPr>
            <a:r>
              <a:rPr lang="en-US" dirty="0" smtClean="0">
                <a:latin typeface="Times New Roman" charset="0"/>
                <a:cs typeface="Times New Roman" charset="0"/>
              </a:rPr>
              <a:t>Some sample values: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4_02_Table.jpg"/>
          <p:cNvPicPr>
            <a:picLocks noChangeAspect="1"/>
          </p:cNvPicPr>
          <p:nvPr/>
        </p:nvPicPr>
        <p:blipFill rotWithShape="1">
          <a:blip r:embed="rId2">
            <a:extLst>
              <a:ext uri="{28A0092B-C50C-407E-A947-70E740481C1C}">
                <a14:useLocalDpi xmlns:a14="http://schemas.microsoft.com/office/drawing/2010/main" val="0"/>
              </a:ext>
            </a:extLst>
          </a:blip>
          <a:srcRect b="3447"/>
          <a:stretch/>
        </p:blipFill>
        <p:spPr>
          <a:xfrm>
            <a:off x="3992973" y="2823544"/>
            <a:ext cx="3899685" cy="3859381"/>
          </a:xfrm>
          <a:prstGeom prst="rect">
            <a:avLst/>
          </a:prstGeom>
        </p:spPr>
      </p:pic>
    </p:spTree>
    <p:extLst>
      <p:ext uri="{BB962C8B-B14F-4D97-AF65-F5344CB8AC3E}">
        <p14:creationId xmlns:p14="http://schemas.microsoft.com/office/powerpoint/2010/main" val="30946400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14-4 </a:t>
            </a:r>
            <a:r>
              <a:rPr lang="en-US" dirty="0" err="1" smtClean="0">
                <a:latin typeface="Times New Roman" charset="0"/>
                <a:cs typeface="Times New Roman" charset="0"/>
              </a:rPr>
              <a:t>Calorimetry</a:t>
            </a:r>
            <a:r>
              <a:rPr lang="en-US" dirty="0" smtClean="0">
                <a:latin typeface="Times New Roman" charset="0"/>
                <a:cs typeface="Times New Roman" charset="0"/>
              </a:rPr>
              <a:t>—Solving Problems</a:t>
            </a:r>
            <a:endParaRPr lang="en-US" dirty="0">
              <a:latin typeface="Times New Roman" charset="0"/>
              <a:cs typeface="Times New Roman" charset="0"/>
            </a:endParaRPr>
          </a:p>
        </p:txBody>
      </p:sp>
      <p:sp>
        <p:nvSpPr>
          <p:cNvPr id="3" name="Content Placeholder 2"/>
          <p:cNvSpPr>
            <a:spLocks noGrp="1"/>
          </p:cNvSpPr>
          <p:nvPr>
            <p:ph idx="1"/>
          </p:nvPr>
        </p:nvSpPr>
        <p:spPr>
          <a:xfrm>
            <a:off x="444500" y="1631121"/>
            <a:ext cx="8242299" cy="4839671"/>
          </a:xfrm>
        </p:spPr>
        <p:txBody>
          <a:bodyPr/>
          <a:lstStyle/>
          <a:p>
            <a:pPr marL="0" indent="0">
              <a:lnSpc>
                <a:spcPct val="90000"/>
              </a:lnSpc>
              <a:spcBef>
                <a:spcPct val="50000"/>
              </a:spcBef>
              <a:buNone/>
            </a:pPr>
            <a:r>
              <a:rPr lang="en-US" dirty="0">
                <a:latin typeface="Times New Roman" charset="0"/>
                <a:cs typeface="Times New Roman" charset="0"/>
              </a:rPr>
              <a:t>Closed system: no mass enters or leaves, but energy may be exchanged</a:t>
            </a:r>
          </a:p>
          <a:p>
            <a:pPr marL="0" indent="0">
              <a:lnSpc>
                <a:spcPct val="90000"/>
              </a:lnSpc>
              <a:spcBef>
                <a:spcPct val="50000"/>
              </a:spcBef>
              <a:buNone/>
            </a:pPr>
            <a:r>
              <a:rPr lang="en-US" dirty="0">
                <a:latin typeface="Times New Roman" charset="0"/>
                <a:cs typeface="Times New Roman" charset="0"/>
              </a:rPr>
              <a:t>Open system: mass may transfer as well</a:t>
            </a:r>
          </a:p>
          <a:p>
            <a:pPr marL="0" indent="0">
              <a:lnSpc>
                <a:spcPct val="90000"/>
              </a:lnSpc>
              <a:spcBef>
                <a:spcPct val="50000"/>
              </a:spcBef>
              <a:buNone/>
            </a:pPr>
            <a:r>
              <a:rPr lang="en-US" dirty="0">
                <a:latin typeface="Times New Roman" charset="0"/>
                <a:cs typeface="Times New Roman" charset="0"/>
              </a:rPr>
              <a:t>Isolated system: closed system where no energy in any form is </a:t>
            </a:r>
            <a:r>
              <a:rPr lang="en-US" dirty="0" smtClean="0">
                <a:latin typeface="Times New Roman" charset="0"/>
                <a:cs typeface="Times New Roman" charset="0"/>
              </a:rPr>
              <a:t>transferred</a:t>
            </a:r>
          </a:p>
          <a:p>
            <a:pPr marL="0" indent="0">
              <a:lnSpc>
                <a:spcPct val="90000"/>
              </a:lnSpc>
              <a:spcBef>
                <a:spcPct val="50000"/>
              </a:spcBef>
              <a:buNone/>
            </a:pP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For </a:t>
            </a:r>
            <a:r>
              <a:rPr lang="en-US" dirty="0">
                <a:latin typeface="Times New Roman" charset="0"/>
                <a:cs typeface="Times New Roman" charset="0"/>
              </a:rPr>
              <a:t>an isolated system,</a:t>
            </a:r>
          </a:p>
          <a:p>
            <a:pPr marL="0" indent="0">
              <a:lnSpc>
                <a:spcPct val="90000"/>
              </a:lnSpc>
              <a:spcBef>
                <a:spcPct val="50000"/>
              </a:spcBef>
              <a:buNone/>
            </a:pPr>
            <a:r>
              <a:rPr lang="en-US" dirty="0">
                <a:latin typeface="Times New Roman" charset="0"/>
                <a:cs typeface="Times New Roman" charset="0"/>
              </a:rPr>
              <a:t>Energy out of one part </a:t>
            </a:r>
            <a:r>
              <a:rPr lang="en-US" dirty="0" smtClean="0">
                <a:latin typeface="Times New Roman" charset="0"/>
                <a:cs typeface="Times New Roman" charset="0"/>
              </a:rPr>
              <a:t>= </a:t>
            </a:r>
            <a:r>
              <a:rPr lang="en-US" dirty="0">
                <a:latin typeface="Times New Roman" charset="0"/>
                <a:cs typeface="Times New Roman" charset="0"/>
              </a:rPr>
              <a:t>energy into another part</a:t>
            </a:r>
          </a:p>
          <a:p>
            <a:pPr marL="0" indent="0">
              <a:lnSpc>
                <a:spcPct val="90000"/>
              </a:lnSpc>
              <a:spcBef>
                <a:spcPct val="50000"/>
              </a:spcBef>
              <a:buNone/>
            </a:pPr>
            <a:r>
              <a:rPr lang="en-US" dirty="0">
                <a:latin typeface="Times New Roman" charset="0"/>
                <a:cs typeface="Times New Roman" charset="0"/>
              </a:rPr>
              <a:t>Or: 		     </a:t>
            </a:r>
            <a:r>
              <a:rPr lang="en-US" dirty="0" smtClean="0">
                <a:latin typeface="Times New Roman" charset="0"/>
                <a:cs typeface="Times New Roman" charset="0"/>
              </a:rPr>
              <a:t>  heat </a:t>
            </a:r>
            <a:r>
              <a:rPr lang="en-US" dirty="0">
                <a:latin typeface="Times New Roman" charset="0"/>
                <a:cs typeface="Times New Roman" charset="0"/>
              </a:rPr>
              <a:t>lost </a:t>
            </a:r>
            <a:r>
              <a:rPr lang="en-US" dirty="0" smtClean="0">
                <a:latin typeface="Times New Roman" charset="0"/>
                <a:cs typeface="Times New Roman" charset="0"/>
              </a:rPr>
              <a:t>= </a:t>
            </a:r>
            <a:r>
              <a:rPr lang="en-US" dirty="0">
                <a:latin typeface="Times New Roman" charset="0"/>
                <a:cs typeface="Times New Roman" charset="0"/>
              </a:rPr>
              <a:t>heat </a:t>
            </a:r>
            <a:r>
              <a:rPr lang="en-US" dirty="0" smtClean="0">
                <a:latin typeface="Times New Roman" charset="0"/>
                <a:cs typeface="Times New Roman" charset="0"/>
              </a:rPr>
              <a:t>gained</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8956877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14-4 </a:t>
            </a:r>
            <a:r>
              <a:rPr lang="en-US" dirty="0" err="1">
                <a:latin typeface="Times New Roman" charset="0"/>
                <a:cs typeface="Times New Roman" charset="0"/>
              </a:rPr>
              <a:t>Calorimetry</a:t>
            </a:r>
            <a:r>
              <a:rPr lang="en-US" dirty="0">
                <a:latin typeface="Times New Roman" charset="0"/>
                <a:cs typeface="Times New Roman" charset="0"/>
              </a:rPr>
              <a:t> – Solving Problems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4_04_Figure.jpg"/>
          <p:cNvPicPr>
            <a:picLocks noChangeAspect="1"/>
          </p:cNvPicPr>
          <p:nvPr/>
        </p:nvPicPr>
        <p:blipFill rotWithShape="1">
          <a:blip r:embed="rId2">
            <a:extLst>
              <a:ext uri="{28A0092B-C50C-407E-A947-70E740481C1C}">
                <a14:useLocalDpi xmlns:a14="http://schemas.microsoft.com/office/drawing/2010/main" val="0"/>
              </a:ext>
            </a:extLst>
          </a:blip>
          <a:srcRect b="2865"/>
          <a:stretch/>
        </p:blipFill>
        <p:spPr>
          <a:xfrm>
            <a:off x="415663" y="1740055"/>
            <a:ext cx="4055891" cy="4603066"/>
          </a:xfrm>
          <a:prstGeom prst="rect">
            <a:avLst/>
          </a:prstGeom>
        </p:spPr>
      </p:pic>
      <p:sp>
        <p:nvSpPr>
          <p:cNvPr id="3" name="Content Placeholder 2"/>
          <p:cNvSpPr>
            <a:spLocks noGrp="1"/>
          </p:cNvSpPr>
          <p:nvPr>
            <p:ph idx="1"/>
          </p:nvPr>
        </p:nvSpPr>
        <p:spPr>
          <a:xfrm>
            <a:off x="4771918" y="1612657"/>
            <a:ext cx="4044492" cy="4920641"/>
          </a:xfrm>
        </p:spPr>
        <p:txBody>
          <a:bodyPr/>
          <a:lstStyle/>
          <a:p>
            <a:pPr marL="0" indent="0">
              <a:spcBef>
                <a:spcPct val="50000"/>
              </a:spcBef>
              <a:buNone/>
            </a:pPr>
            <a:r>
              <a:rPr lang="en-US" sz="2700" dirty="0">
                <a:latin typeface="Times New Roman" charset="0"/>
                <a:cs typeface="Times New Roman" charset="0"/>
              </a:rPr>
              <a:t>The instrument to the left is a calorimeter, which makes quantitative measurements of heat exchange. A sample is heated to a well-measured high temperature, plunged into the water, and the equilibrium temperature measured. This gives the specific heat of the sample</a:t>
            </a:r>
            <a:r>
              <a:rPr lang="en-US" sz="2700" dirty="0" smtClean="0">
                <a:latin typeface="Times New Roman" charset="0"/>
                <a:cs typeface="Times New Roman" charset="0"/>
              </a:rPr>
              <a:t>.</a:t>
            </a:r>
            <a:endParaRPr lang="en-US" sz="2700" dirty="0">
              <a:latin typeface="Times New Roman" charset="0"/>
              <a:cs typeface="Times New Roman" charset="0"/>
            </a:endParaRPr>
          </a:p>
        </p:txBody>
      </p:sp>
    </p:spTree>
    <p:extLst>
      <p:ext uri="{BB962C8B-B14F-4D97-AF65-F5344CB8AC3E}">
        <p14:creationId xmlns:p14="http://schemas.microsoft.com/office/powerpoint/2010/main" val="13734906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14-4 </a:t>
            </a:r>
            <a:r>
              <a:rPr lang="en-US" dirty="0" err="1" smtClean="0">
                <a:latin typeface="Times New Roman" charset="0"/>
                <a:cs typeface="Times New Roman" charset="0"/>
              </a:rPr>
              <a:t>Calorimetry</a:t>
            </a:r>
            <a:r>
              <a:rPr lang="en-US" dirty="0" smtClean="0">
                <a:latin typeface="Times New Roman" charset="0"/>
                <a:cs typeface="Times New Roman" charset="0"/>
              </a:rPr>
              <a:t>—Solving </a:t>
            </a:r>
            <a:r>
              <a:rPr lang="en-US" dirty="0">
                <a:latin typeface="Times New Roman" charset="0"/>
                <a:cs typeface="Times New Roman" charset="0"/>
              </a:rPr>
              <a:t>Problems</a:t>
            </a:r>
          </a:p>
        </p:txBody>
      </p:sp>
      <p:sp>
        <p:nvSpPr>
          <p:cNvPr id="3" name="Content Placeholder 2"/>
          <p:cNvSpPr>
            <a:spLocks noGrp="1"/>
          </p:cNvSpPr>
          <p:nvPr>
            <p:ph idx="1"/>
          </p:nvPr>
        </p:nvSpPr>
        <p:spPr>
          <a:xfrm>
            <a:off x="455983" y="1559886"/>
            <a:ext cx="8317450" cy="4843379"/>
          </a:xfrm>
        </p:spPr>
        <p:txBody>
          <a:bodyPr/>
          <a:lstStyle/>
          <a:p>
            <a:pPr marL="0" indent="0">
              <a:lnSpc>
                <a:spcPct val="110000"/>
              </a:lnSpc>
              <a:spcBef>
                <a:spcPct val="50000"/>
              </a:spcBef>
              <a:buNone/>
            </a:pPr>
            <a:r>
              <a:rPr lang="en-US" dirty="0">
                <a:latin typeface="Times New Roman" charset="0"/>
                <a:cs typeface="Times New Roman" charset="0"/>
              </a:rPr>
              <a:t>Another type of calorimeter is called a bomb calorimeter; it measures the thermal energy released when a substance burns. </a:t>
            </a:r>
          </a:p>
          <a:p>
            <a:pPr marL="0" indent="0">
              <a:lnSpc>
                <a:spcPct val="110000"/>
              </a:lnSpc>
              <a:spcBef>
                <a:spcPct val="50000"/>
              </a:spcBef>
              <a:buNone/>
            </a:pPr>
            <a:r>
              <a:rPr lang="en-US" dirty="0">
                <a:latin typeface="Times New Roman" charset="0"/>
                <a:cs typeface="Times New Roman" charset="0"/>
              </a:rPr>
              <a:t>This is the way the caloric content of foods is measured.</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5160445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14-5 Latent </a:t>
            </a:r>
            <a:r>
              <a:rPr lang="en-US" dirty="0" smtClean="0">
                <a:latin typeface="Times New Roman" charset="0"/>
                <a:cs typeface="Times New Roman" charset="0"/>
              </a:rPr>
              <a:t>Heat</a:t>
            </a:r>
            <a:endParaRPr lang="en-US" dirty="0">
              <a:latin typeface="Times New Roman" charset="0"/>
              <a:cs typeface="Times New Roman" charset="0"/>
            </a:endParaRPr>
          </a:p>
        </p:txBody>
      </p:sp>
      <p:sp>
        <p:nvSpPr>
          <p:cNvPr id="3" name="Content Placeholder 2"/>
          <p:cNvSpPr>
            <a:spLocks noGrp="1"/>
          </p:cNvSpPr>
          <p:nvPr>
            <p:ph idx="1"/>
          </p:nvPr>
        </p:nvSpPr>
        <p:spPr>
          <a:xfrm>
            <a:off x="455984" y="1596035"/>
            <a:ext cx="8359792" cy="4550470"/>
          </a:xfrm>
        </p:spPr>
        <p:txBody>
          <a:bodyPr/>
          <a:lstStyle/>
          <a:p>
            <a:pPr marL="0" indent="0">
              <a:spcBef>
                <a:spcPct val="50000"/>
              </a:spcBef>
              <a:buNone/>
            </a:pPr>
            <a:r>
              <a:rPr lang="en-US" dirty="0">
                <a:latin typeface="Times New Roman" charset="0"/>
                <a:cs typeface="Times New Roman" charset="0"/>
              </a:rPr>
              <a:t>Energy is required for a material to change phase, even though its temperature is not changing</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4_05_Figure.jpg"/>
          <p:cNvPicPr>
            <a:picLocks noChangeAspect="1"/>
          </p:cNvPicPr>
          <p:nvPr/>
        </p:nvPicPr>
        <p:blipFill rotWithShape="1">
          <a:blip r:embed="rId2">
            <a:extLst>
              <a:ext uri="{28A0092B-C50C-407E-A947-70E740481C1C}">
                <a14:useLocalDpi xmlns:a14="http://schemas.microsoft.com/office/drawing/2010/main" val="0"/>
              </a:ext>
            </a:extLst>
          </a:blip>
          <a:srcRect b="4722"/>
          <a:stretch/>
        </p:blipFill>
        <p:spPr>
          <a:xfrm>
            <a:off x="434307" y="2715670"/>
            <a:ext cx="8257568" cy="3647613"/>
          </a:xfrm>
          <a:prstGeom prst="rect">
            <a:avLst/>
          </a:prstGeom>
        </p:spPr>
      </p:pic>
    </p:spTree>
    <p:extLst>
      <p:ext uri="{BB962C8B-B14F-4D97-AF65-F5344CB8AC3E}">
        <p14:creationId xmlns:p14="http://schemas.microsoft.com/office/powerpoint/2010/main" val="4397988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14-5 Latent </a:t>
            </a:r>
            <a:r>
              <a:rPr lang="en-US" dirty="0" smtClean="0">
                <a:latin typeface="Times New Roman" charset="0"/>
                <a:cs typeface="Times New Roman" charset="0"/>
              </a:rPr>
              <a:t>Heat</a:t>
            </a:r>
            <a:endParaRPr lang="en-US" dirty="0"/>
          </a:p>
        </p:txBody>
      </p:sp>
      <p:sp>
        <p:nvSpPr>
          <p:cNvPr id="3" name="Content Placeholder 2"/>
          <p:cNvSpPr>
            <a:spLocks noGrp="1"/>
          </p:cNvSpPr>
          <p:nvPr>
            <p:ph idx="1"/>
          </p:nvPr>
        </p:nvSpPr>
        <p:spPr>
          <a:xfrm>
            <a:off x="457199" y="1600200"/>
            <a:ext cx="8225589" cy="4525963"/>
          </a:xfrm>
        </p:spPr>
        <p:txBody>
          <a:bodyPr>
            <a:noAutofit/>
          </a:bodyPr>
          <a:lstStyle/>
          <a:p>
            <a:pPr marL="0" indent="0">
              <a:spcBef>
                <a:spcPct val="50000"/>
              </a:spcBef>
              <a:buNone/>
            </a:pPr>
            <a:r>
              <a:rPr lang="en-US" dirty="0">
                <a:latin typeface="Times New Roman" charset="0"/>
                <a:cs typeface="Times New Roman" charset="0"/>
              </a:rPr>
              <a:t>Heat of fusion, </a:t>
            </a:r>
            <a:r>
              <a:rPr lang="en-US" i="1" dirty="0">
                <a:latin typeface="Times New Roman" charset="0"/>
                <a:cs typeface="Times New Roman" charset="0"/>
              </a:rPr>
              <a:t>L</a:t>
            </a:r>
            <a:r>
              <a:rPr lang="en-US" baseline="-25000" dirty="0">
                <a:latin typeface="Times New Roman" charset="0"/>
                <a:cs typeface="Times New Roman" charset="0"/>
              </a:rPr>
              <a:t>F</a:t>
            </a:r>
            <a:r>
              <a:rPr lang="en-US" dirty="0">
                <a:latin typeface="Times New Roman" charset="0"/>
                <a:cs typeface="Times New Roman" charset="0"/>
              </a:rPr>
              <a:t>: heat required to change 1.0 kg of material from solid to liquid</a:t>
            </a:r>
          </a:p>
          <a:p>
            <a:pPr marL="0" indent="0">
              <a:spcBef>
                <a:spcPct val="50000"/>
              </a:spcBef>
              <a:buNone/>
            </a:pPr>
            <a:r>
              <a:rPr lang="en-US" dirty="0">
                <a:latin typeface="Times New Roman" charset="0"/>
                <a:cs typeface="Times New Roman" charset="0"/>
              </a:rPr>
              <a:t>Heat of vaporization, </a:t>
            </a:r>
            <a:r>
              <a:rPr lang="en-US" i="1" dirty="0">
                <a:latin typeface="Times New Roman" charset="0"/>
                <a:cs typeface="Times New Roman" charset="0"/>
              </a:rPr>
              <a:t>L</a:t>
            </a:r>
            <a:r>
              <a:rPr lang="en-US" baseline="-25000" dirty="0">
                <a:latin typeface="Times New Roman" charset="0"/>
                <a:cs typeface="Times New Roman" charset="0"/>
              </a:rPr>
              <a:t>V</a:t>
            </a:r>
            <a:r>
              <a:rPr lang="en-US" dirty="0">
                <a:latin typeface="Times New Roman" charset="0"/>
                <a:cs typeface="Times New Roman" charset="0"/>
              </a:rPr>
              <a:t>: heat required to change 1.0 kg of material from liquid to </a:t>
            </a:r>
            <a:r>
              <a:rPr lang="en-US" dirty="0" smtClean="0">
                <a:latin typeface="Times New Roman" charset="0"/>
                <a:cs typeface="Times New Roman" charset="0"/>
              </a:rPr>
              <a:t>vapor</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4_03_Table.jpg"/>
          <p:cNvPicPr>
            <a:picLocks noChangeAspect="1"/>
          </p:cNvPicPr>
          <p:nvPr/>
        </p:nvPicPr>
        <p:blipFill rotWithShape="1">
          <a:blip r:embed="rId2">
            <a:extLst>
              <a:ext uri="{28A0092B-C50C-407E-A947-70E740481C1C}">
                <a14:useLocalDpi xmlns:a14="http://schemas.microsoft.com/office/drawing/2010/main" val="0"/>
              </a:ext>
            </a:extLst>
          </a:blip>
          <a:srcRect b="4101"/>
          <a:stretch/>
        </p:blipFill>
        <p:spPr>
          <a:xfrm>
            <a:off x="1487303" y="3711217"/>
            <a:ext cx="6163043" cy="2790762"/>
          </a:xfrm>
          <a:prstGeom prst="rect">
            <a:avLst/>
          </a:prstGeom>
        </p:spPr>
      </p:pic>
    </p:spTree>
    <p:extLst>
      <p:ext uri="{BB962C8B-B14F-4D97-AF65-F5344CB8AC3E}">
        <p14:creationId xmlns:p14="http://schemas.microsoft.com/office/powerpoint/2010/main" val="23131207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14-5 Latent </a:t>
            </a:r>
            <a:r>
              <a:rPr lang="en-US" dirty="0" smtClean="0">
                <a:latin typeface="Times New Roman" charset="0"/>
                <a:cs typeface="Times New Roman" charset="0"/>
              </a:rPr>
              <a:t>Heat</a:t>
            </a:r>
            <a:endParaRPr lang="en-US" dirty="0"/>
          </a:p>
        </p:txBody>
      </p:sp>
      <p:sp>
        <p:nvSpPr>
          <p:cNvPr id="3" name="Content Placeholder 2"/>
          <p:cNvSpPr>
            <a:spLocks noGrp="1"/>
          </p:cNvSpPr>
          <p:nvPr>
            <p:ph idx="1"/>
          </p:nvPr>
        </p:nvSpPr>
        <p:spPr>
          <a:xfrm>
            <a:off x="451221" y="1600200"/>
            <a:ext cx="8238288" cy="4910910"/>
          </a:xfrm>
        </p:spPr>
        <p:txBody>
          <a:bodyPr/>
          <a:lstStyle/>
          <a:p>
            <a:pPr marL="0" indent="0">
              <a:spcBef>
                <a:spcPct val="50000"/>
              </a:spcBef>
              <a:buNone/>
            </a:pPr>
            <a:r>
              <a:rPr lang="en-US" dirty="0">
                <a:latin typeface="Times New Roman" charset="0"/>
                <a:cs typeface="Times New Roman" charset="0"/>
              </a:rPr>
              <a:t>The total heat required for a phase change depends on the total mass and the latent heat</a:t>
            </a:r>
            <a:r>
              <a:rPr lang="en-US" dirty="0" smtClean="0">
                <a:latin typeface="Times New Roman" charset="0"/>
                <a:cs typeface="Times New Roman" charset="0"/>
              </a:rPr>
              <a:t>:</a:t>
            </a:r>
          </a:p>
          <a:p>
            <a:pPr marL="0">
              <a:spcBef>
                <a:spcPct val="50000"/>
              </a:spcBef>
            </a:pPr>
            <a:endParaRPr lang="en-US" dirty="0">
              <a:latin typeface="Times New Roman" charset="0"/>
              <a:cs typeface="Times New Roman" charset="0"/>
            </a:endParaRPr>
          </a:p>
          <a:p>
            <a:pPr marL="0" indent="0">
              <a:spcBef>
                <a:spcPts val="600"/>
              </a:spcBef>
              <a:buNone/>
            </a:pPr>
            <a:r>
              <a:rPr lang="en-US" dirty="0">
                <a:latin typeface="Times New Roman" charset="0"/>
                <a:cs typeface="Times New Roman" charset="0"/>
              </a:rPr>
              <a:t>Problem Solving: </a:t>
            </a:r>
            <a:r>
              <a:rPr lang="en-US" dirty="0" err="1">
                <a:latin typeface="Times New Roman" charset="0"/>
                <a:cs typeface="Times New Roman" charset="0"/>
              </a:rPr>
              <a:t>Calorimetry</a:t>
            </a:r>
            <a:endParaRPr lang="en-US" dirty="0">
              <a:latin typeface="Times New Roman" charset="0"/>
              <a:cs typeface="Times New Roman" charset="0"/>
            </a:endParaRPr>
          </a:p>
          <a:p>
            <a:pPr marL="0">
              <a:spcBef>
                <a:spcPts val="600"/>
              </a:spcBef>
              <a:buFontTx/>
              <a:buAutoNum type="arabicPeriod"/>
              <a:tabLst>
                <a:tab pos="382588" algn="l"/>
              </a:tabLst>
            </a:pPr>
            <a:r>
              <a:rPr lang="en-US" dirty="0" smtClean="0">
                <a:latin typeface="Times New Roman" charset="0"/>
                <a:cs typeface="Times New Roman" charset="0"/>
              </a:rPr>
              <a:t> Is </a:t>
            </a:r>
            <a:r>
              <a:rPr lang="en-US" dirty="0">
                <a:latin typeface="Times New Roman" charset="0"/>
                <a:cs typeface="Times New Roman" charset="0"/>
              </a:rPr>
              <a:t>the system isolated? Are all significant sources of </a:t>
            </a:r>
            <a:r>
              <a:rPr lang="en-US" dirty="0" smtClean="0">
                <a:latin typeface="Times New Roman" charset="0"/>
                <a:cs typeface="Times New Roman" charset="0"/>
              </a:rPr>
              <a:t>  	energy </a:t>
            </a:r>
            <a:r>
              <a:rPr lang="en-US" dirty="0">
                <a:latin typeface="Times New Roman" charset="0"/>
                <a:cs typeface="Times New Roman" charset="0"/>
              </a:rPr>
              <a:t>transfer known or calculable?</a:t>
            </a:r>
          </a:p>
          <a:p>
            <a:pPr marL="0">
              <a:spcBef>
                <a:spcPts val="600"/>
              </a:spcBef>
              <a:buFontTx/>
              <a:buAutoNum type="arabicPeriod"/>
              <a:tabLst>
                <a:tab pos="382588" algn="l"/>
              </a:tabLst>
            </a:pPr>
            <a:r>
              <a:rPr lang="en-US" dirty="0" smtClean="0">
                <a:latin typeface="Times New Roman" charset="0"/>
                <a:cs typeface="Times New Roman" charset="0"/>
              </a:rPr>
              <a:t> Apply </a:t>
            </a:r>
            <a:r>
              <a:rPr lang="en-US" dirty="0">
                <a:latin typeface="Times New Roman" charset="0"/>
                <a:cs typeface="Times New Roman" charset="0"/>
              </a:rPr>
              <a:t>conservation of energy.</a:t>
            </a:r>
          </a:p>
          <a:p>
            <a:pPr marL="0">
              <a:spcBef>
                <a:spcPts val="600"/>
              </a:spcBef>
              <a:buFontTx/>
              <a:buAutoNum type="arabicPeriod"/>
              <a:tabLst>
                <a:tab pos="382588" algn="l"/>
              </a:tabLst>
            </a:pPr>
            <a:r>
              <a:rPr lang="en-US" dirty="0" smtClean="0">
                <a:latin typeface="Times New Roman" charset="0"/>
                <a:cs typeface="Times New Roman" charset="0"/>
              </a:rPr>
              <a:t> If </a:t>
            </a:r>
            <a:r>
              <a:rPr lang="en-US" dirty="0">
                <a:latin typeface="Times New Roman" charset="0"/>
                <a:cs typeface="Times New Roman" charset="0"/>
              </a:rPr>
              <a:t>no phase changes occur, the heat transferred will </a:t>
            </a:r>
            <a:r>
              <a:rPr lang="en-US" dirty="0" smtClean="0">
                <a:latin typeface="Times New Roman" charset="0"/>
                <a:cs typeface="Times New Roman" charset="0"/>
              </a:rPr>
              <a:t>	depend </a:t>
            </a:r>
            <a:r>
              <a:rPr lang="en-US" dirty="0">
                <a:latin typeface="Times New Roman" charset="0"/>
                <a:cs typeface="Times New Roman" charset="0"/>
              </a:rPr>
              <a:t>on the mass, specific heat, and temperature </a:t>
            </a:r>
            <a:r>
              <a:rPr lang="en-US" dirty="0" smtClean="0">
                <a:latin typeface="Times New Roman" charset="0"/>
                <a:cs typeface="Times New Roman" charset="0"/>
              </a:rPr>
              <a:t>	change.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9" name="Group 8"/>
          <p:cNvGrpSpPr/>
          <p:nvPr/>
        </p:nvGrpSpPr>
        <p:grpSpPr>
          <a:xfrm>
            <a:off x="3365053" y="2659328"/>
            <a:ext cx="2407544" cy="400110"/>
            <a:chOff x="3365053" y="2659328"/>
            <a:chExt cx="2407544" cy="400110"/>
          </a:xfrm>
        </p:grpSpPr>
        <p:pic>
          <p:nvPicPr>
            <p:cNvPr id="5" name="Picture 4" descr="14_KeyEquation_04.jpg"/>
            <p:cNvPicPr>
              <a:picLocks noChangeAspect="1"/>
            </p:cNvPicPr>
            <p:nvPr/>
          </p:nvPicPr>
          <p:blipFill rotWithShape="1">
            <a:blip r:embed="rId2">
              <a:extLst>
                <a:ext uri="{28A0092B-C50C-407E-A947-70E740481C1C}">
                  <a14:useLocalDpi xmlns:a14="http://schemas.microsoft.com/office/drawing/2010/main" val="0"/>
                </a:ext>
              </a:extLst>
            </a:blip>
            <a:srcRect r="83241" b="32309"/>
            <a:stretch/>
          </p:blipFill>
          <p:spPr>
            <a:xfrm>
              <a:off x="3365053" y="2709654"/>
              <a:ext cx="1432288" cy="334240"/>
            </a:xfrm>
            <a:prstGeom prst="rect">
              <a:avLst/>
            </a:prstGeom>
          </p:spPr>
        </p:pic>
        <p:sp>
          <p:nvSpPr>
            <p:cNvPr id="7" name="TextBox 6"/>
            <p:cNvSpPr txBox="1"/>
            <p:nvPr/>
          </p:nvSpPr>
          <p:spPr>
            <a:xfrm>
              <a:off x="4946980" y="2659328"/>
              <a:ext cx="825617" cy="400110"/>
            </a:xfrm>
            <a:prstGeom prst="rect">
              <a:avLst/>
            </a:prstGeom>
            <a:noFill/>
          </p:spPr>
          <p:txBody>
            <a:bodyPr wrap="none" rtlCol="0">
              <a:spAutoFit/>
            </a:bodyPr>
            <a:lstStyle/>
            <a:p>
              <a:r>
                <a:rPr lang="en-US" sz="2000" dirty="0" smtClean="0">
                  <a:latin typeface="Times New Roman"/>
                  <a:cs typeface="Times New Roman"/>
                </a:rPr>
                <a:t>(14-4)</a:t>
              </a:r>
              <a:endParaRPr lang="en-US" sz="2000" dirty="0">
                <a:latin typeface="Times New Roman"/>
                <a:cs typeface="Times New Roman"/>
              </a:endParaRPr>
            </a:p>
          </p:txBody>
        </p:sp>
      </p:grpSp>
    </p:spTree>
    <p:extLst>
      <p:ext uri="{BB962C8B-B14F-4D97-AF65-F5344CB8AC3E}">
        <p14:creationId xmlns:p14="http://schemas.microsoft.com/office/powerpoint/2010/main" val="31840889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14-5 Latent Heat</a:t>
            </a:r>
          </a:p>
        </p:txBody>
      </p:sp>
      <p:sp>
        <p:nvSpPr>
          <p:cNvPr id="3" name="Content Placeholder 2"/>
          <p:cNvSpPr>
            <a:spLocks noGrp="1"/>
          </p:cNvSpPr>
          <p:nvPr>
            <p:ph idx="1"/>
          </p:nvPr>
        </p:nvSpPr>
        <p:spPr>
          <a:xfrm>
            <a:off x="455983" y="1596033"/>
            <a:ext cx="8247061" cy="4530095"/>
          </a:xfrm>
        </p:spPr>
        <p:txBody>
          <a:bodyPr/>
          <a:lstStyle/>
          <a:p>
            <a:pPr marL="0" indent="0">
              <a:spcBef>
                <a:spcPct val="50000"/>
              </a:spcBef>
              <a:buNone/>
              <a:tabLst>
                <a:tab pos="342900" algn="l"/>
              </a:tabLst>
            </a:pPr>
            <a:r>
              <a:rPr lang="en-US" dirty="0">
                <a:latin typeface="Times New Roman" charset="0"/>
                <a:cs typeface="Times New Roman" charset="0"/>
              </a:rPr>
              <a:t>4. If there are, or may be, phase changes, terms that </a:t>
            </a:r>
            <a:r>
              <a:rPr lang="en-US" dirty="0" smtClean="0">
                <a:latin typeface="Times New Roman" charset="0"/>
                <a:cs typeface="Times New Roman" charset="0"/>
              </a:rPr>
              <a:t>	depend </a:t>
            </a:r>
            <a:r>
              <a:rPr lang="en-US" dirty="0">
                <a:latin typeface="Times New Roman" charset="0"/>
                <a:cs typeface="Times New Roman" charset="0"/>
              </a:rPr>
              <a:t>on the mass and the latent heat may also be </a:t>
            </a:r>
            <a:r>
              <a:rPr lang="en-US" dirty="0" smtClean="0">
                <a:latin typeface="Times New Roman" charset="0"/>
                <a:cs typeface="Times New Roman" charset="0"/>
              </a:rPr>
              <a:t>	present</a:t>
            </a:r>
            <a:r>
              <a:rPr lang="en-US" dirty="0">
                <a:latin typeface="Times New Roman" charset="0"/>
                <a:cs typeface="Times New Roman" charset="0"/>
              </a:rPr>
              <a:t>. Determine or estimate what phase the final </a:t>
            </a:r>
            <a:r>
              <a:rPr lang="en-US" dirty="0" smtClean="0">
                <a:latin typeface="Times New Roman" charset="0"/>
                <a:cs typeface="Times New Roman" charset="0"/>
              </a:rPr>
              <a:t>	system </a:t>
            </a:r>
            <a:r>
              <a:rPr lang="en-US" dirty="0">
                <a:latin typeface="Times New Roman" charset="0"/>
                <a:cs typeface="Times New Roman" charset="0"/>
              </a:rPr>
              <a:t>will be in.</a:t>
            </a:r>
          </a:p>
          <a:p>
            <a:pPr marL="0" indent="0">
              <a:spcBef>
                <a:spcPct val="50000"/>
              </a:spcBef>
              <a:buNone/>
              <a:tabLst>
                <a:tab pos="342900" algn="l"/>
              </a:tabLst>
            </a:pPr>
            <a:r>
              <a:rPr lang="en-US" dirty="0">
                <a:latin typeface="Times New Roman" charset="0"/>
                <a:cs typeface="Times New Roman" charset="0"/>
              </a:rPr>
              <a:t>5. Make sure that each term is in the right place and that </a:t>
            </a:r>
            <a:r>
              <a:rPr lang="en-US" dirty="0" smtClean="0">
                <a:latin typeface="Times New Roman" charset="0"/>
                <a:cs typeface="Times New Roman" charset="0"/>
              </a:rPr>
              <a:t>	all </a:t>
            </a:r>
            <a:r>
              <a:rPr lang="en-US" dirty="0">
                <a:latin typeface="Times New Roman" charset="0"/>
                <a:cs typeface="Times New Roman" charset="0"/>
              </a:rPr>
              <a:t>the temperature changes are positive.</a:t>
            </a:r>
          </a:p>
          <a:p>
            <a:pPr marL="0" indent="0">
              <a:spcBef>
                <a:spcPct val="50000"/>
              </a:spcBef>
              <a:buNone/>
              <a:tabLst>
                <a:tab pos="342900" algn="l"/>
              </a:tabLst>
            </a:pPr>
            <a:r>
              <a:rPr lang="en-US" dirty="0">
                <a:latin typeface="Times New Roman" charset="0"/>
                <a:cs typeface="Times New Roman" charset="0"/>
              </a:rPr>
              <a:t>6. There is only one final temperature when the system </a:t>
            </a:r>
            <a:r>
              <a:rPr lang="en-US" dirty="0" smtClean="0">
                <a:latin typeface="Times New Roman" charset="0"/>
                <a:cs typeface="Times New Roman" charset="0"/>
              </a:rPr>
              <a:t>	reaches </a:t>
            </a:r>
            <a:r>
              <a:rPr lang="en-US" dirty="0">
                <a:latin typeface="Times New Roman" charset="0"/>
                <a:cs typeface="Times New Roman" charset="0"/>
              </a:rPr>
              <a:t>equilibrium.</a:t>
            </a:r>
          </a:p>
          <a:p>
            <a:pPr marL="0" indent="0">
              <a:spcBef>
                <a:spcPct val="50000"/>
              </a:spcBef>
              <a:buNone/>
              <a:tabLst>
                <a:tab pos="342900" algn="l"/>
              </a:tabLst>
            </a:pPr>
            <a:r>
              <a:rPr lang="en-US" dirty="0">
                <a:latin typeface="Times New Roman" charset="0"/>
                <a:cs typeface="Times New Roman" charset="0"/>
              </a:rPr>
              <a:t>7. Solve.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5890393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480" y="1594669"/>
            <a:ext cx="8229600" cy="4838408"/>
          </a:xfrm>
        </p:spPr>
        <p:txBody>
          <a:bodyPr/>
          <a:lstStyle/>
          <a:p>
            <a:pPr marL="0" indent="0">
              <a:spcBef>
                <a:spcPct val="50000"/>
              </a:spcBef>
              <a:buNone/>
            </a:pPr>
            <a:r>
              <a:rPr lang="en-US" dirty="0">
                <a:latin typeface="Times New Roman" charset="0"/>
                <a:cs typeface="Times New Roman" charset="0"/>
              </a:rPr>
              <a:t>The latent heat of vaporization is relevant for evaporation as well as boiling. The heat of vaporization of water rises slightly as the temperature decreases.</a:t>
            </a:r>
          </a:p>
          <a:p>
            <a:pPr marL="0" indent="0">
              <a:spcBef>
                <a:spcPct val="50000"/>
              </a:spcBef>
              <a:buNone/>
            </a:pPr>
            <a:r>
              <a:rPr lang="en-US" dirty="0">
                <a:latin typeface="Times New Roman" charset="0"/>
                <a:cs typeface="Times New Roman" charset="0"/>
              </a:rPr>
              <a:t>On a molecular level, the heat added during a change of state does not go to increasing the kinetic energy of individual molecules, but rather to break the close bonds between them so the next phase can occur.</a:t>
            </a: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14-5 Latent Heat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7572102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lnSpc>
                <a:spcPct val="150000"/>
              </a:lnSpc>
            </a:pPr>
            <a:r>
              <a:rPr lang="en-US" dirty="0" smtClean="0"/>
              <a:t>Chapter 14</a:t>
            </a:r>
            <a:br>
              <a:rPr lang="en-US" dirty="0" smtClean="0"/>
            </a:br>
            <a:r>
              <a:rPr lang="en-US" dirty="0" smtClean="0"/>
              <a:t>Heat</a:t>
            </a:r>
            <a:endParaRPr lang="en-US" dirty="0"/>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3" name="Picture Placeholder 2" descr="14_ChOpener.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6473" r="-26473"/>
          <a:stretch>
            <a:fillRect/>
          </a:stretch>
        </p:blipFill>
        <p:spPr/>
      </p:pic>
    </p:spTree>
    <p:extLst>
      <p:ext uri="{BB962C8B-B14F-4D97-AF65-F5344CB8AC3E}">
        <p14:creationId xmlns:p14="http://schemas.microsoft.com/office/powerpoint/2010/main" val="16334772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14-6 Heat Transfer: </a:t>
            </a:r>
            <a:r>
              <a:rPr lang="en-US" dirty="0" smtClean="0">
                <a:latin typeface="Times New Roman" charset="0"/>
                <a:cs typeface="Times New Roman" charset="0"/>
              </a:rPr>
              <a:t>Conduction</a:t>
            </a:r>
            <a:endParaRPr lang="en-US" dirty="0">
              <a:latin typeface="Times New Roman" charset="0"/>
              <a:cs typeface="Times New Roman" charset="0"/>
            </a:endParaRPr>
          </a:p>
        </p:txBody>
      </p:sp>
      <p:sp>
        <p:nvSpPr>
          <p:cNvPr id="3" name="Content Placeholder 2"/>
          <p:cNvSpPr>
            <a:spLocks noGrp="1"/>
          </p:cNvSpPr>
          <p:nvPr>
            <p:ph idx="1"/>
          </p:nvPr>
        </p:nvSpPr>
        <p:spPr>
          <a:xfrm>
            <a:off x="447676" y="1594632"/>
            <a:ext cx="8239124" cy="4580995"/>
          </a:xfrm>
        </p:spPr>
        <p:txBody>
          <a:bodyPr>
            <a:normAutofit/>
          </a:bodyPr>
          <a:lstStyle/>
          <a:p>
            <a:pPr marL="0" indent="0">
              <a:spcBef>
                <a:spcPct val="50000"/>
              </a:spcBef>
              <a:buNone/>
            </a:pPr>
            <a:r>
              <a:rPr lang="en-US" dirty="0">
                <a:latin typeface="Times New Roman" charset="0"/>
                <a:cs typeface="Times New Roman" charset="0"/>
              </a:rPr>
              <a:t>Heat conduction can be visualized as occurring through molecular collisions. </a:t>
            </a:r>
          </a:p>
          <a:p>
            <a:pPr marL="0" indent="0">
              <a:spcBef>
                <a:spcPct val="50000"/>
              </a:spcBef>
              <a:buNone/>
            </a:pPr>
            <a:r>
              <a:rPr lang="en-US" dirty="0">
                <a:latin typeface="Times New Roman" charset="0"/>
                <a:cs typeface="Times New Roman" charset="0"/>
              </a:rPr>
              <a:t>The heat flow per unit time is given by:</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2" name="Group 11"/>
          <p:cNvGrpSpPr/>
          <p:nvPr/>
        </p:nvGrpSpPr>
        <p:grpSpPr>
          <a:xfrm>
            <a:off x="906580" y="3341653"/>
            <a:ext cx="3392860" cy="715031"/>
            <a:chOff x="906580" y="3341653"/>
            <a:chExt cx="3392860" cy="715031"/>
          </a:xfrm>
        </p:grpSpPr>
        <p:pic>
          <p:nvPicPr>
            <p:cNvPr id="5" name="Picture 4" descr="14_KeyEquation_05.jpg"/>
            <p:cNvPicPr>
              <a:picLocks noChangeAspect="1"/>
            </p:cNvPicPr>
            <p:nvPr/>
          </p:nvPicPr>
          <p:blipFill rotWithShape="1">
            <a:blip r:embed="rId2">
              <a:extLst>
                <a:ext uri="{28A0092B-C50C-407E-A947-70E740481C1C}">
                  <a14:useLocalDpi xmlns:a14="http://schemas.microsoft.com/office/drawing/2010/main" val="0"/>
                </a:ext>
              </a:extLst>
            </a:blip>
            <a:srcRect r="71459" b="17398"/>
            <a:stretch/>
          </p:blipFill>
          <p:spPr>
            <a:xfrm>
              <a:off x="906580" y="3341653"/>
              <a:ext cx="2439296" cy="715031"/>
            </a:xfrm>
            <a:prstGeom prst="rect">
              <a:avLst/>
            </a:prstGeom>
          </p:spPr>
        </p:pic>
        <p:sp>
          <p:nvSpPr>
            <p:cNvPr id="8" name="TextBox 7"/>
            <p:cNvSpPr txBox="1"/>
            <p:nvPr/>
          </p:nvSpPr>
          <p:spPr>
            <a:xfrm>
              <a:off x="3473823" y="3510854"/>
              <a:ext cx="825617" cy="400110"/>
            </a:xfrm>
            <a:prstGeom prst="rect">
              <a:avLst/>
            </a:prstGeom>
            <a:noFill/>
          </p:spPr>
          <p:txBody>
            <a:bodyPr wrap="none" rtlCol="0">
              <a:spAutoFit/>
            </a:bodyPr>
            <a:lstStyle/>
            <a:p>
              <a:r>
                <a:rPr lang="en-US" sz="2000" dirty="0" smtClean="0">
                  <a:latin typeface="Times New Roman"/>
                  <a:cs typeface="Times New Roman"/>
                </a:rPr>
                <a:t>(14-5)</a:t>
              </a:r>
              <a:endParaRPr lang="en-US" sz="2000" dirty="0">
                <a:latin typeface="Times New Roman"/>
                <a:cs typeface="Times New Roman"/>
              </a:endParaRPr>
            </a:p>
          </p:txBody>
        </p:sp>
      </p:grpSp>
      <p:pic>
        <p:nvPicPr>
          <p:cNvPr id="10" name="Picture 9" descr="14_06_Figure.jpg"/>
          <p:cNvPicPr>
            <a:picLocks noChangeAspect="1"/>
          </p:cNvPicPr>
          <p:nvPr/>
        </p:nvPicPr>
        <p:blipFill rotWithShape="1">
          <a:blip r:embed="rId3">
            <a:extLst>
              <a:ext uri="{28A0092B-C50C-407E-A947-70E740481C1C}">
                <a14:useLocalDpi xmlns:a14="http://schemas.microsoft.com/office/drawing/2010/main" val="0"/>
              </a:ext>
            </a:extLst>
          </a:blip>
          <a:srcRect b="6215"/>
          <a:stretch/>
        </p:blipFill>
        <p:spPr>
          <a:xfrm>
            <a:off x="4456924" y="3977891"/>
            <a:ext cx="4279721" cy="2506341"/>
          </a:xfrm>
          <a:prstGeom prst="rect">
            <a:avLst/>
          </a:prstGeom>
        </p:spPr>
      </p:pic>
    </p:spTree>
    <p:extLst>
      <p:ext uri="{BB962C8B-B14F-4D97-AF65-F5344CB8AC3E}">
        <p14:creationId xmlns:p14="http://schemas.microsoft.com/office/powerpoint/2010/main" val="33539568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14-6 Heat Transfer: Conduction</a:t>
            </a:r>
          </a:p>
        </p:txBody>
      </p:sp>
      <p:sp>
        <p:nvSpPr>
          <p:cNvPr id="3" name="Content Placeholder 2"/>
          <p:cNvSpPr>
            <a:spLocks noGrp="1"/>
          </p:cNvSpPr>
          <p:nvPr>
            <p:ph idx="1"/>
          </p:nvPr>
        </p:nvSpPr>
        <p:spPr>
          <a:xfrm>
            <a:off x="4421643" y="1600200"/>
            <a:ext cx="4036392" cy="4525963"/>
          </a:xfrm>
        </p:spPr>
        <p:txBody>
          <a:bodyPr/>
          <a:lstStyle/>
          <a:p>
            <a:pPr marL="0" indent="0">
              <a:spcBef>
                <a:spcPct val="50000"/>
              </a:spcBef>
              <a:buNone/>
            </a:pPr>
            <a:r>
              <a:rPr lang="en-US" dirty="0">
                <a:latin typeface="Times New Roman" charset="0"/>
                <a:cs typeface="Times New Roman" charset="0"/>
              </a:rPr>
              <a:t>The constant </a:t>
            </a:r>
            <a:r>
              <a:rPr lang="en-US" i="1" dirty="0">
                <a:latin typeface="Times New Roman" charset="0"/>
                <a:cs typeface="Times New Roman" charset="0"/>
              </a:rPr>
              <a:t>k</a:t>
            </a:r>
            <a:r>
              <a:rPr lang="en-US" dirty="0">
                <a:latin typeface="Times New Roman" charset="0"/>
                <a:cs typeface="Times New Roman" charset="0"/>
              </a:rPr>
              <a:t> is called the thermal conductivity</a:t>
            </a:r>
            <a:r>
              <a:rPr lang="en-US" dirty="0" smtClean="0">
                <a:latin typeface="Times New Roman" charset="0"/>
                <a:cs typeface="Times New Roman" charset="0"/>
              </a:rPr>
              <a:t>.</a:t>
            </a:r>
          </a:p>
          <a:p>
            <a:pPr marL="0" indent="0">
              <a:spcBef>
                <a:spcPct val="50000"/>
              </a:spcBef>
              <a:buNone/>
            </a:pPr>
            <a:r>
              <a:rPr lang="en-US" dirty="0">
                <a:latin typeface="Times New Roman" charset="0"/>
                <a:cs typeface="Times New Roman" charset="0"/>
              </a:rPr>
              <a:t>Materials with large </a:t>
            </a:r>
            <a:r>
              <a:rPr lang="en-US" i="1" dirty="0">
                <a:latin typeface="Times New Roman" charset="0"/>
                <a:cs typeface="Times New Roman" charset="0"/>
              </a:rPr>
              <a:t>k</a:t>
            </a:r>
            <a:r>
              <a:rPr lang="en-US" dirty="0">
                <a:latin typeface="Times New Roman" charset="0"/>
                <a:cs typeface="Times New Roman" charset="0"/>
              </a:rPr>
              <a:t> are called conductors; those with small </a:t>
            </a:r>
            <a:r>
              <a:rPr lang="en-US" i="1" dirty="0">
                <a:latin typeface="Times New Roman" charset="0"/>
                <a:cs typeface="Times New Roman" charset="0"/>
              </a:rPr>
              <a:t>k</a:t>
            </a:r>
            <a:r>
              <a:rPr lang="en-US" dirty="0">
                <a:latin typeface="Times New Roman" charset="0"/>
                <a:cs typeface="Times New Roman" charset="0"/>
              </a:rPr>
              <a:t> are called insulators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4_04_Table.jpg"/>
          <p:cNvPicPr>
            <a:picLocks noChangeAspect="1"/>
          </p:cNvPicPr>
          <p:nvPr/>
        </p:nvPicPr>
        <p:blipFill rotWithShape="1">
          <a:blip r:embed="rId2">
            <a:extLst>
              <a:ext uri="{28A0092B-C50C-407E-A947-70E740481C1C}">
                <a14:useLocalDpi xmlns:a14="http://schemas.microsoft.com/office/drawing/2010/main" val="0"/>
              </a:ext>
            </a:extLst>
          </a:blip>
          <a:srcRect b="2328"/>
          <a:stretch/>
        </p:blipFill>
        <p:spPr>
          <a:xfrm>
            <a:off x="841734" y="1364041"/>
            <a:ext cx="2672734" cy="5079876"/>
          </a:xfrm>
          <a:prstGeom prst="rect">
            <a:avLst/>
          </a:prstGeom>
        </p:spPr>
      </p:pic>
    </p:spTree>
    <p:extLst>
      <p:ext uri="{BB962C8B-B14F-4D97-AF65-F5344CB8AC3E}">
        <p14:creationId xmlns:p14="http://schemas.microsoft.com/office/powerpoint/2010/main" val="17848048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14-6 Heat Transfer: Conduction</a:t>
            </a:r>
          </a:p>
        </p:txBody>
      </p:sp>
      <p:sp>
        <p:nvSpPr>
          <p:cNvPr id="3" name="Content Placeholder 2"/>
          <p:cNvSpPr>
            <a:spLocks noGrp="1"/>
          </p:cNvSpPr>
          <p:nvPr>
            <p:ph idx="1"/>
          </p:nvPr>
        </p:nvSpPr>
        <p:spPr>
          <a:xfrm>
            <a:off x="457200" y="1620357"/>
            <a:ext cx="8229600" cy="4525963"/>
          </a:xfrm>
        </p:spPr>
        <p:txBody>
          <a:bodyPr/>
          <a:lstStyle/>
          <a:p>
            <a:pPr marL="0" indent="0">
              <a:spcBef>
                <a:spcPct val="50000"/>
              </a:spcBef>
              <a:buNone/>
            </a:pPr>
            <a:r>
              <a:rPr lang="en-US" sz="2600" dirty="0">
                <a:latin typeface="Times New Roman" charset="0"/>
                <a:cs typeface="Times New Roman" charset="0"/>
              </a:rPr>
              <a:t>Building materials are measured using </a:t>
            </a:r>
            <a:r>
              <a:rPr lang="en-US" sz="2600" i="1" dirty="0">
                <a:latin typeface="Times New Roman" charset="0"/>
                <a:cs typeface="Times New Roman" charset="0"/>
              </a:rPr>
              <a:t>R</a:t>
            </a:r>
            <a:r>
              <a:rPr lang="en-US" sz="2600" dirty="0">
                <a:latin typeface="Times New Roman" charset="0"/>
                <a:cs typeface="Times New Roman" charset="0"/>
              </a:rPr>
              <a:t>−values rather than thermal conductivity</a:t>
            </a:r>
            <a:r>
              <a:rPr lang="en-US" sz="2600" dirty="0" smtClean="0">
                <a:latin typeface="Times New Roman" charset="0"/>
                <a:cs typeface="Times New Roman" charset="0"/>
              </a:rPr>
              <a:t>:</a:t>
            </a:r>
          </a:p>
          <a:p>
            <a:pPr marL="0" indent="0">
              <a:spcBef>
                <a:spcPct val="50000"/>
              </a:spcBef>
              <a:buNone/>
            </a:pPr>
            <a:endParaRPr lang="en-US" sz="2600" dirty="0">
              <a:latin typeface="Times New Roman" charset="0"/>
              <a:cs typeface="Times New Roman" charset="0"/>
            </a:endParaRPr>
          </a:p>
          <a:p>
            <a:pPr marL="0" indent="0">
              <a:spcBef>
                <a:spcPct val="50000"/>
              </a:spcBef>
              <a:buNone/>
            </a:pPr>
            <a:r>
              <a:rPr lang="en-US" sz="2600" dirty="0">
                <a:latin typeface="Times New Roman" charset="0"/>
                <a:cs typeface="Times New Roman" charset="0"/>
              </a:rPr>
              <a:t>Here, </a:t>
            </a:r>
            <a:r>
              <a:rPr lang="en-US" sz="2600" i="1" dirty="0">
                <a:latin typeface="Times New Roman" charset="0"/>
                <a:cs typeface="Times New Roman" charset="0"/>
              </a:rPr>
              <a:t>l</a:t>
            </a:r>
            <a:r>
              <a:rPr lang="en-US" sz="2600" dirty="0">
                <a:latin typeface="Times New Roman" charset="0"/>
                <a:cs typeface="Times New Roman" charset="0"/>
              </a:rPr>
              <a:t> is the </a:t>
            </a:r>
            <a:r>
              <a:rPr lang="en-US" sz="2600" dirty="0" smtClean="0">
                <a:latin typeface="Times New Roman" charset="0"/>
                <a:cs typeface="Times New Roman" charset="0"/>
              </a:rPr>
              <a:t>thickness of </a:t>
            </a:r>
            <a:r>
              <a:rPr lang="en-US" sz="2600" dirty="0">
                <a:latin typeface="Times New Roman" charset="0"/>
                <a:cs typeface="Times New Roman" charset="0"/>
              </a:rPr>
              <a:t>the material</a:t>
            </a:r>
            <a:r>
              <a:rPr lang="en-US" sz="2600" dirty="0" smtClean="0">
                <a:latin typeface="Times New Roman" charset="0"/>
                <a:cs typeface="Times New Roman" charset="0"/>
              </a:rPr>
              <a:t>.</a:t>
            </a:r>
            <a:endParaRPr lang="en-US" sz="26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EQ_pg4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066" y="2460545"/>
            <a:ext cx="1061518" cy="683800"/>
          </a:xfrm>
          <a:prstGeom prst="rect">
            <a:avLst/>
          </a:prstGeom>
        </p:spPr>
      </p:pic>
      <p:pic>
        <p:nvPicPr>
          <p:cNvPr id="6" name="Picture 5" descr="14_05_Table.jpg"/>
          <p:cNvPicPr>
            <a:picLocks noChangeAspect="1"/>
          </p:cNvPicPr>
          <p:nvPr/>
        </p:nvPicPr>
        <p:blipFill rotWithShape="1">
          <a:blip r:embed="rId3">
            <a:extLst>
              <a:ext uri="{28A0092B-C50C-407E-A947-70E740481C1C}">
                <a14:useLocalDpi xmlns:a14="http://schemas.microsoft.com/office/drawing/2010/main" val="0"/>
              </a:ext>
            </a:extLst>
          </a:blip>
          <a:srcRect b="4474"/>
          <a:stretch/>
        </p:blipFill>
        <p:spPr>
          <a:xfrm>
            <a:off x="2642887" y="3840961"/>
            <a:ext cx="3851875" cy="2690307"/>
          </a:xfrm>
          <a:prstGeom prst="rect">
            <a:avLst/>
          </a:prstGeom>
        </p:spPr>
      </p:pic>
    </p:spTree>
    <p:extLst>
      <p:ext uri="{BB962C8B-B14F-4D97-AF65-F5344CB8AC3E}">
        <p14:creationId xmlns:p14="http://schemas.microsoft.com/office/powerpoint/2010/main" val="15532202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4" y="1600199"/>
            <a:ext cx="8237536" cy="4906325"/>
          </a:xfrm>
        </p:spPr>
        <p:txBody>
          <a:bodyPr/>
          <a:lstStyle/>
          <a:p>
            <a:pPr marL="0" indent="0">
              <a:spcBef>
                <a:spcPct val="50000"/>
              </a:spcBef>
              <a:buNone/>
            </a:pPr>
            <a:r>
              <a:rPr lang="en-US" dirty="0">
                <a:latin typeface="Times New Roman" charset="0"/>
                <a:cs typeface="Times New Roman" charset="0"/>
              </a:rPr>
              <a:t>Convection occurs when heat flows by the mass movement of molecules from one place to another</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It </a:t>
            </a:r>
            <a:r>
              <a:rPr lang="en-US" dirty="0">
                <a:latin typeface="Times New Roman" charset="0"/>
                <a:cs typeface="Times New Roman" charset="0"/>
              </a:rPr>
              <a:t>may be natural or forced; both these examples are natural convection</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14-7 Heat Transfer: </a:t>
            </a:r>
            <a:r>
              <a:rPr lang="en-US" dirty="0" smtClean="0">
                <a:latin typeface="Times New Roman" charset="0"/>
                <a:cs typeface="Times New Roman" charset="0"/>
              </a:rPr>
              <a:t>Convection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4_08_Figure.jpg"/>
          <p:cNvPicPr>
            <a:picLocks noChangeAspect="1"/>
          </p:cNvPicPr>
          <p:nvPr/>
        </p:nvPicPr>
        <p:blipFill rotWithShape="1">
          <a:blip r:embed="rId2">
            <a:extLst>
              <a:ext uri="{28A0092B-C50C-407E-A947-70E740481C1C}">
                <a14:useLocalDpi xmlns:a14="http://schemas.microsoft.com/office/drawing/2010/main" val="0"/>
              </a:ext>
            </a:extLst>
          </a:blip>
          <a:srcRect b="3521"/>
          <a:stretch/>
        </p:blipFill>
        <p:spPr>
          <a:xfrm>
            <a:off x="960933" y="3687735"/>
            <a:ext cx="3075193" cy="2722584"/>
          </a:xfrm>
          <a:prstGeom prst="rect">
            <a:avLst/>
          </a:prstGeom>
        </p:spPr>
      </p:pic>
      <p:pic>
        <p:nvPicPr>
          <p:cNvPr id="7" name="Picture 6" descr="14_09_Figure.jpg"/>
          <p:cNvPicPr>
            <a:picLocks noChangeAspect="1"/>
          </p:cNvPicPr>
          <p:nvPr/>
        </p:nvPicPr>
        <p:blipFill rotWithShape="1">
          <a:blip r:embed="rId3">
            <a:extLst>
              <a:ext uri="{28A0092B-C50C-407E-A947-70E740481C1C}">
                <a14:useLocalDpi xmlns:a14="http://schemas.microsoft.com/office/drawing/2010/main" val="0"/>
              </a:ext>
            </a:extLst>
          </a:blip>
          <a:srcRect b="3073"/>
          <a:stretch/>
        </p:blipFill>
        <p:spPr>
          <a:xfrm>
            <a:off x="4990730" y="3193820"/>
            <a:ext cx="3288246" cy="3280738"/>
          </a:xfrm>
          <a:prstGeom prst="rect">
            <a:avLst/>
          </a:prstGeom>
        </p:spPr>
      </p:pic>
    </p:spTree>
    <p:extLst>
      <p:ext uri="{BB962C8B-B14F-4D97-AF65-F5344CB8AC3E}">
        <p14:creationId xmlns:p14="http://schemas.microsoft.com/office/powerpoint/2010/main" val="22961042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396" y="1595389"/>
            <a:ext cx="8374574" cy="4892675"/>
          </a:xfrm>
        </p:spPr>
        <p:txBody>
          <a:bodyPr/>
          <a:lstStyle/>
          <a:p>
            <a:pPr marL="0" indent="0">
              <a:spcBef>
                <a:spcPct val="50000"/>
              </a:spcBef>
              <a:buNone/>
            </a:pPr>
            <a:r>
              <a:rPr lang="en-US" dirty="0">
                <a:latin typeface="Times New Roman" charset="0"/>
                <a:cs typeface="Times New Roman" charset="0"/>
              </a:rPr>
              <a:t>Many home heating systems are forced hot-air systems; these have a fan that blows the air out of registers, rather than relying completely on natural convection.</a:t>
            </a:r>
          </a:p>
          <a:p>
            <a:pPr marL="0" indent="0">
              <a:spcBef>
                <a:spcPct val="50000"/>
              </a:spcBef>
              <a:buNone/>
            </a:pPr>
            <a:r>
              <a:rPr lang="en-US" dirty="0">
                <a:latin typeface="Times New Roman" charset="0"/>
                <a:cs typeface="Times New Roman" charset="0"/>
              </a:rPr>
              <a:t>Our body temperature is regulated by the blood; it runs close to the surface of the skin and transfers heat. Once it reaches the surface of the skin, the heat is released through convection, evaporation, and radiation.</a:t>
            </a: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14-7 Heat Transfer: Convection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6173609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1396" y="1599220"/>
            <a:ext cx="3962764" cy="4540382"/>
          </a:xfrm>
        </p:spPr>
        <p:txBody>
          <a:bodyPr/>
          <a:lstStyle/>
          <a:p>
            <a:pPr marL="0" indent="0">
              <a:spcBef>
                <a:spcPct val="50000"/>
              </a:spcBef>
              <a:buNone/>
            </a:pPr>
            <a:r>
              <a:rPr lang="en-US" dirty="0">
                <a:latin typeface="Times New Roman" charset="0"/>
                <a:cs typeface="Times New Roman" charset="0"/>
              </a:rPr>
              <a:t>The most familiar example of radiation is our own Sun, which radiates at a temperature of almost 6000 K</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14-8 Heat Transfer: </a:t>
            </a:r>
            <a:r>
              <a:rPr lang="en-US" dirty="0" smtClean="0">
                <a:latin typeface="Times New Roman" charset="0"/>
                <a:cs typeface="Times New Roman" charset="0"/>
              </a:rPr>
              <a:t>Radiation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10" name="Picture 9" descr="14_10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263" y="1685936"/>
            <a:ext cx="4114108" cy="4536240"/>
          </a:xfrm>
          <a:prstGeom prst="rect">
            <a:avLst/>
          </a:prstGeom>
        </p:spPr>
      </p:pic>
    </p:spTree>
    <p:extLst>
      <p:ext uri="{BB962C8B-B14F-4D97-AF65-F5344CB8AC3E}">
        <p14:creationId xmlns:p14="http://schemas.microsoft.com/office/powerpoint/2010/main" val="27783787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249593" cy="4736531"/>
          </a:xfrm>
        </p:spPr>
        <p:txBody>
          <a:bodyPr/>
          <a:lstStyle/>
          <a:p>
            <a:pPr marL="0" indent="0">
              <a:spcBef>
                <a:spcPct val="50000"/>
              </a:spcBef>
              <a:buNone/>
            </a:pPr>
            <a:r>
              <a:rPr lang="en-US" dirty="0">
                <a:latin typeface="Times New Roman" charset="0"/>
                <a:cs typeface="Times New Roman" charset="0"/>
              </a:rPr>
              <a:t>The energy radiated has been found to be proportional to the fourth power of the temperature</a:t>
            </a:r>
            <a:r>
              <a:rPr lang="en-US" dirty="0" smtClean="0">
                <a:latin typeface="Times New Roman" charset="0"/>
                <a:cs typeface="Times New Roman" charset="0"/>
              </a:rPr>
              <a:t>:</a:t>
            </a:r>
          </a:p>
          <a:p>
            <a:pPr marL="0" indent="0">
              <a:spcBef>
                <a:spcPct val="50000"/>
              </a:spcBef>
              <a:buNone/>
            </a:pPr>
            <a:endParaRPr lang="en-US" dirty="0" smtClean="0">
              <a:latin typeface="Times New Roman" charset="0"/>
              <a:cs typeface="Times New Roman" charset="0"/>
            </a:endParaRPr>
          </a:p>
          <a:p>
            <a:pPr marL="0" indent="0">
              <a:spcBef>
                <a:spcPts val="600"/>
              </a:spcBef>
              <a:buNone/>
            </a:pP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constant </a:t>
            </a:r>
            <a:r>
              <a:rPr lang="el-GR" i="1" dirty="0">
                <a:latin typeface="Times New Roman" charset="0"/>
                <a:cs typeface="Times New Roman" charset="0"/>
              </a:rPr>
              <a:t>σ</a:t>
            </a:r>
            <a:r>
              <a:rPr lang="en-US" dirty="0">
                <a:latin typeface="Times New Roman" charset="0"/>
                <a:cs typeface="Times New Roman" charset="0"/>
              </a:rPr>
              <a:t> is called the Stefan-Boltzmann constant:</a:t>
            </a:r>
          </a:p>
          <a:p>
            <a:pPr marL="0" indent="0" algn="ctr">
              <a:spcBef>
                <a:spcPts val="600"/>
              </a:spcBef>
              <a:buNone/>
            </a:pPr>
            <a:r>
              <a:rPr lang="el-GR" i="1" dirty="0">
                <a:latin typeface="Times New Roman" charset="0"/>
                <a:cs typeface="Times New Roman" charset="0"/>
              </a:rPr>
              <a:t>σ</a:t>
            </a:r>
            <a:r>
              <a:rPr lang="en-US" i="1" dirty="0">
                <a:latin typeface="Times New Roman" charset="0"/>
                <a:cs typeface="Times New Roman" charset="0"/>
              </a:rPr>
              <a:t> </a:t>
            </a:r>
            <a:r>
              <a:rPr lang="en-US" i="1" dirty="0" smtClean="0">
                <a:latin typeface="Times New Roman" charset="0"/>
                <a:cs typeface="Times New Roman" charset="0"/>
              </a:rPr>
              <a:t>= </a:t>
            </a:r>
            <a:r>
              <a:rPr lang="en-US" dirty="0">
                <a:latin typeface="Times New Roman" charset="0"/>
                <a:cs typeface="Times New Roman" charset="0"/>
              </a:rPr>
              <a:t>5.67 </a:t>
            </a:r>
            <a:r>
              <a:rPr lang="en-US" dirty="0" smtClean="0">
                <a:latin typeface="Times New Roman" charset="0"/>
                <a:cs typeface="Times New Roman" charset="0"/>
              </a:rPr>
              <a:t>× 10</a:t>
            </a:r>
            <a:r>
              <a:rPr lang="en-US" baseline="30000" dirty="0" smtClean="0">
                <a:latin typeface="Times New Roman" charset="0"/>
                <a:cs typeface="Times New Roman" charset="0"/>
              </a:rPr>
              <a:t>−8</a:t>
            </a:r>
            <a:r>
              <a:rPr lang="en-US" dirty="0" smtClean="0">
                <a:latin typeface="Times New Roman" charset="0"/>
                <a:cs typeface="Times New Roman" charset="0"/>
              </a:rPr>
              <a:t> </a:t>
            </a:r>
            <a:r>
              <a:rPr lang="en-US" dirty="0">
                <a:latin typeface="Times New Roman" charset="0"/>
                <a:cs typeface="Times New Roman" charset="0"/>
              </a:rPr>
              <a:t>W/</a:t>
            </a:r>
            <a:r>
              <a:rPr lang="en-US" dirty="0" smtClean="0">
                <a:latin typeface="Times New Roman" charset="0"/>
                <a:cs typeface="Times New Roman" charset="0"/>
              </a:rPr>
              <a:t>m</a:t>
            </a:r>
            <a:r>
              <a:rPr lang="en-US" baseline="30000" dirty="0" smtClean="0">
                <a:latin typeface="Times New Roman" charset="0"/>
                <a:cs typeface="Times New Roman" charset="0"/>
              </a:rPr>
              <a:t>2</a:t>
            </a:r>
            <a:r>
              <a:rPr lang="en-US" dirty="0" smtClean="0">
                <a:latin typeface="Times New Roman" charset="0"/>
                <a:cs typeface="Times New Roman" charset="0"/>
              </a:rPr>
              <a:t>∙K</a:t>
            </a:r>
            <a:r>
              <a:rPr lang="en-US" baseline="30000" dirty="0" smtClean="0">
                <a:latin typeface="Times New Roman" charset="0"/>
                <a:cs typeface="Times New Roman" charset="0"/>
              </a:rPr>
              <a:t>4</a:t>
            </a:r>
            <a:endParaRPr lang="en-US" baseline="30000" dirty="0">
              <a:latin typeface="Times New Roman" charset="0"/>
              <a:cs typeface="Times New Roman" charset="0"/>
            </a:endParaRPr>
          </a:p>
          <a:p>
            <a:pPr marL="0" indent="0">
              <a:spcBef>
                <a:spcPts val="600"/>
              </a:spcBef>
              <a:buNone/>
            </a:pPr>
            <a:r>
              <a:rPr lang="en-US" dirty="0">
                <a:latin typeface="Times New Roman" charset="0"/>
                <a:cs typeface="Times New Roman" charset="0"/>
              </a:rPr>
              <a:t>The emissivity </a:t>
            </a:r>
            <a:r>
              <a:rPr lang="en-US" i="1" dirty="0">
                <a:latin typeface="Times New Roman" charset="0"/>
                <a:cs typeface="Times New Roman" charset="0"/>
              </a:rPr>
              <a:t>e</a:t>
            </a:r>
            <a:r>
              <a:rPr lang="en-US" dirty="0">
                <a:latin typeface="Times New Roman" charset="0"/>
                <a:cs typeface="Times New Roman" charset="0"/>
              </a:rPr>
              <a:t> is a number between zero and one characterizing the surface; black objects have an emissivity near one, while shiny ones have an emissivity near zero</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a:xfrm>
            <a:off x="457200" y="30670"/>
            <a:ext cx="8229600" cy="1110203"/>
          </a:xfrm>
        </p:spPr>
        <p:txBody>
          <a:bodyPr/>
          <a:lstStyle/>
          <a:p>
            <a:pPr>
              <a:spcBef>
                <a:spcPct val="50000"/>
              </a:spcBef>
            </a:pPr>
            <a:r>
              <a:rPr lang="en-US" dirty="0">
                <a:latin typeface="Times New Roman" charset="0"/>
                <a:cs typeface="Times New Roman" charset="0"/>
              </a:rPr>
              <a:t>14-8 Heat Transfer: Radiation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8" name="Group 7"/>
          <p:cNvGrpSpPr/>
          <p:nvPr/>
        </p:nvGrpSpPr>
        <p:grpSpPr>
          <a:xfrm>
            <a:off x="3131405" y="2664830"/>
            <a:ext cx="2874840" cy="715031"/>
            <a:chOff x="2318340" y="2570761"/>
            <a:chExt cx="2874840" cy="715031"/>
          </a:xfrm>
        </p:grpSpPr>
        <p:pic>
          <p:nvPicPr>
            <p:cNvPr id="6" name="Picture 5" descr="14_KeyEquation_06.jpg"/>
            <p:cNvPicPr>
              <a:picLocks noChangeAspect="1"/>
            </p:cNvPicPr>
            <p:nvPr/>
          </p:nvPicPr>
          <p:blipFill rotWithShape="1">
            <a:blip r:embed="rId2">
              <a:extLst>
                <a:ext uri="{28A0092B-C50C-407E-A947-70E740481C1C}">
                  <a14:useLocalDpi xmlns:a14="http://schemas.microsoft.com/office/drawing/2010/main" val="0"/>
                </a:ext>
              </a:extLst>
            </a:blip>
            <a:srcRect r="77592" b="17398"/>
            <a:stretch/>
          </p:blipFill>
          <p:spPr>
            <a:xfrm>
              <a:off x="2318340" y="2570761"/>
              <a:ext cx="1915150" cy="715031"/>
            </a:xfrm>
            <a:prstGeom prst="rect">
              <a:avLst/>
            </a:prstGeom>
          </p:spPr>
        </p:pic>
        <p:sp>
          <p:nvSpPr>
            <p:cNvPr id="7" name="TextBox 6"/>
            <p:cNvSpPr txBox="1"/>
            <p:nvPr/>
          </p:nvSpPr>
          <p:spPr>
            <a:xfrm>
              <a:off x="4367563" y="2731402"/>
              <a:ext cx="825617" cy="400110"/>
            </a:xfrm>
            <a:prstGeom prst="rect">
              <a:avLst/>
            </a:prstGeom>
            <a:noFill/>
          </p:spPr>
          <p:txBody>
            <a:bodyPr wrap="none" rtlCol="0">
              <a:spAutoFit/>
            </a:bodyPr>
            <a:lstStyle/>
            <a:p>
              <a:r>
                <a:rPr lang="en-US" sz="2000" dirty="0" smtClean="0">
                  <a:latin typeface="Times New Roman"/>
                  <a:cs typeface="Times New Roman"/>
                </a:rPr>
                <a:t>(14-6)</a:t>
              </a:r>
              <a:endParaRPr lang="en-US" sz="2000" dirty="0">
                <a:latin typeface="Times New Roman"/>
                <a:cs typeface="Times New Roman"/>
              </a:endParaRPr>
            </a:p>
          </p:txBody>
        </p:sp>
      </p:grpSp>
    </p:spTree>
    <p:extLst>
      <p:ext uri="{BB962C8B-B14F-4D97-AF65-F5344CB8AC3E}">
        <p14:creationId xmlns:p14="http://schemas.microsoft.com/office/powerpoint/2010/main" val="21444939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14-8 Heat Transfer: </a:t>
            </a:r>
            <a:r>
              <a:rPr lang="en-US" dirty="0" smtClean="0">
                <a:latin typeface="Times New Roman" charset="0"/>
                <a:cs typeface="Times New Roman" charset="0"/>
              </a:rPr>
              <a:t>Radiation</a:t>
            </a:r>
            <a:endParaRPr lang="en-US" dirty="0"/>
          </a:p>
        </p:txBody>
      </p:sp>
      <p:sp>
        <p:nvSpPr>
          <p:cNvPr id="3" name="Content Placeholder 2"/>
          <p:cNvSpPr>
            <a:spLocks noGrp="1"/>
          </p:cNvSpPr>
          <p:nvPr>
            <p:ph idx="1"/>
          </p:nvPr>
        </p:nvSpPr>
        <p:spPr>
          <a:xfrm>
            <a:off x="450850" y="1600200"/>
            <a:ext cx="8251729" cy="4525963"/>
          </a:xfrm>
        </p:spPr>
        <p:txBody>
          <a:bodyPr/>
          <a:lstStyle/>
          <a:p>
            <a:pPr marL="0" indent="0">
              <a:spcBef>
                <a:spcPct val="50000"/>
              </a:spcBef>
              <a:buNone/>
            </a:pPr>
            <a:r>
              <a:rPr lang="en-US" dirty="0">
                <a:latin typeface="Times New Roman" charset="0"/>
                <a:cs typeface="Times New Roman" charset="0"/>
              </a:rPr>
              <a:t>If you are sitting in a place that is too cold, your body radiates more heat than it can produce. You will start shivering and your metabolic rate will increase unless you put on warmer clothing</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0282776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14-8 Heat Transfer: Radiation</a:t>
            </a:r>
          </a:p>
        </p:txBody>
      </p:sp>
      <p:sp>
        <p:nvSpPr>
          <p:cNvPr id="3" name="Content Placeholder 2"/>
          <p:cNvSpPr>
            <a:spLocks noGrp="1"/>
          </p:cNvSpPr>
          <p:nvPr>
            <p:ph idx="1"/>
          </p:nvPr>
        </p:nvSpPr>
        <p:spPr>
          <a:xfrm>
            <a:off x="452437" y="1595209"/>
            <a:ext cx="8243888" cy="4525963"/>
          </a:xfrm>
        </p:spPr>
        <p:txBody>
          <a:bodyPr/>
          <a:lstStyle/>
          <a:p>
            <a:pPr marL="0" indent="0">
              <a:spcBef>
                <a:spcPct val="50000"/>
              </a:spcBef>
              <a:buNone/>
            </a:pPr>
            <a:r>
              <a:rPr lang="en-US" dirty="0">
                <a:latin typeface="Times New Roman" charset="0"/>
                <a:cs typeface="Times New Roman" charset="0"/>
              </a:rPr>
              <a:t>If you are in the sunlight, the </a:t>
            </a:r>
            <a:r>
              <a:rPr lang="en-US" dirty="0" smtClean="0">
                <a:latin typeface="Times New Roman" charset="0"/>
                <a:cs typeface="Times New Roman" charset="0"/>
              </a:rPr>
              <a:t>Sun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radiation will warm you. In general, you will not be perfectly perpendicular to the </a:t>
            </a:r>
            <a:r>
              <a:rPr lang="en-US" dirty="0" smtClean="0">
                <a:latin typeface="Times New Roman" charset="0"/>
                <a:cs typeface="Times New Roman" charset="0"/>
              </a:rPr>
              <a:t>Sun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rays, and will absorb energy at the rate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2" name="Group 11"/>
          <p:cNvGrpSpPr/>
          <p:nvPr/>
        </p:nvGrpSpPr>
        <p:grpSpPr>
          <a:xfrm>
            <a:off x="2202476" y="3103445"/>
            <a:ext cx="4732697" cy="708312"/>
            <a:chOff x="2202476" y="3103445"/>
            <a:chExt cx="4732697" cy="708312"/>
          </a:xfrm>
        </p:grpSpPr>
        <p:pic>
          <p:nvPicPr>
            <p:cNvPr id="5" name="Picture 4" descr="14_KeyEquation_08.jpg"/>
            <p:cNvPicPr>
              <a:picLocks noChangeAspect="1"/>
            </p:cNvPicPr>
            <p:nvPr/>
          </p:nvPicPr>
          <p:blipFill rotWithShape="1">
            <a:blip r:embed="rId2">
              <a:extLst>
                <a:ext uri="{28A0092B-C50C-407E-A947-70E740481C1C}">
                  <a14:useLocalDpi xmlns:a14="http://schemas.microsoft.com/office/drawing/2010/main" val="0"/>
                </a:ext>
              </a:extLst>
            </a:blip>
            <a:srcRect r="56142" b="18174"/>
            <a:stretch/>
          </p:blipFill>
          <p:spPr>
            <a:xfrm>
              <a:off x="2202476" y="3103445"/>
              <a:ext cx="3748408" cy="708312"/>
            </a:xfrm>
            <a:prstGeom prst="rect">
              <a:avLst/>
            </a:prstGeom>
          </p:spPr>
        </p:pic>
        <p:sp>
          <p:nvSpPr>
            <p:cNvPr id="8" name="TextBox 7"/>
            <p:cNvSpPr txBox="1"/>
            <p:nvPr/>
          </p:nvSpPr>
          <p:spPr>
            <a:xfrm>
              <a:off x="6109556" y="3270460"/>
              <a:ext cx="825617" cy="400110"/>
            </a:xfrm>
            <a:prstGeom prst="rect">
              <a:avLst/>
            </a:prstGeom>
            <a:noFill/>
          </p:spPr>
          <p:txBody>
            <a:bodyPr wrap="none" rtlCol="0">
              <a:spAutoFit/>
            </a:bodyPr>
            <a:lstStyle/>
            <a:p>
              <a:r>
                <a:rPr lang="en-US" sz="2000" dirty="0" smtClean="0">
                  <a:latin typeface="Times New Roman"/>
                  <a:cs typeface="Times New Roman"/>
                </a:rPr>
                <a:t>(14-8)</a:t>
              </a:r>
              <a:endParaRPr lang="en-US" sz="2000" dirty="0">
                <a:latin typeface="Times New Roman"/>
                <a:cs typeface="Times New Roman"/>
              </a:endParaRPr>
            </a:p>
          </p:txBody>
        </p:sp>
      </p:grpSp>
      <p:pic>
        <p:nvPicPr>
          <p:cNvPr id="11" name="Picture 10" descr="14_11_Figure.jpg"/>
          <p:cNvPicPr>
            <a:picLocks noChangeAspect="1"/>
          </p:cNvPicPr>
          <p:nvPr/>
        </p:nvPicPr>
        <p:blipFill rotWithShape="1">
          <a:blip r:embed="rId3">
            <a:extLst>
              <a:ext uri="{28A0092B-C50C-407E-A947-70E740481C1C}">
                <a14:useLocalDpi xmlns:a14="http://schemas.microsoft.com/office/drawing/2010/main" val="0"/>
              </a:ext>
            </a:extLst>
          </a:blip>
          <a:srcRect b="6008"/>
          <a:stretch/>
        </p:blipFill>
        <p:spPr>
          <a:xfrm>
            <a:off x="2657068" y="3900797"/>
            <a:ext cx="3823513" cy="2573094"/>
          </a:xfrm>
          <a:prstGeom prst="rect">
            <a:avLst/>
          </a:prstGeom>
        </p:spPr>
      </p:pic>
    </p:spTree>
    <p:extLst>
      <p:ext uri="{BB962C8B-B14F-4D97-AF65-F5344CB8AC3E}">
        <p14:creationId xmlns:p14="http://schemas.microsoft.com/office/powerpoint/2010/main" val="9971056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14-8 Heat Transfer: Radiation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5983" y="1599220"/>
            <a:ext cx="8242299" cy="1402418"/>
          </a:xfrm>
        </p:spPr>
        <p:txBody>
          <a:bodyPr/>
          <a:lstStyle/>
          <a:p>
            <a:pPr marL="0" indent="0">
              <a:spcBef>
                <a:spcPct val="50000"/>
              </a:spcBef>
              <a:buNone/>
            </a:pPr>
            <a:r>
              <a:rPr lang="en-US" dirty="0">
                <a:latin typeface="Times New Roman" charset="0"/>
                <a:cs typeface="Times New Roman" charset="0"/>
              </a:rPr>
              <a:t>This </a:t>
            </a:r>
            <a:r>
              <a:rPr lang="en-US" dirty="0" err="1">
                <a:latin typeface="Times New Roman" charset="0"/>
                <a:cs typeface="Times New Roman" charset="0"/>
              </a:rPr>
              <a:t>cos</a:t>
            </a:r>
            <a:r>
              <a:rPr lang="en-US" dirty="0">
                <a:latin typeface="Times New Roman" charset="0"/>
                <a:cs typeface="Times New Roman" charset="0"/>
              </a:rPr>
              <a:t> </a:t>
            </a:r>
            <a:r>
              <a:rPr lang="el-GR" i="1" dirty="0">
                <a:latin typeface="Times New Roman" charset="0"/>
                <a:cs typeface="Times New Roman" charset="0"/>
              </a:rPr>
              <a:t>θ</a:t>
            </a:r>
            <a:r>
              <a:rPr lang="en-US" dirty="0">
                <a:latin typeface="Times New Roman" charset="0"/>
                <a:cs typeface="Times New Roman" charset="0"/>
              </a:rPr>
              <a:t> effect is also responsible for the seasons.</a:t>
            </a:r>
            <a:endParaRPr lang="el-GR" dirty="0">
              <a:latin typeface="Times New Roman" charset="0"/>
              <a:cs typeface="Times New Roman" charset="0"/>
            </a:endParaRPr>
          </a:p>
        </p:txBody>
      </p:sp>
      <p:pic>
        <p:nvPicPr>
          <p:cNvPr id="8" name="Picture 7" descr="14_12_FigureB.jpg"/>
          <p:cNvPicPr>
            <a:picLocks noChangeAspect="1"/>
          </p:cNvPicPr>
          <p:nvPr/>
        </p:nvPicPr>
        <p:blipFill rotWithShape="1">
          <a:blip r:embed="rId2">
            <a:extLst>
              <a:ext uri="{28A0092B-C50C-407E-A947-70E740481C1C}">
                <a14:useLocalDpi xmlns:a14="http://schemas.microsoft.com/office/drawing/2010/main" val="0"/>
              </a:ext>
            </a:extLst>
          </a:blip>
          <a:srcRect b="4434"/>
          <a:stretch/>
        </p:blipFill>
        <p:spPr>
          <a:xfrm>
            <a:off x="4789851" y="2577195"/>
            <a:ext cx="3866154" cy="3614114"/>
          </a:xfrm>
          <a:prstGeom prst="rect">
            <a:avLst/>
          </a:prstGeom>
        </p:spPr>
      </p:pic>
      <p:pic>
        <p:nvPicPr>
          <p:cNvPr id="7" name="Picture 6" descr="14_12_FigureA.jpg"/>
          <p:cNvPicPr>
            <a:picLocks noChangeAspect="1"/>
          </p:cNvPicPr>
          <p:nvPr/>
        </p:nvPicPr>
        <p:blipFill rotWithShape="1">
          <a:blip r:embed="rId3">
            <a:extLst>
              <a:ext uri="{28A0092B-C50C-407E-A947-70E740481C1C}">
                <a14:useLocalDpi xmlns:a14="http://schemas.microsoft.com/office/drawing/2010/main" val="0"/>
              </a:ext>
            </a:extLst>
          </a:blip>
          <a:srcRect b="7011"/>
          <a:stretch/>
        </p:blipFill>
        <p:spPr>
          <a:xfrm>
            <a:off x="503020" y="3773322"/>
            <a:ext cx="3885615" cy="2412802"/>
          </a:xfrm>
          <a:prstGeom prst="rect">
            <a:avLst/>
          </a:prstGeom>
        </p:spPr>
      </p:pic>
    </p:spTree>
    <p:extLst>
      <p:ext uri="{BB962C8B-B14F-4D97-AF65-F5344CB8AC3E}">
        <p14:creationId xmlns:p14="http://schemas.microsoft.com/office/powerpoint/2010/main" val="34806155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14</a:t>
            </a:r>
            <a:endParaRPr lang="en-US" dirty="0"/>
          </a:p>
        </p:txBody>
      </p:sp>
      <p:sp>
        <p:nvSpPr>
          <p:cNvPr id="3" name="Content Placeholder 2"/>
          <p:cNvSpPr>
            <a:spLocks noGrp="1"/>
          </p:cNvSpPr>
          <p:nvPr>
            <p:ph idx="1"/>
          </p:nvPr>
        </p:nvSpPr>
        <p:spPr>
          <a:xfrm>
            <a:off x="457200" y="1633494"/>
            <a:ext cx="8229600" cy="5320365"/>
          </a:xfrm>
        </p:spPr>
        <p:txBody>
          <a:bodyPr/>
          <a:lstStyle/>
          <a:p>
            <a:pPr>
              <a:lnSpc>
                <a:spcPct val="90000"/>
              </a:lnSpc>
              <a:spcBef>
                <a:spcPct val="50000"/>
              </a:spcBef>
              <a:buFontTx/>
              <a:buChar char="•"/>
            </a:pPr>
            <a:r>
              <a:rPr lang="en-US" dirty="0">
                <a:latin typeface="Times New Roman" charset="0"/>
                <a:cs typeface="Times New Roman" charset="0"/>
              </a:rPr>
              <a:t>Heat As Energy Transfer</a:t>
            </a:r>
          </a:p>
          <a:p>
            <a:pPr>
              <a:lnSpc>
                <a:spcPct val="90000"/>
              </a:lnSpc>
              <a:spcBef>
                <a:spcPct val="50000"/>
              </a:spcBef>
              <a:buFontTx/>
              <a:buChar char="•"/>
            </a:pPr>
            <a:r>
              <a:rPr lang="en-US" dirty="0" smtClean="0">
                <a:latin typeface="Times New Roman" charset="0"/>
                <a:cs typeface="Times New Roman" charset="0"/>
              </a:rPr>
              <a:t>Internal </a:t>
            </a:r>
            <a:r>
              <a:rPr lang="en-US" dirty="0">
                <a:latin typeface="Times New Roman" charset="0"/>
                <a:cs typeface="Times New Roman" charset="0"/>
              </a:rPr>
              <a:t>Energy</a:t>
            </a:r>
          </a:p>
          <a:p>
            <a:pPr>
              <a:lnSpc>
                <a:spcPct val="90000"/>
              </a:lnSpc>
              <a:spcBef>
                <a:spcPct val="50000"/>
              </a:spcBef>
              <a:buFontTx/>
              <a:buChar char="•"/>
            </a:pPr>
            <a:r>
              <a:rPr lang="en-US" dirty="0" smtClean="0">
                <a:latin typeface="Times New Roman" charset="0"/>
                <a:cs typeface="Times New Roman" charset="0"/>
              </a:rPr>
              <a:t>Specific </a:t>
            </a:r>
            <a:r>
              <a:rPr lang="en-US" dirty="0">
                <a:latin typeface="Times New Roman" charset="0"/>
                <a:cs typeface="Times New Roman" charset="0"/>
              </a:rPr>
              <a:t>Heat</a:t>
            </a:r>
          </a:p>
          <a:p>
            <a:pPr>
              <a:lnSpc>
                <a:spcPct val="90000"/>
              </a:lnSpc>
              <a:spcBef>
                <a:spcPct val="50000"/>
              </a:spcBef>
              <a:buFontTx/>
              <a:buChar char="•"/>
            </a:pPr>
            <a:r>
              <a:rPr lang="en-US" dirty="0" err="1" smtClean="0">
                <a:latin typeface="Times New Roman" charset="0"/>
                <a:cs typeface="Times New Roman" charset="0"/>
              </a:rPr>
              <a:t>Calorimetry</a:t>
            </a:r>
            <a:r>
              <a:rPr lang="en-US" dirty="0" smtClean="0">
                <a:latin typeface="Times New Roman" charset="0"/>
                <a:cs typeface="Times New Roman" charset="0"/>
              </a:rPr>
              <a:t>—Solving </a:t>
            </a:r>
            <a:r>
              <a:rPr lang="en-US" dirty="0">
                <a:latin typeface="Times New Roman" charset="0"/>
                <a:cs typeface="Times New Roman" charset="0"/>
              </a:rPr>
              <a:t>Problems</a:t>
            </a:r>
          </a:p>
          <a:p>
            <a:pPr>
              <a:lnSpc>
                <a:spcPct val="90000"/>
              </a:lnSpc>
              <a:spcBef>
                <a:spcPct val="50000"/>
              </a:spcBef>
              <a:buFontTx/>
              <a:buChar char="•"/>
            </a:pPr>
            <a:r>
              <a:rPr lang="en-US" dirty="0" smtClean="0">
                <a:latin typeface="Times New Roman" charset="0"/>
                <a:cs typeface="Times New Roman" charset="0"/>
              </a:rPr>
              <a:t>Latent </a:t>
            </a:r>
            <a:r>
              <a:rPr lang="en-US" dirty="0">
                <a:latin typeface="Times New Roman" charset="0"/>
                <a:cs typeface="Times New Roman" charset="0"/>
              </a:rPr>
              <a:t>Heat</a:t>
            </a:r>
          </a:p>
          <a:p>
            <a:pPr>
              <a:lnSpc>
                <a:spcPct val="90000"/>
              </a:lnSpc>
              <a:spcBef>
                <a:spcPct val="50000"/>
              </a:spcBef>
              <a:buFontTx/>
              <a:buChar char="•"/>
            </a:pPr>
            <a:r>
              <a:rPr lang="en-US" dirty="0" smtClean="0">
                <a:latin typeface="Times New Roman" charset="0"/>
                <a:cs typeface="Times New Roman" charset="0"/>
              </a:rPr>
              <a:t>Heat </a:t>
            </a:r>
            <a:r>
              <a:rPr lang="en-US" dirty="0">
                <a:latin typeface="Times New Roman" charset="0"/>
                <a:cs typeface="Times New Roman" charset="0"/>
              </a:rPr>
              <a:t>Transfer: Conduction</a:t>
            </a:r>
          </a:p>
          <a:p>
            <a:pPr>
              <a:lnSpc>
                <a:spcPct val="90000"/>
              </a:lnSpc>
              <a:spcBef>
                <a:spcPct val="50000"/>
              </a:spcBef>
              <a:buFontTx/>
              <a:buChar char="•"/>
            </a:pPr>
            <a:r>
              <a:rPr lang="en-US" dirty="0" smtClean="0">
                <a:latin typeface="Times New Roman" charset="0"/>
                <a:cs typeface="Times New Roman" charset="0"/>
              </a:rPr>
              <a:t>Heat </a:t>
            </a:r>
            <a:r>
              <a:rPr lang="en-US" dirty="0">
                <a:latin typeface="Times New Roman" charset="0"/>
                <a:cs typeface="Times New Roman" charset="0"/>
              </a:rPr>
              <a:t>Transfer: Convection</a:t>
            </a:r>
          </a:p>
          <a:p>
            <a:pPr>
              <a:lnSpc>
                <a:spcPct val="90000"/>
              </a:lnSpc>
              <a:spcBef>
                <a:spcPct val="50000"/>
              </a:spcBef>
              <a:buFontTx/>
              <a:buChar char="•"/>
            </a:pPr>
            <a:r>
              <a:rPr lang="en-US" dirty="0" smtClean="0">
                <a:latin typeface="Times New Roman" charset="0"/>
                <a:cs typeface="Times New Roman" charset="0"/>
              </a:rPr>
              <a:t>Heat </a:t>
            </a:r>
            <a:r>
              <a:rPr lang="en-US" dirty="0">
                <a:latin typeface="Times New Roman" charset="0"/>
                <a:cs typeface="Times New Roman" charset="0"/>
              </a:rPr>
              <a:t>Transfer: Radiation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443570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14-8 Heat Transfer: </a:t>
            </a:r>
            <a:r>
              <a:rPr lang="en-US" dirty="0" smtClean="0">
                <a:latin typeface="Times New Roman" charset="0"/>
                <a:cs typeface="Times New Roman" charset="0"/>
              </a:rPr>
              <a:t>Radiation</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1" y="1600200"/>
            <a:ext cx="8239124" cy="4525963"/>
          </a:xfrm>
        </p:spPr>
        <p:txBody>
          <a:bodyPr/>
          <a:lstStyle/>
          <a:p>
            <a:pPr marL="0" indent="0">
              <a:spcBef>
                <a:spcPct val="50000"/>
              </a:spcBef>
              <a:buNone/>
            </a:pPr>
            <a:r>
              <a:rPr lang="en-US" dirty="0" smtClean="0">
                <a:latin typeface="Times New Roman" charset="0"/>
                <a:cs typeface="Times New Roman" charset="0"/>
              </a:rPr>
              <a:t>Thermography—the </a:t>
            </a:r>
            <a:r>
              <a:rPr lang="en-US" dirty="0">
                <a:latin typeface="Times New Roman" charset="0"/>
                <a:cs typeface="Times New Roman" charset="0"/>
              </a:rPr>
              <a:t>detailed measurement of radiation from the </a:t>
            </a:r>
            <a:r>
              <a:rPr lang="en-US" dirty="0" smtClean="0">
                <a:latin typeface="Times New Roman" charset="0"/>
                <a:cs typeface="Times New Roman" charset="0"/>
              </a:rPr>
              <a:t>body—can </a:t>
            </a:r>
            <a:r>
              <a:rPr lang="en-US" dirty="0">
                <a:latin typeface="Times New Roman" charset="0"/>
                <a:cs typeface="Times New Roman" charset="0"/>
              </a:rPr>
              <a:t>be used in medical imaging. Warmer areas may be a sign of tumors or infection; cooler areas on the skin may be a sign of poor circulation.</a:t>
            </a:r>
          </a:p>
        </p:txBody>
      </p:sp>
      <p:pic>
        <p:nvPicPr>
          <p:cNvPr id="5" name="Picture 4" descr="14_13_Figure.jpg"/>
          <p:cNvPicPr>
            <a:picLocks noChangeAspect="1"/>
          </p:cNvPicPr>
          <p:nvPr/>
        </p:nvPicPr>
        <p:blipFill rotWithShape="1">
          <a:blip r:embed="rId2">
            <a:extLst>
              <a:ext uri="{28A0092B-C50C-407E-A947-70E740481C1C}">
                <a14:useLocalDpi xmlns:a14="http://schemas.microsoft.com/office/drawing/2010/main" val="0"/>
              </a:ext>
            </a:extLst>
          </a:blip>
          <a:srcRect b="4266"/>
          <a:stretch/>
        </p:blipFill>
        <p:spPr>
          <a:xfrm>
            <a:off x="2475745" y="3496194"/>
            <a:ext cx="6220580" cy="3036671"/>
          </a:xfrm>
          <a:prstGeom prst="rect">
            <a:avLst/>
          </a:prstGeom>
        </p:spPr>
      </p:pic>
    </p:spTree>
    <p:extLst>
      <p:ext uri="{BB962C8B-B14F-4D97-AF65-F5344CB8AC3E}">
        <p14:creationId xmlns:p14="http://schemas.microsoft.com/office/powerpoint/2010/main" val="27954442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14</a:t>
            </a:r>
            <a:endParaRPr lang="en-US" dirty="0"/>
          </a:p>
        </p:txBody>
      </p:sp>
      <p:sp>
        <p:nvSpPr>
          <p:cNvPr id="3" name="Content Placeholder 2"/>
          <p:cNvSpPr>
            <a:spLocks noGrp="1"/>
          </p:cNvSpPr>
          <p:nvPr>
            <p:ph idx="1"/>
          </p:nvPr>
        </p:nvSpPr>
        <p:spPr>
          <a:xfrm>
            <a:off x="457200" y="1633795"/>
            <a:ext cx="8229600" cy="4999810"/>
          </a:xfrm>
        </p:spPr>
        <p:txBody>
          <a:bodyPr>
            <a:noAutofit/>
          </a:bodyPr>
          <a:lstStyle/>
          <a:p>
            <a:pPr>
              <a:lnSpc>
                <a:spcPct val="90000"/>
              </a:lnSpc>
              <a:spcBef>
                <a:spcPct val="50000"/>
              </a:spcBef>
              <a:buFontTx/>
              <a:buChar char="•"/>
            </a:pPr>
            <a:r>
              <a:rPr lang="en-US" dirty="0">
                <a:latin typeface="Times New Roman" charset="0"/>
                <a:cs typeface="Times New Roman" charset="0"/>
              </a:rPr>
              <a:t>Internal energy </a:t>
            </a:r>
            <a:r>
              <a:rPr lang="en-US" i="1" dirty="0">
                <a:latin typeface="Times New Roman" charset="0"/>
                <a:cs typeface="Times New Roman" charset="0"/>
              </a:rPr>
              <a:t>U</a:t>
            </a:r>
            <a:r>
              <a:rPr lang="en-US" dirty="0">
                <a:latin typeface="Times New Roman" charset="0"/>
                <a:cs typeface="Times New Roman" charset="0"/>
              </a:rPr>
              <a:t> refers to the total energy of all molecules in an object. For an ideal monatomic gas</a:t>
            </a:r>
            <a:r>
              <a:rPr lang="en-US" dirty="0" smtClean="0">
                <a:latin typeface="Times New Roman" charset="0"/>
                <a:cs typeface="Times New Roman" charset="0"/>
              </a:rPr>
              <a:t>,</a:t>
            </a:r>
            <a:br>
              <a:rPr lang="en-US" dirty="0" smtClean="0">
                <a:latin typeface="Times New Roman" charset="0"/>
                <a:cs typeface="Times New Roman" charset="0"/>
              </a:rPr>
            </a:br>
            <a:endParaRPr lang="en-US" dirty="0" smtClean="0">
              <a:latin typeface="Times New Roman" charset="0"/>
              <a:cs typeface="Times New Roman" charset="0"/>
            </a:endParaRPr>
          </a:p>
          <a:p>
            <a:pPr>
              <a:lnSpc>
                <a:spcPct val="90000"/>
              </a:lnSpc>
              <a:spcBef>
                <a:spcPct val="50000"/>
              </a:spcBef>
              <a:buFontTx/>
              <a:buChar char="•"/>
            </a:pPr>
            <a:endParaRPr lang="en-US" dirty="0" smtClean="0">
              <a:latin typeface="Times New Roman" charset="0"/>
              <a:cs typeface="Times New Roman" charset="0"/>
            </a:endParaRPr>
          </a:p>
          <a:p>
            <a:pPr>
              <a:lnSpc>
                <a:spcPct val="90000"/>
              </a:lnSpc>
              <a:spcBef>
                <a:spcPct val="50000"/>
              </a:spcBef>
              <a:buFontTx/>
              <a:buChar char="•"/>
            </a:pPr>
            <a:r>
              <a:rPr lang="en-US" dirty="0">
                <a:latin typeface="Times New Roman" charset="0"/>
                <a:cs typeface="Times New Roman" charset="0"/>
              </a:rPr>
              <a:t>Heat is the transfer of energy from one object to another due to a temperature difference. Heat can be measured in joules or in calories.</a:t>
            </a:r>
          </a:p>
          <a:p>
            <a:pPr>
              <a:lnSpc>
                <a:spcPct val="90000"/>
              </a:lnSpc>
              <a:spcBef>
                <a:spcPct val="50000"/>
              </a:spcBef>
              <a:buFontTx/>
              <a:buChar char="•"/>
            </a:pPr>
            <a:r>
              <a:rPr lang="en-US" dirty="0" smtClean="0">
                <a:latin typeface="Times New Roman" charset="0"/>
                <a:cs typeface="Times New Roman" charset="0"/>
              </a:rPr>
              <a:t>Specific </a:t>
            </a:r>
            <a:r>
              <a:rPr lang="en-US" dirty="0">
                <a:latin typeface="Times New Roman" charset="0"/>
                <a:cs typeface="Times New Roman" charset="0"/>
              </a:rPr>
              <a:t>heat of a substance is the energy required to change the temperature of a fixed amount of </a:t>
            </a:r>
            <a:r>
              <a:rPr lang="en-US" dirty="0" smtClean="0">
                <a:latin typeface="Times New Roman" charset="0"/>
                <a:cs typeface="Times New Roman" charset="0"/>
              </a:rPr>
              <a:t>matter</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1° C</a:t>
            </a:r>
            <a:r>
              <a:rPr lang="en-US" dirty="0" smtClean="0">
                <a:latin typeface="Times New Roman" charset="0"/>
                <a:cs typeface="Times New Roman" charset="0"/>
              </a:rPr>
              <a:t>. </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7" name="Group 6"/>
          <p:cNvGrpSpPr/>
          <p:nvPr/>
        </p:nvGrpSpPr>
        <p:grpSpPr>
          <a:xfrm>
            <a:off x="469422" y="2660017"/>
            <a:ext cx="8286827" cy="762264"/>
            <a:chOff x="449263" y="2902182"/>
            <a:chExt cx="8286827" cy="762264"/>
          </a:xfrm>
        </p:grpSpPr>
        <p:pic>
          <p:nvPicPr>
            <p:cNvPr id="5" name="Picture 4" descr="14_KeyEquation_01.jpg"/>
            <p:cNvPicPr>
              <a:picLocks noChangeAspect="1"/>
            </p:cNvPicPr>
            <p:nvPr/>
          </p:nvPicPr>
          <p:blipFill rotWithShape="1">
            <a:blip r:embed="rId2">
              <a:extLst>
                <a:ext uri="{28A0092B-C50C-407E-A947-70E740481C1C}">
                  <a14:useLocalDpi xmlns:a14="http://schemas.microsoft.com/office/drawing/2010/main" val="0"/>
                </a:ext>
              </a:extLst>
            </a:blip>
            <a:srcRect r="12725" b="16860"/>
            <a:stretch/>
          </p:blipFill>
          <p:spPr>
            <a:xfrm>
              <a:off x="449263" y="2902182"/>
              <a:ext cx="7332293" cy="762264"/>
            </a:xfrm>
            <a:prstGeom prst="rect">
              <a:avLst/>
            </a:prstGeom>
          </p:spPr>
        </p:pic>
        <p:sp>
          <p:nvSpPr>
            <p:cNvPr id="6" name="TextBox 5"/>
            <p:cNvSpPr txBox="1"/>
            <p:nvPr/>
          </p:nvSpPr>
          <p:spPr>
            <a:xfrm>
              <a:off x="7910473" y="3257022"/>
              <a:ext cx="825617" cy="400110"/>
            </a:xfrm>
            <a:prstGeom prst="rect">
              <a:avLst/>
            </a:prstGeom>
            <a:noFill/>
          </p:spPr>
          <p:txBody>
            <a:bodyPr wrap="none" rtlCol="0">
              <a:spAutoFit/>
            </a:bodyPr>
            <a:lstStyle/>
            <a:p>
              <a:r>
                <a:rPr lang="en-US" sz="2000" dirty="0" smtClean="0">
                  <a:latin typeface="Times New Roman"/>
                  <a:cs typeface="Times New Roman"/>
                </a:rPr>
                <a:t>(14-1)</a:t>
              </a:r>
              <a:endParaRPr lang="en-US" sz="2000" dirty="0">
                <a:latin typeface="Times New Roman"/>
                <a:cs typeface="Times New Roman"/>
              </a:endParaRPr>
            </a:p>
          </p:txBody>
        </p:sp>
      </p:grpSp>
    </p:spTree>
    <p:extLst>
      <p:ext uri="{BB962C8B-B14F-4D97-AF65-F5344CB8AC3E}">
        <p14:creationId xmlns:p14="http://schemas.microsoft.com/office/powerpoint/2010/main" val="21078664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14</a:t>
            </a:r>
            <a:endParaRPr lang="en-US" dirty="0"/>
          </a:p>
        </p:txBody>
      </p:sp>
      <p:sp>
        <p:nvSpPr>
          <p:cNvPr id="3" name="Content Placeholder 2"/>
          <p:cNvSpPr>
            <a:spLocks noGrp="1"/>
          </p:cNvSpPr>
          <p:nvPr>
            <p:ph idx="1"/>
          </p:nvPr>
        </p:nvSpPr>
        <p:spPr>
          <a:xfrm>
            <a:off x="457200" y="1633795"/>
            <a:ext cx="8229600" cy="4999810"/>
          </a:xfrm>
        </p:spPr>
        <p:txBody>
          <a:bodyPr>
            <a:noAutofit/>
          </a:bodyPr>
          <a:lstStyle/>
          <a:p>
            <a:pPr>
              <a:lnSpc>
                <a:spcPct val="90000"/>
              </a:lnSpc>
              <a:spcBef>
                <a:spcPct val="50000"/>
              </a:spcBef>
              <a:buFontTx/>
              <a:buChar char="•"/>
            </a:pPr>
            <a:r>
              <a:rPr lang="en-US" dirty="0">
                <a:latin typeface="Times New Roman" charset="0"/>
                <a:cs typeface="Times New Roman" charset="0"/>
              </a:rPr>
              <a:t>In an isolated system, heat gained by one part of the system must be lost by another. </a:t>
            </a:r>
          </a:p>
          <a:p>
            <a:pPr>
              <a:lnSpc>
                <a:spcPct val="90000"/>
              </a:lnSpc>
              <a:spcBef>
                <a:spcPct val="50000"/>
              </a:spcBef>
              <a:buFontTx/>
              <a:buChar char="•"/>
            </a:pPr>
            <a:r>
              <a:rPr lang="en-US" dirty="0" err="1" smtClean="0">
                <a:latin typeface="Times New Roman" charset="0"/>
                <a:cs typeface="Times New Roman" charset="0"/>
              </a:rPr>
              <a:t>Calorimetry</a:t>
            </a:r>
            <a:r>
              <a:rPr lang="en-US" dirty="0" smtClean="0">
                <a:latin typeface="Times New Roman" charset="0"/>
                <a:cs typeface="Times New Roman" charset="0"/>
              </a:rPr>
              <a:t> </a:t>
            </a:r>
            <a:r>
              <a:rPr lang="en-US" dirty="0">
                <a:latin typeface="Times New Roman" charset="0"/>
                <a:cs typeface="Times New Roman" charset="0"/>
              </a:rPr>
              <a:t>measures heat exchange quantitatively.</a:t>
            </a:r>
          </a:p>
          <a:p>
            <a:pPr>
              <a:lnSpc>
                <a:spcPct val="90000"/>
              </a:lnSpc>
              <a:spcBef>
                <a:spcPct val="50000"/>
              </a:spcBef>
              <a:buFontTx/>
              <a:buChar char="•"/>
            </a:pPr>
            <a:r>
              <a:rPr lang="en-US" dirty="0" smtClean="0">
                <a:latin typeface="Times New Roman" charset="0"/>
                <a:cs typeface="Times New Roman" charset="0"/>
              </a:rPr>
              <a:t>Phase </a:t>
            </a:r>
            <a:r>
              <a:rPr lang="en-US" dirty="0">
                <a:latin typeface="Times New Roman" charset="0"/>
                <a:cs typeface="Times New Roman" charset="0"/>
              </a:rPr>
              <a:t>changes require energy even though the temperature does not change.</a:t>
            </a:r>
          </a:p>
          <a:p>
            <a:pPr>
              <a:lnSpc>
                <a:spcPct val="90000"/>
              </a:lnSpc>
              <a:spcBef>
                <a:spcPct val="50000"/>
              </a:spcBef>
              <a:buFontTx/>
              <a:buChar char="•"/>
            </a:pPr>
            <a:r>
              <a:rPr lang="en-US" dirty="0" smtClean="0">
                <a:latin typeface="Times New Roman" charset="0"/>
                <a:cs typeface="Times New Roman" charset="0"/>
              </a:rPr>
              <a:t>Heat </a:t>
            </a:r>
            <a:r>
              <a:rPr lang="en-US" dirty="0">
                <a:latin typeface="Times New Roman" charset="0"/>
                <a:cs typeface="Times New Roman" charset="0"/>
              </a:rPr>
              <a:t>of fusion: amount of energy required to melt 1 kg of material.</a:t>
            </a:r>
          </a:p>
          <a:p>
            <a:pPr>
              <a:lnSpc>
                <a:spcPct val="90000"/>
              </a:lnSpc>
              <a:spcBef>
                <a:spcPct val="50000"/>
              </a:spcBef>
              <a:buFontTx/>
              <a:buChar char="•"/>
            </a:pPr>
            <a:r>
              <a:rPr lang="en-US" dirty="0" smtClean="0">
                <a:latin typeface="Times New Roman" charset="0"/>
                <a:cs typeface="Times New Roman" charset="0"/>
              </a:rPr>
              <a:t>Heat </a:t>
            </a:r>
            <a:r>
              <a:rPr lang="en-US" dirty="0">
                <a:latin typeface="Times New Roman" charset="0"/>
                <a:cs typeface="Times New Roman" charset="0"/>
              </a:rPr>
              <a:t>of vaporization: amount of energy required to change 1 kg of material from liquid to vapor.</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33451029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14</a:t>
            </a:r>
            <a:endParaRPr lang="en-US" dirty="0"/>
          </a:p>
        </p:txBody>
      </p:sp>
      <p:sp>
        <p:nvSpPr>
          <p:cNvPr id="3" name="Content Placeholder 2"/>
          <p:cNvSpPr>
            <a:spLocks noGrp="1"/>
          </p:cNvSpPr>
          <p:nvPr>
            <p:ph idx="1"/>
          </p:nvPr>
        </p:nvSpPr>
        <p:spPr>
          <a:xfrm>
            <a:off x="457200" y="1600200"/>
            <a:ext cx="8229600" cy="4420395"/>
          </a:xfrm>
        </p:spPr>
        <p:txBody>
          <a:bodyPr>
            <a:noAutofit/>
          </a:bodyPr>
          <a:lstStyle/>
          <a:p>
            <a:pPr>
              <a:spcBef>
                <a:spcPct val="50000"/>
              </a:spcBef>
              <a:buFontTx/>
              <a:buChar char="•"/>
            </a:pPr>
            <a:r>
              <a:rPr lang="en-US" dirty="0">
                <a:latin typeface="Times New Roman" charset="0"/>
                <a:cs typeface="Times New Roman" charset="0"/>
              </a:rPr>
              <a:t>Heat transfer takes place by conduction, convection, and radiation.</a:t>
            </a:r>
          </a:p>
          <a:p>
            <a:pPr>
              <a:spcBef>
                <a:spcPct val="50000"/>
              </a:spcBef>
              <a:buFontTx/>
              <a:buChar char="•"/>
            </a:pPr>
            <a:r>
              <a:rPr lang="en-US" dirty="0" smtClean="0">
                <a:latin typeface="Times New Roman" charset="0"/>
                <a:cs typeface="Times New Roman" charset="0"/>
              </a:rPr>
              <a:t>In </a:t>
            </a:r>
            <a:r>
              <a:rPr lang="en-US" dirty="0">
                <a:latin typeface="Times New Roman" charset="0"/>
                <a:cs typeface="Times New Roman" charset="0"/>
              </a:rPr>
              <a:t>conduction, energy is transferred through the collisions of molecules in the substance.</a:t>
            </a:r>
          </a:p>
          <a:p>
            <a:pPr>
              <a:spcBef>
                <a:spcPct val="50000"/>
              </a:spcBef>
              <a:buFontTx/>
              <a:buChar char="•"/>
            </a:pPr>
            <a:r>
              <a:rPr lang="en-US" dirty="0" smtClean="0">
                <a:latin typeface="Times New Roman" charset="0"/>
                <a:cs typeface="Times New Roman" charset="0"/>
              </a:rPr>
              <a:t>In </a:t>
            </a:r>
            <a:r>
              <a:rPr lang="en-US" dirty="0">
                <a:latin typeface="Times New Roman" charset="0"/>
                <a:cs typeface="Times New Roman" charset="0"/>
              </a:rPr>
              <a:t>convection, bulk quantities of the substance flow to areas of different temperature.</a:t>
            </a:r>
          </a:p>
          <a:p>
            <a:pPr>
              <a:spcBef>
                <a:spcPct val="50000"/>
              </a:spcBef>
              <a:buFontTx/>
              <a:buChar char="•"/>
            </a:pPr>
            <a:r>
              <a:rPr lang="en-US" dirty="0" smtClean="0">
                <a:latin typeface="Times New Roman" charset="0"/>
                <a:cs typeface="Times New Roman" charset="0"/>
              </a:rPr>
              <a:t>Radiation </a:t>
            </a:r>
            <a:r>
              <a:rPr lang="en-US" dirty="0">
                <a:latin typeface="Times New Roman" charset="0"/>
                <a:cs typeface="Times New Roman" charset="0"/>
              </a:rPr>
              <a:t>is the transfer of energy by electromagnetic waves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28993313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14-1 Heat As Energy </a:t>
            </a:r>
            <a:r>
              <a:rPr lang="en-US" dirty="0" smtClean="0">
                <a:latin typeface="Times New Roman" charset="0"/>
                <a:cs typeface="Times New Roman" charset="0"/>
              </a:rPr>
              <a:t>Transfer</a:t>
            </a:r>
            <a:endParaRPr lang="en-US" dirty="0">
              <a:latin typeface="Times New Roman" charset="0"/>
              <a:cs typeface="Times New Roman" charset="0"/>
            </a:endParaRPr>
          </a:p>
        </p:txBody>
      </p:sp>
      <p:sp>
        <p:nvSpPr>
          <p:cNvPr id="3" name="Content Placeholder 2"/>
          <p:cNvSpPr>
            <a:spLocks noGrp="1"/>
          </p:cNvSpPr>
          <p:nvPr>
            <p:ph idx="1"/>
          </p:nvPr>
        </p:nvSpPr>
        <p:spPr>
          <a:xfrm>
            <a:off x="457200" y="1600308"/>
            <a:ext cx="8229600" cy="4689062"/>
          </a:xfrm>
        </p:spPr>
        <p:txBody>
          <a:bodyPr rIns="0"/>
          <a:lstStyle/>
          <a:p>
            <a:pPr marL="0" indent="0">
              <a:spcBef>
                <a:spcPct val="50000"/>
              </a:spcBef>
              <a:buNone/>
            </a:pPr>
            <a:r>
              <a:rPr lang="en-US" dirty="0">
                <a:latin typeface="Times New Roman" charset="0"/>
                <a:cs typeface="Times New Roman" charset="0"/>
              </a:rPr>
              <a:t>We often speak of heat as though it were a material that flows from one object to another; it is not. Rather, it is a form of energy.</a:t>
            </a:r>
          </a:p>
          <a:p>
            <a:pPr marL="0" indent="0">
              <a:spcBef>
                <a:spcPct val="50000"/>
              </a:spcBef>
              <a:buNone/>
            </a:pPr>
            <a:r>
              <a:rPr lang="en-US" dirty="0">
                <a:latin typeface="Times New Roman" charset="0"/>
                <a:cs typeface="Times New Roman" charset="0"/>
              </a:rPr>
              <a:t>Unit of heat: calorie (</a:t>
            </a:r>
            <a:r>
              <a:rPr lang="en-US" dirty="0" err="1">
                <a:latin typeface="Times New Roman" charset="0"/>
                <a:cs typeface="Times New Roman" charset="0"/>
              </a:rPr>
              <a:t>cal</a:t>
            </a:r>
            <a:r>
              <a:rPr lang="en-US" dirty="0">
                <a:latin typeface="Times New Roman" charset="0"/>
                <a:cs typeface="Times New Roman" charset="0"/>
              </a:rPr>
              <a:t>)</a:t>
            </a:r>
          </a:p>
          <a:p>
            <a:pPr marL="0" indent="0">
              <a:spcBef>
                <a:spcPct val="50000"/>
              </a:spcBef>
              <a:buNone/>
            </a:pPr>
            <a:r>
              <a:rPr lang="en-US" dirty="0">
                <a:latin typeface="Times New Roman" charset="0"/>
                <a:cs typeface="Times New Roman" charset="0"/>
              </a:rPr>
              <a:t>1 </a:t>
            </a:r>
            <a:r>
              <a:rPr lang="en-US" dirty="0" err="1">
                <a:latin typeface="Times New Roman" charset="0"/>
                <a:cs typeface="Times New Roman" charset="0"/>
              </a:rPr>
              <a:t>cal</a:t>
            </a:r>
            <a:r>
              <a:rPr lang="en-US" dirty="0">
                <a:latin typeface="Times New Roman" charset="0"/>
                <a:cs typeface="Times New Roman" charset="0"/>
              </a:rPr>
              <a:t> is the amount of heat necessary to raise the temperature of 1 g of water by 1 Celsius degree.</a:t>
            </a:r>
          </a:p>
          <a:p>
            <a:pPr marL="0" indent="0">
              <a:spcBef>
                <a:spcPct val="50000"/>
              </a:spcBef>
              <a:buNone/>
            </a:pPr>
            <a:r>
              <a:rPr lang="en-US" dirty="0" smtClean="0">
                <a:latin typeface="Times New Roman" charset="0"/>
                <a:cs typeface="Times New Roman" charset="0"/>
              </a:rPr>
              <a:t>Don</a:t>
            </a:r>
            <a:r>
              <a:rPr lang="en-US" altLang="ja-JP" dirty="0" smtClean="0">
                <a:latin typeface="Times New Roman" charset="0"/>
                <a:cs typeface="Times New Roman" charset="0"/>
              </a:rPr>
              <a:t>’</a:t>
            </a:r>
            <a:r>
              <a:rPr lang="en-US" dirty="0" smtClean="0">
                <a:latin typeface="Times New Roman" charset="0"/>
                <a:cs typeface="Times New Roman" charset="0"/>
              </a:rPr>
              <a:t>t </a:t>
            </a:r>
            <a:r>
              <a:rPr lang="en-US" dirty="0">
                <a:latin typeface="Times New Roman" charset="0"/>
                <a:cs typeface="Times New Roman" charset="0"/>
              </a:rPr>
              <a:t>be </a:t>
            </a:r>
            <a:r>
              <a:rPr lang="en-US" dirty="0" smtClean="0">
                <a:latin typeface="Times New Roman" charset="0"/>
                <a:cs typeface="Times New Roman" charset="0"/>
              </a:rPr>
              <a:t>fooled—the </a:t>
            </a:r>
            <a:r>
              <a:rPr lang="en-US" dirty="0">
                <a:latin typeface="Times New Roman" charset="0"/>
                <a:cs typeface="Times New Roman" charset="0"/>
              </a:rPr>
              <a:t>calories on our food labels are really kilocalories (kcal or Calories), the heat necessary to raise 1 kg of water by 1 Celsius degree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915575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4_01_Figure.jpg"/>
          <p:cNvPicPr>
            <a:picLocks noChangeAspect="1"/>
          </p:cNvPicPr>
          <p:nvPr/>
        </p:nvPicPr>
        <p:blipFill rotWithShape="1">
          <a:blip r:embed="rId2">
            <a:extLst>
              <a:ext uri="{28A0092B-C50C-407E-A947-70E740481C1C}">
                <a14:useLocalDpi xmlns:a14="http://schemas.microsoft.com/office/drawing/2010/main" val="0"/>
              </a:ext>
            </a:extLst>
          </a:blip>
          <a:srcRect b="3536"/>
          <a:stretch/>
        </p:blipFill>
        <p:spPr>
          <a:xfrm>
            <a:off x="2036728" y="3395405"/>
            <a:ext cx="4201495" cy="3067181"/>
          </a:xfrm>
          <a:prstGeom prst="rect">
            <a:avLst/>
          </a:prstGeom>
        </p:spPr>
      </p:pic>
      <p:sp>
        <p:nvSpPr>
          <p:cNvPr id="3" name="Content Placeholder 2"/>
          <p:cNvSpPr>
            <a:spLocks noGrp="1"/>
          </p:cNvSpPr>
          <p:nvPr>
            <p:ph idx="1"/>
          </p:nvPr>
        </p:nvSpPr>
        <p:spPr>
          <a:xfrm>
            <a:off x="457940" y="1600200"/>
            <a:ext cx="8242299" cy="4525963"/>
          </a:xfrm>
        </p:spPr>
        <p:txBody>
          <a:bodyPr/>
          <a:lstStyle/>
          <a:p>
            <a:pPr marL="0" indent="0">
              <a:spcBef>
                <a:spcPct val="50000"/>
              </a:spcBef>
              <a:buNone/>
            </a:pPr>
            <a:r>
              <a:rPr lang="en-US" dirty="0">
                <a:latin typeface="Times New Roman" charset="0"/>
                <a:cs typeface="Times New Roman" charset="0"/>
              </a:rPr>
              <a:t>If heat is a form of energy, it ought to be possible to equate it to other forms. The experiment below found the mechanical equivalent of heat by using the falling weight to heat the water</a:t>
            </a:r>
            <a:r>
              <a:rPr lang="en-US" dirty="0" smtClean="0">
                <a:latin typeface="Times New Roman" charset="0"/>
                <a:cs typeface="Times New Roman" charset="0"/>
              </a:rPr>
              <a:t>:</a:t>
            </a:r>
          </a:p>
          <a:p>
            <a:pPr marL="0" indent="0" algn="r">
              <a:spcBef>
                <a:spcPct val="50000"/>
              </a:spcBef>
              <a:buNone/>
            </a:pPr>
            <a:r>
              <a:rPr lang="en-US" dirty="0">
                <a:latin typeface="Times New Roman" charset="0"/>
                <a:cs typeface="Times New Roman" charset="0"/>
              </a:rPr>
              <a:t>4.186 J </a:t>
            </a:r>
            <a:r>
              <a:rPr lang="en-US" dirty="0" smtClean="0">
                <a:latin typeface="Times New Roman" charset="0"/>
                <a:cs typeface="Times New Roman" charset="0"/>
              </a:rPr>
              <a:t>= </a:t>
            </a:r>
            <a:r>
              <a:rPr lang="en-US" dirty="0">
                <a:latin typeface="Times New Roman" charset="0"/>
                <a:cs typeface="Times New Roman" charset="0"/>
              </a:rPr>
              <a:t>1 </a:t>
            </a:r>
            <a:r>
              <a:rPr lang="en-US" dirty="0" err="1">
                <a:latin typeface="Times New Roman" charset="0"/>
                <a:cs typeface="Times New Roman" charset="0"/>
              </a:rPr>
              <a:t>cal</a:t>
            </a:r>
            <a:endParaRPr lang="en-US" dirty="0">
              <a:latin typeface="Times New Roman" charset="0"/>
              <a:cs typeface="Times New Roman" charset="0"/>
            </a:endParaRPr>
          </a:p>
          <a:p>
            <a:pPr marL="0" indent="0" algn="r">
              <a:spcBef>
                <a:spcPct val="50000"/>
              </a:spcBef>
              <a:buNone/>
            </a:pPr>
            <a:r>
              <a:rPr lang="en-US" dirty="0">
                <a:latin typeface="Times New Roman" charset="0"/>
                <a:cs typeface="Times New Roman" charset="0"/>
              </a:rPr>
              <a:t>4.186 kJ </a:t>
            </a:r>
            <a:r>
              <a:rPr lang="en-US" dirty="0" smtClean="0">
                <a:latin typeface="Times New Roman" charset="0"/>
                <a:cs typeface="Times New Roman" charset="0"/>
              </a:rPr>
              <a:t>= </a:t>
            </a:r>
            <a:r>
              <a:rPr lang="en-US" dirty="0">
                <a:latin typeface="Times New Roman" charset="0"/>
                <a:cs typeface="Times New Roman" charset="0"/>
              </a:rPr>
              <a:t>1 kcal</a:t>
            </a:r>
          </a:p>
          <a:p>
            <a:pPr marL="0" indent="0">
              <a:spcBef>
                <a:spcPct val="50000"/>
              </a:spcBef>
              <a:buNone/>
            </a:pP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14-1 Heat As Energy Transfer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6604789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5078"/>
          </a:xfrm>
        </p:spPr>
        <p:txBody>
          <a:bodyPr/>
          <a:lstStyle/>
          <a:p>
            <a:pPr marL="0" indent="0">
              <a:spcBef>
                <a:spcPct val="50000"/>
              </a:spcBef>
              <a:buNone/>
            </a:pPr>
            <a:r>
              <a:rPr lang="en-US" dirty="0">
                <a:latin typeface="Times New Roman" charset="0"/>
                <a:cs typeface="Times New Roman" charset="0"/>
              </a:rPr>
              <a:t>Definition of heat:</a:t>
            </a:r>
          </a:p>
          <a:p>
            <a:pPr marL="0" indent="0">
              <a:spcBef>
                <a:spcPct val="50000"/>
              </a:spcBef>
              <a:buNone/>
            </a:pPr>
            <a:r>
              <a:rPr lang="en-US" dirty="0">
                <a:latin typeface="Times New Roman" charset="0"/>
                <a:cs typeface="Times New Roman" charset="0"/>
              </a:rPr>
              <a:t>Heat is energy transferred from one object to another because of a difference in temperature.</a:t>
            </a:r>
          </a:p>
          <a:p>
            <a:pPr>
              <a:spcBef>
                <a:spcPct val="50000"/>
              </a:spcBef>
              <a:buFontTx/>
              <a:buChar char="•"/>
            </a:pPr>
            <a:r>
              <a:rPr lang="en-US" dirty="0" smtClean="0">
                <a:latin typeface="Times New Roman" charset="0"/>
                <a:cs typeface="Times New Roman" charset="0"/>
              </a:rPr>
              <a:t>Remember </a:t>
            </a:r>
            <a:r>
              <a:rPr lang="en-US" dirty="0">
                <a:latin typeface="Times New Roman" charset="0"/>
                <a:cs typeface="Times New Roman" charset="0"/>
              </a:rPr>
              <a:t>that the temperature of a gas is a measure of the kinetic energy of its molecules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14-1 Heat As Energy Transfer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8693818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14-2 Internal </a:t>
            </a:r>
            <a:r>
              <a:rPr lang="en-US" dirty="0" smtClean="0">
                <a:latin typeface="Times New Roman" charset="0"/>
                <a:cs typeface="Times New Roman" charset="0"/>
              </a:rPr>
              <a:t>Energy</a:t>
            </a:r>
            <a:endParaRPr lang="en-US" dirty="0">
              <a:latin typeface="Times New Roman" charset="0"/>
              <a:cs typeface="Times New Roman" charset="0"/>
            </a:endParaRPr>
          </a:p>
        </p:txBody>
      </p:sp>
      <p:sp>
        <p:nvSpPr>
          <p:cNvPr id="3" name="Content Placeholder 2"/>
          <p:cNvSpPr>
            <a:spLocks noGrp="1"/>
          </p:cNvSpPr>
          <p:nvPr>
            <p:ph idx="1"/>
          </p:nvPr>
        </p:nvSpPr>
        <p:spPr>
          <a:xfrm>
            <a:off x="450850" y="1600200"/>
            <a:ext cx="8235949" cy="4806244"/>
          </a:xfrm>
        </p:spPr>
        <p:txBody>
          <a:bodyPr/>
          <a:lstStyle/>
          <a:p>
            <a:pPr marL="0" indent="0">
              <a:spcBef>
                <a:spcPct val="50000"/>
              </a:spcBef>
              <a:buNone/>
            </a:pPr>
            <a:r>
              <a:rPr lang="en-US" dirty="0">
                <a:latin typeface="Times New Roman" charset="0"/>
                <a:cs typeface="Times New Roman" charset="0"/>
              </a:rPr>
              <a:t>The sum total of all the energy of all the molecules in a substance is its internal (or thermal) energy.</a:t>
            </a:r>
          </a:p>
          <a:p>
            <a:pPr marL="0" indent="0">
              <a:spcBef>
                <a:spcPct val="50000"/>
              </a:spcBef>
              <a:buNone/>
            </a:pPr>
            <a:r>
              <a:rPr lang="en-US" dirty="0">
                <a:latin typeface="Times New Roman" charset="0"/>
                <a:cs typeface="Times New Roman" charset="0"/>
              </a:rPr>
              <a:t>Temperature: measures </a:t>
            </a:r>
            <a:r>
              <a:rPr lang="en-US" dirty="0" smtClean="0">
                <a:latin typeface="Times New Roman" charset="0"/>
                <a:cs typeface="Times New Roman" charset="0"/>
              </a:rPr>
              <a:t>molecules</a:t>
            </a:r>
            <a:r>
              <a:rPr lang="en-US" altLang="ja-JP"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average kinetic energy</a:t>
            </a:r>
          </a:p>
          <a:p>
            <a:pPr marL="0" indent="0">
              <a:spcBef>
                <a:spcPct val="50000"/>
              </a:spcBef>
              <a:buNone/>
            </a:pPr>
            <a:r>
              <a:rPr lang="en-US" dirty="0">
                <a:latin typeface="Times New Roman" charset="0"/>
                <a:cs typeface="Times New Roman" charset="0"/>
              </a:rPr>
              <a:t>Internal energy: total energy of all molecules</a:t>
            </a:r>
          </a:p>
          <a:p>
            <a:pPr marL="0" indent="0">
              <a:spcBef>
                <a:spcPct val="50000"/>
              </a:spcBef>
              <a:buNone/>
            </a:pPr>
            <a:r>
              <a:rPr lang="en-US" dirty="0">
                <a:latin typeface="Times New Roman" charset="0"/>
                <a:cs typeface="Times New Roman" charset="0"/>
              </a:rPr>
              <a:t>Heat: transfer of energy due to difference in </a:t>
            </a:r>
            <a:r>
              <a:rPr lang="en-US" dirty="0" smtClean="0">
                <a:latin typeface="Times New Roman" charset="0"/>
                <a:cs typeface="Times New Roman" charset="0"/>
              </a:rPr>
              <a:t>temperature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1379715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14-2 Internal </a:t>
            </a:r>
            <a:r>
              <a:rPr lang="en-US" dirty="0" smtClean="0">
                <a:latin typeface="Times New Roman" charset="0"/>
                <a:cs typeface="Times New Roman" charset="0"/>
              </a:rPr>
              <a:t>Energy</a:t>
            </a:r>
            <a:endParaRPr lang="en-US" dirty="0"/>
          </a:p>
        </p:txBody>
      </p:sp>
      <p:sp>
        <p:nvSpPr>
          <p:cNvPr id="3" name="Content Placeholder 2"/>
          <p:cNvSpPr>
            <a:spLocks noGrp="1"/>
          </p:cNvSpPr>
          <p:nvPr>
            <p:ph idx="1"/>
          </p:nvPr>
        </p:nvSpPr>
        <p:spPr>
          <a:xfrm>
            <a:off x="457940" y="1597818"/>
            <a:ext cx="8244973" cy="4886158"/>
          </a:xfrm>
        </p:spPr>
        <p:txBody>
          <a:bodyPr/>
          <a:lstStyle/>
          <a:p>
            <a:pPr marL="0" indent="0">
              <a:spcBef>
                <a:spcPct val="50000"/>
              </a:spcBef>
              <a:buNone/>
            </a:pPr>
            <a:r>
              <a:rPr lang="en-US" dirty="0">
                <a:latin typeface="Times New Roman" charset="0"/>
                <a:cs typeface="Times New Roman" charset="0"/>
              </a:rPr>
              <a:t>Internal energy of an ideal (atomic) gas is equal to the average kinetic energy per molecule multiplied by the number of molecules. </a:t>
            </a:r>
          </a:p>
          <a:p>
            <a:pPr marL="0" indent="0">
              <a:spcBef>
                <a:spcPct val="50000"/>
              </a:spcBef>
              <a:buNone/>
            </a:pPr>
            <a:r>
              <a:rPr lang="en-US" dirty="0">
                <a:latin typeface="Times New Roman" charset="0"/>
                <a:cs typeface="Times New Roman" charset="0"/>
              </a:rPr>
              <a:t>But since we know the average kinetic energy in terms of the temperature, we can write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4_KeyEquation_01.jpg"/>
          <p:cNvPicPr>
            <a:picLocks noChangeAspect="1"/>
          </p:cNvPicPr>
          <p:nvPr/>
        </p:nvPicPr>
        <p:blipFill rotWithShape="1">
          <a:blip r:embed="rId2">
            <a:extLst>
              <a:ext uri="{28A0092B-C50C-407E-A947-70E740481C1C}">
                <a14:useLocalDpi xmlns:a14="http://schemas.microsoft.com/office/drawing/2010/main" val="0"/>
              </a:ext>
            </a:extLst>
          </a:blip>
          <a:srcRect r="12802" b="17580"/>
          <a:stretch/>
        </p:blipFill>
        <p:spPr>
          <a:xfrm>
            <a:off x="471010" y="4230524"/>
            <a:ext cx="7310546" cy="754083"/>
          </a:xfrm>
          <a:prstGeom prst="rect">
            <a:avLst/>
          </a:prstGeom>
        </p:spPr>
      </p:pic>
      <p:sp>
        <p:nvSpPr>
          <p:cNvPr id="7" name="TextBox 6"/>
          <p:cNvSpPr txBox="1"/>
          <p:nvPr/>
        </p:nvSpPr>
        <p:spPr>
          <a:xfrm>
            <a:off x="7917751" y="4603885"/>
            <a:ext cx="825617" cy="400110"/>
          </a:xfrm>
          <a:prstGeom prst="rect">
            <a:avLst/>
          </a:prstGeom>
          <a:noFill/>
        </p:spPr>
        <p:txBody>
          <a:bodyPr wrap="none" rtlCol="0">
            <a:spAutoFit/>
          </a:bodyPr>
          <a:lstStyle/>
          <a:p>
            <a:r>
              <a:rPr lang="en-US" sz="2000" dirty="0" smtClean="0">
                <a:latin typeface="Times New Roman"/>
                <a:cs typeface="Times New Roman"/>
              </a:rPr>
              <a:t>(14-1)</a:t>
            </a:r>
            <a:endParaRPr lang="en-US" sz="2000" dirty="0">
              <a:latin typeface="Times New Roman"/>
              <a:cs typeface="Times New Roman"/>
            </a:endParaRPr>
          </a:p>
        </p:txBody>
      </p:sp>
    </p:spTree>
    <p:extLst>
      <p:ext uri="{BB962C8B-B14F-4D97-AF65-F5344CB8AC3E}">
        <p14:creationId xmlns:p14="http://schemas.microsoft.com/office/powerpoint/2010/main" val="26394528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4_02_Figure.jpg"/>
          <p:cNvPicPr>
            <a:picLocks noChangeAspect="1"/>
          </p:cNvPicPr>
          <p:nvPr/>
        </p:nvPicPr>
        <p:blipFill rotWithShape="1">
          <a:blip r:embed="rId2">
            <a:extLst>
              <a:ext uri="{28A0092B-C50C-407E-A947-70E740481C1C}">
                <a14:useLocalDpi xmlns:a14="http://schemas.microsoft.com/office/drawing/2010/main" val="0"/>
              </a:ext>
            </a:extLst>
          </a:blip>
          <a:srcRect b="2939"/>
          <a:stretch/>
        </p:blipFill>
        <p:spPr>
          <a:xfrm>
            <a:off x="450850" y="1713456"/>
            <a:ext cx="4598840" cy="4643114"/>
          </a:xfrm>
          <a:prstGeom prst="rect">
            <a:avLst/>
          </a:prstGeom>
        </p:spPr>
      </p:pic>
      <p:sp>
        <p:nvSpPr>
          <p:cNvPr id="3" name="Content Placeholder 2"/>
          <p:cNvSpPr>
            <a:spLocks noGrp="1"/>
          </p:cNvSpPr>
          <p:nvPr>
            <p:ph idx="1"/>
          </p:nvPr>
        </p:nvSpPr>
        <p:spPr>
          <a:xfrm>
            <a:off x="4824833" y="1597060"/>
            <a:ext cx="3871492" cy="4868612"/>
          </a:xfrm>
        </p:spPr>
        <p:txBody>
          <a:bodyPr>
            <a:normAutofit/>
          </a:bodyPr>
          <a:lstStyle/>
          <a:p>
            <a:pPr marL="0" indent="0">
              <a:spcBef>
                <a:spcPct val="50000"/>
              </a:spcBef>
              <a:buNone/>
            </a:pPr>
            <a:r>
              <a:rPr lang="en-US" dirty="0" smtClean="0">
                <a:latin typeface="Times New Roman" charset="0"/>
                <a:cs typeface="Times New Roman" charset="0"/>
              </a:rPr>
              <a:t>If </a:t>
            </a:r>
            <a:r>
              <a:rPr lang="en-US" dirty="0">
                <a:latin typeface="Times New Roman" charset="0"/>
                <a:cs typeface="Times New Roman" charset="0"/>
              </a:rPr>
              <a:t>the gas is molecular rather than atomic, rotational and vibrational kinetic energy needs to be taken into account as well</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r>
              <a:rPr lang="en-US" dirty="0">
                <a:latin typeface="Times New Roman" charset="0"/>
                <a:cs typeface="Times New Roman" charset="0"/>
              </a:rPr>
              <a:t>14-2 Internal </a:t>
            </a:r>
            <a:r>
              <a:rPr lang="en-US" dirty="0" smtClean="0">
                <a:latin typeface="Times New Roman" charset="0"/>
                <a:cs typeface="Times New Roman" charset="0"/>
              </a:rPr>
              <a:t>Energy</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1250498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2368</TotalTime>
  <Words>1590</Words>
  <Application>Microsoft Macintosh PowerPoint</Application>
  <PresentationFormat>On-screen Show (4:3)</PresentationFormat>
  <Paragraphs>159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Chapter 14 Heat</vt:lpstr>
      <vt:lpstr>Contents of Chapter 14</vt:lpstr>
      <vt:lpstr>14-1 Heat As Energy Transfer</vt:lpstr>
      <vt:lpstr>14-1 Heat As Energy Transfer</vt:lpstr>
      <vt:lpstr>14-1 Heat As Energy Transfer</vt:lpstr>
      <vt:lpstr>14-2 Internal Energy</vt:lpstr>
      <vt:lpstr>14-2 Internal Energy</vt:lpstr>
      <vt:lpstr>14-2 Internal Energy</vt:lpstr>
      <vt:lpstr>14-3 Specific Heat</vt:lpstr>
      <vt:lpstr>14-3 Specific Heat</vt:lpstr>
      <vt:lpstr>14-4 Calorimetry—Solving Problems</vt:lpstr>
      <vt:lpstr>14-4 Calorimetry – Solving Problems</vt:lpstr>
      <vt:lpstr>14-4 Calorimetry—Solving Problems</vt:lpstr>
      <vt:lpstr>14-5 Latent Heat</vt:lpstr>
      <vt:lpstr>14-5 Latent Heat</vt:lpstr>
      <vt:lpstr>14-5 Latent Heat</vt:lpstr>
      <vt:lpstr>14-5 Latent Heat</vt:lpstr>
      <vt:lpstr>14-5 Latent Heat</vt:lpstr>
      <vt:lpstr>14-6 Heat Transfer: Conduction</vt:lpstr>
      <vt:lpstr>14-6 Heat Transfer: Conduction</vt:lpstr>
      <vt:lpstr>14-6 Heat Transfer: Conduction</vt:lpstr>
      <vt:lpstr>14-7 Heat Transfer: Convection</vt:lpstr>
      <vt:lpstr>14-7 Heat Transfer: Convection</vt:lpstr>
      <vt:lpstr>14-8 Heat Transfer: Radiation</vt:lpstr>
      <vt:lpstr>14-8 Heat Transfer: Radiation</vt:lpstr>
      <vt:lpstr>14-8 Heat Transfer: Radiation</vt:lpstr>
      <vt:lpstr>14-8 Heat Transfer: Radiation</vt:lpstr>
      <vt:lpstr>14-8 Heat Transfer: Radiation</vt:lpstr>
      <vt:lpstr>14-8 Heat Transfer: Radiation</vt:lpstr>
      <vt:lpstr>Summary of Chapter 14</vt:lpstr>
      <vt:lpstr>Summary of Chapter 14</vt:lpstr>
      <vt:lpstr>Summary of Chapter 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Shared</cp:lastModifiedBy>
  <cp:revision>135</cp:revision>
  <dcterms:created xsi:type="dcterms:W3CDTF">2013-06-27T17:53:05Z</dcterms:created>
  <dcterms:modified xsi:type="dcterms:W3CDTF">2013-07-22T15:50:12Z</dcterms:modified>
</cp:coreProperties>
</file>